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22"/>
  </p:notesMasterIdLst>
  <p:sldIdLst>
    <p:sldId id="256" r:id="rId2"/>
    <p:sldId id="296" r:id="rId3"/>
    <p:sldId id="297" r:id="rId4"/>
    <p:sldId id="298" r:id="rId5"/>
    <p:sldId id="299" r:id="rId6"/>
    <p:sldId id="301" r:id="rId7"/>
    <p:sldId id="300" r:id="rId8"/>
    <p:sldId id="302" r:id="rId9"/>
    <p:sldId id="304" r:id="rId10"/>
    <p:sldId id="305" r:id="rId11"/>
    <p:sldId id="306" r:id="rId12"/>
    <p:sldId id="316" r:id="rId13"/>
    <p:sldId id="307" r:id="rId14"/>
    <p:sldId id="309" r:id="rId15"/>
    <p:sldId id="310" r:id="rId16"/>
    <p:sldId id="311" r:id="rId17"/>
    <p:sldId id="312" r:id="rId18"/>
    <p:sldId id="313" r:id="rId19"/>
    <p:sldId id="314" r:id="rId20"/>
    <p:sldId id="315" r:id="rId21"/>
  </p:sldIdLst>
  <p:sldSz cx="9144000" cy="5143500" type="screen16x9"/>
  <p:notesSz cx="6858000" cy="9144000"/>
  <p:embeddedFontLst>
    <p:embeddedFont>
      <p:font typeface="Kalpurush" panose="02000600000000000000" pitchFamily="2" charset="0"/>
      <p:regular r:id="rId23"/>
    </p:embeddedFont>
    <p:embeddedFont>
      <p:font typeface="Roboto Slab" pitchFamily="2" charset="0"/>
      <p:regular r:id="rId24"/>
      <p:bold r:id="rId25"/>
    </p:embeddedFont>
    <p:embeddedFont>
      <p:font typeface="Source Sans Pro" panose="020B0503030403020204" pitchFamily="34" charset="0"/>
      <p:regular r:id="rId26"/>
      <p:bold r:id="rId27"/>
      <p:italic r:id="rId28"/>
      <p:boldItalic r:id="rId29"/>
    </p:embeddedFont>
    <p:embeddedFont>
      <p:font typeface="Tw Cen MT" panose="020B0602020104020603" pitchFamily="3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01FB10D-A61A-4DE4-8506-F670E7A89527}">
  <a:tblStyle styleId="{701FB10D-A61A-4DE4-8506-F670E7A8952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398DAF6-0271-4389-B3DC-BA433CC306D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7" d="100"/>
          <a:sy n="97" d="100"/>
        </p:scale>
        <p:origin x="63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font" Target="fonts/font10.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96492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19694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94904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13918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32300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463856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2703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08612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64246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3390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40385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35161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36668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59229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873352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700185" y="1991850"/>
            <a:ext cx="5807400" cy="1159800"/>
          </a:xfrm>
          <a:prstGeom prst="rect">
            <a:avLst/>
          </a:prstGeom>
        </p:spPr>
        <p:txBody>
          <a:bodyPr spcFirstLastPara="1" wrap="square" lIns="91425" tIns="91425" rIns="91425" bIns="91425" anchor="ctr" anchorCtr="0">
            <a:noAutofit/>
          </a:bodyPr>
          <a:lstStyle>
            <a:lvl1pPr lvl="0">
              <a:spcBef>
                <a:spcPts val="0"/>
              </a:spcBef>
              <a:spcAft>
                <a:spcPts val="0"/>
              </a:spcAft>
              <a:buSzPts val="5800"/>
              <a:buNone/>
              <a:defRPr sz="5800" b="1"/>
            </a:lvl1pPr>
            <a:lvl2pPr lvl="1">
              <a:spcBef>
                <a:spcPts val="0"/>
              </a:spcBef>
              <a:spcAft>
                <a:spcPts val="0"/>
              </a:spcAft>
              <a:buSzPts val="5800"/>
              <a:buNone/>
              <a:defRPr sz="5800" b="1"/>
            </a:lvl2pPr>
            <a:lvl3pPr lvl="2">
              <a:spcBef>
                <a:spcPts val="0"/>
              </a:spcBef>
              <a:spcAft>
                <a:spcPts val="0"/>
              </a:spcAft>
              <a:buSzPts val="5800"/>
              <a:buNone/>
              <a:defRPr sz="5800" b="1"/>
            </a:lvl3pPr>
            <a:lvl4pPr lvl="3">
              <a:spcBef>
                <a:spcPts val="0"/>
              </a:spcBef>
              <a:spcAft>
                <a:spcPts val="0"/>
              </a:spcAft>
              <a:buSzPts val="5800"/>
              <a:buNone/>
              <a:defRPr sz="5800" b="1"/>
            </a:lvl4pPr>
            <a:lvl5pPr lvl="4">
              <a:spcBef>
                <a:spcPts val="0"/>
              </a:spcBef>
              <a:spcAft>
                <a:spcPts val="0"/>
              </a:spcAft>
              <a:buSzPts val="5800"/>
              <a:buNone/>
              <a:defRPr sz="5800" b="1"/>
            </a:lvl5pPr>
            <a:lvl6pPr lvl="5">
              <a:spcBef>
                <a:spcPts val="0"/>
              </a:spcBef>
              <a:spcAft>
                <a:spcPts val="0"/>
              </a:spcAft>
              <a:buSzPts val="5800"/>
              <a:buNone/>
              <a:defRPr sz="5800" b="1"/>
            </a:lvl6pPr>
            <a:lvl7pPr lvl="6">
              <a:spcBef>
                <a:spcPts val="0"/>
              </a:spcBef>
              <a:spcAft>
                <a:spcPts val="0"/>
              </a:spcAft>
              <a:buSzPts val="5800"/>
              <a:buNone/>
              <a:defRPr sz="5800" b="1"/>
            </a:lvl7pPr>
            <a:lvl8pPr lvl="7">
              <a:spcBef>
                <a:spcPts val="0"/>
              </a:spcBef>
              <a:spcAft>
                <a:spcPts val="0"/>
              </a:spcAft>
              <a:buSzPts val="5800"/>
              <a:buNone/>
              <a:defRPr sz="5800" b="1"/>
            </a:lvl8pPr>
            <a:lvl9pPr lvl="8">
              <a:spcBef>
                <a:spcPts val="0"/>
              </a:spcBef>
              <a:spcAft>
                <a:spcPts val="0"/>
              </a:spcAft>
              <a:buSzPts val="5800"/>
              <a:buNone/>
              <a:defRPr sz="5800" b="1"/>
            </a:lvl9pPr>
          </a:lstStyle>
          <a:p>
            <a:r>
              <a:rPr lang="en-US"/>
              <a:t>Click to edit Master title style</a:t>
            </a:r>
            <a:endParaRPr/>
          </a:p>
        </p:txBody>
      </p:sp>
      <p:sp>
        <p:nvSpPr>
          <p:cNvPr id="11" name="Google Shape;11;p2"/>
          <p:cNvSpPr/>
          <p:nvPr/>
        </p:nvSpPr>
        <p:spPr>
          <a:xfrm>
            <a:off x="7337531" y="4630074"/>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7790243" y="4182401"/>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893253" y="3333348"/>
            <a:ext cx="57600" cy="576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771302" y="4923775"/>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2386266" y="508134"/>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479460" y="2703980"/>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61540" y="643097"/>
            <a:ext cx="96300" cy="960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507235" y="1080863"/>
            <a:ext cx="192600" cy="1923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314019" y="3625322"/>
            <a:ext cx="144300" cy="1440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882858" y="4186761"/>
            <a:ext cx="144300" cy="1440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58313" y="1596559"/>
            <a:ext cx="57600" cy="576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396483" y="226428"/>
            <a:ext cx="192600" cy="1923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617492" y="2000594"/>
            <a:ext cx="57600" cy="576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425273" y="387880"/>
            <a:ext cx="57600" cy="57600"/>
          </a:xfrm>
          <a:prstGeom prst="ellipse">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014029" y="4567546"/>
            <a:ext cx="192600" cy="192300"/>
          </a:xfrm>
          <a:prstGeom prst="ellipse">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40"/>
        <p:cNvGrpSpPr/>
        <p:nvPr/>
      </p:nvGrpSpPr>
      <p:grpSpPr>
        <a:xfrm>
          <a:off x="0" y="0"/>
          <a:ext cx="0" cy="0"/>
          <a:chOff x="0" y="0"/>
          <a:chExt cx="0" cy="0"/>
        </a:xfrm>
      </p:grpSpPr>
      <p:sp>
        <p:nvSpPr>
          <p:cNvPr id="41" name="Google Shape;41;p5"/>
          <p:cNvSpPr txBox="1">
            <a:spLocks noGrp="1"/>
          </p:cNvSpPr>
          <p:nvPr>
            <p:ph type="title"/>
          </p:nvPr>
        </p:nvSpPr>
        <p:spPr>
          <a:xfrm>
            <a:off x="786150" y="308120"/>
            <a:ext cx="7571700" cy="702600"/>
          </a:xfrm>
          <a:prstGeom prst="rect">
            <a:avLst/>
          </a:prstGeom>
        </p:spPr>
        <p:txBody>
          <a:bodyPr spcFirstLastPara="1" wrap="square" lIns="91425" tIns="91425" rIns="91425" bIns="91425" anchor="b"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en-US"/>
              <a:t>Click to edit Master title style</a:t>
            </a:r>
            <a:endParaRPr/>
          </a:p>
        </p:txBody>
      </p:sp>
      <p:sp>
        <p:nvSpPr>
          <p:cNvPr id="42" name="Google Shape;42;p5"/>
          <p:cNvSpPr txBox="1">
            <a:spLocks noGrp="1"/>
          </p:cNvSpPr>
          <p:nvPr>
            <p:ph type="body" idx="1"/>
          </p:nvPr>
        </p:nvSpPr>
        <p:spPr>
          <a:xfrm>
            <a:off x="786150" y="1261700"/>
            <a:ext cx="7571700" cy="35736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pPr lvl="0"/>
            <a:r>
              <a:rPr lang="en-US"/>
              <a:t>Click to edit Master text styles</a:t>
            </a:r>
          </a:p>
        </p:txBody>
      </p:sp>
      <p:sp>
        <p:nvSpPr>
          <p:cNvPr id="43" name="Google Shape;43;p5"/>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blipFill>
          <a:blip r:embed="rId2">
            <a:alphaModFix/>
          </a:blip>
          <a:stretch>
            <a:fillRect/>
          </a:stretch>
        </a:blipFill>
        <a:effectLst/>
      </p:bgPr>
    </p:bg>
    <p:spTree>
      <p:nvGrpSpPr>
        <p:cNvPr id="1" name="Shape 61"/>
        <p:cNvGrpSpPr/>
        <p:nvPr/>
      </p:nvGrpSpPr>
      <p:grpSpPr>
        <a:xfrm>
          <a:off x="0" y="0"/>
          <a:ext cx="0" cy="0"/>
          <a:chOff x="0" y="0"/>
          <a:chExt cx="0" cy="0"/>
        </a:xfrm>
      </p:grpSpPr>
      <p:sp>
        <p:nvSpPr>
          <p:cNvPr id="62" name="Google Shape;62;p10"/>
          <p:cNvSpPr txBox="1">
            <a:spLocks noGrp="1"/>
          </p:cNvSpPr>
          <p:nvPr>
            <p:ph type="sldNum" idx="12"/>
          </p:nvPr>
        </p:nvSpPr>
        <p:spPr>
          <a:xfrm>
            <a:off x="84043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5">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86150" y="308120"/>
            <a:ext cx="7571700" cy="7026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1pPr>
            <a:lvl2pPr lvl="1">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2pPr>
            <a:lvl3pPr lvl="2">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3pPr>
            <a:lvl4pPr lvl="3">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4pPr>
            <a:lvl5pPr lvl="4">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5pPr>
            <a:lvl6pPr lvl="5">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6pPr>
            <a:lvl7pPr lvl="6">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7pPr>
            <a:lvl8pPr lvl="7">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8pPr>
            <a:lvl9pPr lvl="8">
              <a:spcBef>
                <a:spcPts val="0"/>
              </a:spcBef>
              <a:spcAft>
                <a:spcPts val="0"/>
              </a:spcAft>
              <a:buClr>
                <a:schemeClr val="accent1"/>
              </a:buClr>
              <a:buSzPts val="2000"/>
              <a:buFont typeface="Roboto Slab"/>
              <a:buNone/>
              <a:defRPr sz="2000">
                <a:solidFill>
                  <a:schemeClr val="accent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786150" y="1261700"/>
            <a:ext cx="7571700" cy="35736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accent4"/>
              </a:buClr>
              <a:buSzPts val="3000"/>
              <a:buFont typeface="Source Sans Pro"/>
              <a:buChar char="◎"/>
              <a:defRPr sz="3000">
                <a:solidFill>
                  <a:schemeClr val="dk1"/>
                </a:solidFill>
                <a:latin typeface="Source Sans Pro"/>
                <a:ea typeface="Source Sans Pro"/>
                <a:cs typeface="Source Sans Pro"/>
                <a:sym typeface="Source Sans Pro"/>
              </a:defRPr>
            </a:lvl1pPr>
            <a:lvl2pPr marL="914400" lvl="1" indent="-381000">
              <a:spcBef>
                <a:spcPts val="0"/>
              </a:spcBef>
              <a:spcAft>
                <a:spcPts val="0"/>
              </a:spcAft>
              <a:buClr>
                <a:schemeClr val="accent4"/>
              </a:buClr>
              <a:buSzPts val="2400"/>
              <a:buFont typeface="Source Sans Pro"/>
              <a:buChar char="○"/>
              <a:defRPr sz="2400">
                <a:solidFill>
                  <a:schemeClr val="dk1"/>
                </a:solidFill>
                <a:latin typeface="Source Sans Pro"/>
                <a:ea typeface="Source Sans Pro"/>
                <a:cs typeface="Source Sans Pro"/>
                <a:sym typeface="Source Sans Pro"/>
              </a:defRPr>
            </a:lvl2pPr>
            <a:lvl3pPr marL="1371600" lvl="2" indent="-381000">
              <a:spcBef>
                <a:spcPts val="0"/>
              </a:spcBef>
              <a:spcAft>
                <a:spcPts val="0"/>
              </a:spcAft>
              <a:buClr>
                <a:schemeClr val="accent4"/>
              </a:buClr>
              <a:buSzPts val="2400"/>
              <a:buFont typeface="Source Sans Pro"/>
              <a:buChar char="◉"/>
              <a:defRPr sz="2400">
                <a:solidFill>
                  <a:schemeClr val="dk1"/>
                </a:solidFill>
                <a:latin typeface="Source Sans Pro"/>
                <a:ea typeface="Source Sans Pro"/>
                <a:cs typeface="Source Sans Pro"/>
                <a:sym typeface="Source Sans Pro"/>
              </a:defRPr>
            </a:lvl3pPr>
            <a:lvl4pPr marL="1828800" lvl="3"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4pPr>
            <a:lvl5pPr marL="2286000" lvl="4"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5pPr>
            <a:lvl6pPr marL="2743200" lvl="5"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6pPr>
            <a:lvl7pPr marL="3200400" lvl="6"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7pPr>
            <a:lvl8pPr marL="3657600" lvl="7"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8pPr>
            <a:lvl9pPr marL="4114800" lvl="8" indent="-342900">
              <a:spcBef>
                <a:spcPts val="0"/>
              </a:spcBef>
              <a:spcAft>
                <a:spcPts val="0"/>
              </a:spcAft>
              <a:buClr>
                <a:schemeClr val="dk1"/>
              </a:buClr>
              <a:buSzPts val="1800"/>
              <a:buFont typeface="Source Sans Pro"/>
              <a:buChar char="■"/>
              <a:defRPr sz="1800">
                <a:solidFill>
                  <a:schemeClr val="dk1"/>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04384" y="4749851"/>
            <a:ext cx="548700" cy="393600"/>
          </a:xfrm>
          <a:prstGeom prst="rect">
            <a:avLst/>
          </a:prstGeom>
          <a:noFill/>
          <a:ln>
            <a:noFill/>
          </a:ln>
        </p:spPr>
        <p:txBody>
          <a:bodyPr spcFirstLastPara="1" wrap="square" lIns="91425" tIns="91425" rIns="91425" bIns="91425" anchor="t" anchorCtr="0">
            <a:noAutofit/>
          </a:bodyPr>
          <a:lstStyle>
            <a:lvl1pPr lvl="0" algn="r">
              <a:buNone/>
              <a:defRPr sz="1300" b="1">
                <a:solidFill>
                  <a:schemeClr val="accent1"/>
                </a:solidFill>
                <a:latin typeface="Source Sans Pro"/>
                <a:ea typeface="Source Sans Pro"/>
                <a:cs typeface="Source Sans Pro"/>
                <a:sym typeface="Source Sans Pro"/>
              </a:defRPr>
            </a:lvl1pPr>
            <a:lvl2pPr lvl="1" algn="r">
              <a:buNone/>
              <a:defRPr sz="1300" b="1">
                <a:solidFill>
                  <a:schemeClr val="accent1"/>
                </a:solidFill>
                <a:latin typeface="Source Sans Pro"/>
                <a:ea typeface="Source Sans Pro"/>
                <a:cs typeface="Source Sans Pro"/>
                <a:sym typeface="Source Sans Pro"/>
              </a:defRPr>
            </a:lvl2pPr>
            <a:lvl3pPr lvl="2" algn="r">
              <a:buNone/>
              <a:defRPr sz="1300" b="1">
                <a:solidFill>
                  <a:schemeClr val="accent1"/>
                </a:solidFill>
                <a:latin typeface="Source Sans Pro"/>
                <a:ea typeface="Source Sans Pro"/>
                <a:cs typeface="Source Sans Pro"/>
                <a:sym typeface="Source Sans Pro"/>
              </a:defRPr>
            </a:lvl3pPr>
            <a:lvl4pPr lvl="3" algn="r">
              <a:buNone/>
              <a:defRPr sz="1300" b="1">
                <a:solidFill>
                  <a:schemeClr val="accent1"/>
                </a:solidFill>
                <a:latin typeface="Source Sans Pro"/>
                <a:ea typeface="Source Sans Pro"/>
                <a:cs typeface="Source Sans Pro"/>
                <a:sym typeface="Source Sans Pro"/>
              </a:defRPr>
            </a:lvl4pPr>
            <a:lvl5pPr lvl="4" algn="r">
              <a:buNone/>
              <a:defRPr sz="1300" b="1">
                <a:solidFill>
                  <a:schemeClr val="accent1"/>
                </a:solidFill>
                <a:latin typeface="Source Sans Pro"/>
                <a:ea typeface="Source Sans Pro"/>
                <a:cs typeface="Source Sans Pro"/>
                <a:sym typeface="Source Sans Pro"/>
              </a:defRPr>
            </a:lvl5pPr>
            <a:lvl6pPr lvl="5" algn="r">
              <a:buNone/>
              <a:defRPr sz="1300" b="1">
                <a:solidFill>
                  <a:schemeClr val="accent1"/>
                </a:solidFill>
                <a:latin typeface="Source Sans Pro"/>
                <a:ea typeface="Source Sans Pro"/>
                <a:cs typeface="Source Sans Pro"/>
                <a:sym typeface="Source Sans Pro"/>
              </a:defRPr>
            </a:lvl6pPr>
            <a:lvl7pPr lvl="6" algn="r">
              <a:buNone/>
              <a:defRPr sz="1300" b="1">
                <a:solidFill>
                  <a:schemeClr val="accent1"/>
                </a:solidFill>
                <a:latin typeface="Source Sans Pro"/>
                <a:ea typeface="Source Sans Pro"/>
                <a:cs typeface="Source Sans Pro"/>
                <a:sym typeface="Source Sans Pro"/>
              </a:defRPr>
            </a:lvl7pPr>
            <a:lvl8pPr lvl="7" algn="r">
              <a:buNone/>
              <a:defRPr sz="1300" b="1">
                <a:solidFill>
                  <a:schemeClr val="accent1"/>
                </a:solidFill>
                <a:latin typeface="Source Sans Pro"/>
                <a:ea typeface="Source Sans Pro"/>
                <a:cs typeface="Source Sans Pro"/>
                <a:sym typeface="Source Sans Pro"/>
              </a:defRPr>
            </a:lvl8pPr>
            <a:lvl9pPr lvl="8" algn="r">
              <a:buNone/>
              <a:defRPr sz="1300" b="1">
                <a:solidFill>
                  <a:schemeClr val="accent1"/>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latin typeface="Roboto Slab"/>
              <a:ea typeface="Roboto Slab"/>
              <a:cs typeface="Roboto Slab"/>
              <a:sym typeface="Roboto Slab"/>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6" r:id="rId3"/>
  </p:sldLayoutIdLst>
  <p:transition>
    <p:fade thruBlk="1"/>
  </p:transition>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attacademy.com/python/python-variables.ph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sattacademy.com/python/python-identifier.php" TargetMode="External"/><Relationship Id="rId4" Type="http://schemas.openxmlformats.org/officeDocument/2006/relationships/hyperlink" Target="https://www.sattacademy.com/python/python_functions.php"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shantobd68@gmail.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bn.wikipedia.org/wiki/%E0%A6%AA%E0%A7%8D%E0%A6%B0%E0%A7%8B%E0%A6%97%E0%A7%8D%E0%A6%B0%E0%A6%BE%E0%A6%AE%E0%A6%BF%E0%A6%82_%E0%A6%AD%E0%A6%BE%E0%A6%B7%E0%A6%BE" TargetMode="External"/><Relationship Id="rId7" Type="http://schemas.openxmlformats.org/officeDocument/2006/relationships/hyperlink" Target="https://bn.wikipedia.org/w/index.php?title=Patrick_Naughton&amp;action=edit&amp;redlink=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bn.wikipedia.org/w/index.php?title=Mike_Sheridan&amp;action=edit&amp;redlink=1" TargetMode="External"/><Relationship Id="rId5" Type="http://schemas.openxmlformats.org/officeDocument/2006/relationships/hyperlink" Target="https://bn.wikipedia.org/wiki/%E0%A6%9C%E0%A7%87%E0%A6%AE%E0%A6%B8_%E0%A6%97%E0%A6%B8%E0%A6%B2%E0%A6%BF%E0%A6%82_(James_Gosling)" TargetMode="External"/><Relationship Id="rId4" Type="http://schemas.openxmlformats.org/officeDocument/2006/relationships/hyperlink" Target="https://bn.wikipedia.org/wiki/%E0%A6%B8%E0%A6%BE%E0%A6%A8_%E0%A6%AE%E0%A6%BE%E0%A6%87%E0%A6%95%E0%A7%8D%E0%A6%B0%E0%A7%8B%E0%A6%B8%E0%A6%BF%E0%A6%B8%E0%A7%8D%E0%A6%9F%E0%A7%87%E0%A6%A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2"/>
          <p:cNvSpPr txBox="1">
            <a:spLocks noGrp="1"/>
          </p:cNvSpPr>
          <p:nvPr>
            <p:ph type="ctrTitle"/>
          </p:nvPr>
        </p:nvSpPr>
        <p:spPr>
          <a:xfrm>
            <a:off x="1700185" y="1991850"/>
            <a:ext cx="58074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6000" b="1" dirty="0">
                <a:solidFill>
                  <a:schemeClr val="tx1"/>
                </a:solidFill>
                <a:latin typeface="Kalpurush" panose="02000600000000000000" pitchFamily="2" charset="0"/>
                <a:ea typeface="Tahoma" panose="020B0604030504040204" pitchFamily="34" charset="0"/>
                <a:cs typeface="Kalpurush" panose="02000600000000000000" pitchFamily="2" charset="0"/>
              </a:rPr>
              <a:t>স্বাগতম</a:t>
            </a:r>
            <a:endParaRP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5" name="Title 4">
            <a:extLst>
              <a:ext uri="{FF2B5EF4-FFF2-40B4-BE49-F238E27FC236}">
                <a16:creationId xmlns:a16="http://schemas.microsoft.com/office/drawing/2014/main" id="{3F17A947-20CF-4B72-BF5C-ED0AB12988B8}"/>
              </a:ext>
            </a:extLst>
          </p:cNvPr>
          <p:cNvSpPr>
            <a:spLocks noGrp="1"/>
          </p:cNvSpPr>
          <p:nvPr>
            <p:ph type="title"/>
          </p:nvPr>
        </p:nvSpPr>
        <p:spPr>
          <a:xfrm>
            <a:off x="0" y="275116"/>
            <a:ext cx="9144000" cy="499730"/>
          </a:xfrm>
        </p:spPr>
        <p:txBody>
          <a:bodyPr/>
          <a:lstStyle/>
          <a:p>
            <a:pPr algn="ctr"/>
            <a:r>
              <a:rPr lang="as-IN" sz="2400" dirty="0">
                <a:effectLst/>
                <a:latin typeface="Kalpurush" panose="02000600000000000000" pitchFamily="2" charset="0"/>
                <a:cs typeface="Kalpurush" panose="02000600000000000000" pitchFamily="2" charset="0"/>
              </a:rPr>
              <a:t>উপরের বর্ণনা থেকে আমরা তিনটি জিনিস জানলাম -</a:t>
            </a:r>
            <a:endParaRPr lang="en-US" sz="2800" dirty="0">
              <a:solidFill>
                <a:srgbClr val="00B0F0"/>
              </a:solidFill>
              <a:latin typeface="Kalpurush" panose="02000600000000000000" pitchFamily="2" charset="0"/>
              <a:cs typeface="Kalpurush" panose="02000600000000000000" pitchFamily="2" charset="0"/>
            </a:endParaRPr>
          </a:p>
        </p:txBody>
      </p:sp>
      <p:sp>
        <p:nvSpPr>
          <p:cNvPr id="6" name="Text Placeholder 5">
            <a:extLst>
              <a:ext uri="{FF2B5EF4-FFF2-40B4-BE49-F238E27FC236}">
                <a16:creationId xmlns:a16="http://schemas.microsoft.com/office/drawing/2014/main" id="{6C7620A7-0544-4592-AE42-422C368E7C14}"/>
              </a:ext>
            </a:extLst>
          </p:cNvPr>
          <p:cNvSpPr>
            <a:spLocks noGrp="1"/>
          </p:cNvSpPr>
          <p:nvPr>
            <p:ph type="body" idx="1"/>
          </p:nvPr>
        </p:nvSpPr>
        <p:spPr>
          <a:xfrm>
            <a:off x="1" y="774846"/>
            <a:ext cx="9143999" cy="4062967"/>
          </a:xfrm>
        </p:spPr>
        <p:txBody>
          <a:bodyPr/>
          <a:lstStyle/>
          <a:p>
            <a:pPr marL="76200" indent="0" algn="just">
              <a:lnSpc>
                <a:spcPct val="150000"/>
              </a:lnSpc>
              <a:buNone/>
            </a:pPr>
            <a:r>
              <a:rPr lang="as-IN" sz="1600" b="1" dirty="0">
                <a:latin typeface="Kalpurush" panose="02000600000000000000" pitchFamily="2" charset="0"/>
                <a:cs typeface="Kalpurush" panose="02000600000000000000" pitchFamily="2" charset="0"/>
              </a:rPr>
              <a:t>১. বাইট কোড</a:t>
            </a:r>
            <a:r>
              <a:rPr lang="as-IN" sz="1600" dirty="0">
                <a:latin typeface="Kalpurush" panose="02000600000000000000" pitchFamily="2" charset="0"/>
                <a:cs typeface="Kalpurush" panose="02000600000000000000" pitchFamily="2" charset="0"/>
              </a:rPr>
              <a:t> – এটি হচ্ছে এক ধরণের ইস্ট্রাকশান সেট- যা কিনা শুধুমাত্র জাভা ভার্চুয়াল মেশিন বুঝতে পারে। জাভা কোড ( হিউম্যান রিডএবল) অর্থাৎ আমরা যে কোড গুলো লিখবো সেগুলো কে জাভা কম্পাইলার দ্বারা কম্পাইল করলে বাইটকোড তৈরি হয়। এই বাইটকোড গুলো .</a:t>
            </a:r>
            <a:r>
              <a:rPr lang="en-US" sz="1600" dirty="0">
                <a:latin typeface="Kalpurush" panose="02000600000000000000" pitchFamily="2" charset="0"/>
                <a:cs typeface="Kalpurush" panose="02000600000000000000" pitchFamily="2" charset="0"/>
              </a:rPr>
              <a:t>class </a:t>
            </a:r>
            <a:r>
              <a:rPr lang="as-IN" sz="1600" dirty="0">
                <a:latin typeface="Kalpurush" panose="02000600000000000000" pitchFamily="2" charset="0"/>
                <a:cs typeface="Kalpurush" panose="02000600000000000000" pitchFamily="2" charset="0"/>
              </a:rPr>
              <a:t>এক্সটেনশন যুক্ত বাইনারী ফাইলে স্টোর করা হয়।</a:t>
            </a:r>
            <a:endParaRPr lang="en-US" sz="800" dirty="0">
              <a:latin typeface="Kalpurush" panose="02000600000000000000" pitchFamily="2" charset="0"/>
              <a:cs typeface="Kalpurush" panose="02000600000000000000" pitchFamily="2" charset="0"/>
            </a:endParaRPr>
          </a:p>
          <a:p>
            <a:pPr marL="76200" indent="0" algn="just">
              <a:lnSpc>
                <a:spcPct val="150000"/>
              </a:lnSpc>
              <a:buNone/>
            </a:pPr>
            <a:r>
              <a:rPr lang="as-IN" sz="1600" b="1" dirty="0">
                <a:latin typeface="Kalpurush" panose="02000600000000000000" pitchFamily="2" charset="0"/>
                <a:cs typeface="Kalpurush" panose="02000600000000000000" pitchFamily="2" charset="0"/>
              </a:rPr>
              <a:t>২. জাভা ভার্চুয়াল মেশিন(</a:t>
            </a:r>
            <a:r>
              <a:rPr lang="en-US" sz="1600" b="1" dirty="0">
                <a:latin typeface="Kalpurush" panose="02000600000000000000" pitchFamily="2" charset="0"/>
                <a:cs typeface="Kalpurush" panose="02000600000000000000" pitchFamily="2" charset="0"/>
              </a:rPr>
              <a:t>JVM)</a:t>
            </a:r>
            <a:r>
              <a:rPr lang="en-US" sz="1600" dirty="0">
                <a:latin typeface="Kalpurush" panose="02000600000000000000" pitchFamily="2" charset="0"/>
                <a:cs typeface="Kalpurush" panose="02000600000000000000" pitchFamily="2" charset="0"/>
              </a:rPr>
              <a:t> - </a:t>
            </a:r>
            <a:r>
              <a:rPr lang="as-IN" sz="1600" dirty="0">
                <a:latin typeface="Kalpurush" panose="02000600000000000000" pitchFamily="2" charset="0"/>
                <a:cs typeface="Kalpurush" panose="02000600000000000000" pitchFamily="2" charset="0"/>
              </a:rPr>
              <a:t>এটি মূলত একটা বাস্তব মেশিনের ভেতর একটা কাল্পনিক মেশিন। সহজ কথায়- এটি একটি সফ্টওয়্যার যা কিনা বাইট কোড পড়ে সেগুলো মেশিন এক্সিকিউটেবল কোড-এ রূপান্তরিত করতে পারে। </a:t>
            </a:r>
            <a:r>
              <a:rPr lang="en-US" sz="1600" dirty="0">
                <a:latin typeface="Kalpurush" panose="02000600000000000000" pitchFamily="2" charset="0"/>
                <a:cs typeface="Kalpurush" panose="02000600000000000000" pitchFamily="2" charset="0"/>
              </a:rPr>
              <a:t>JVM </a:t>
            </a:r>
            <a:r>
              <a:rPr lang="as-IN" sz="1600" dirty="0">
                <a:latin typeface="Kalpurush" panose="02000600000000000000" pitchFamily="2" charset="0"/>
                <a:cs typeface="Kalpurush" panose="02000600000000000000" pitchFamily="2" charset="0"/>
              </a:rPr>
              <a:t>অনেকগুলা মেশিনের জন্যে লেখা হয়েছে- অর্থাৎ এটি উইন্ডোজ, ম্যাক </a:t>
            </a:r>
            <a:r>
              <a:rPr lang="en-US" sz="1600" dirty="0">
                <a:latin typeface="Kalpurush" panose="02000600000000000000" pitchFamily="2" charset="0"/>
                <a:cs typeface="Kalpurush" panose="02000600000000000000" pitchFamily="2" charset="0"/>
              </a:rPr>
              <a:t>OS, </a:t>
            </a:r>
            <a:r>
              <a:rPr lang="as-IN" sz="1600" dirty="0">
                <a:latin typeface="Kalpurush" panose="02000600000000000000" pitchFamily="2" charset="0"/>
                <a:cs typeface="Kalpurush" panose="02000600000000000000" pitchFamily="2" charset="0"/>
              </a:rPr>
              <a:t>লিনাক্স, আইবিএম </a:t>
            </a:r>
            <a:r>
              <a:rPr lang="en-US" sz="1600" dirty="0">
                <a:latin typeface="Kalpurush" panose="02000600000000000000" pitchFamily="2" charset="0"/>
                <a:cs typeface="Kalpurush" panose="02000600000000000000" pitchFamily="2" charset="0"/>
              </a:rPr>
              <a:t>mainframes, </a:t>
            </a:r>
            <a:r>
              <a:rPr lang="as-IN" sz="1600" dirty="0">
                <a:latin typeface="Kalpurush" panose="02000600000000000000" pitchFamily="2" charset="0"/>
                <a:cs typeface="Kalpurush" panose="02000600000000000000" pitchFamily="2" charset="0"/>
              </a:rPr>
              <a:t>সোলারিস ইত্যাদি অপারেটিং সিস্টেমের জন্যে আলাদা আলাদা করে লেখা হয়েছে। এর ফলে, আমরা যদি একবার কোন জাভা প্রোগ্রাম লিখি, সেটি যেকোন মেশিনে চালানো যাবে। এর কারণ আমরা এখন কোন নির্দিষ্ট মেশিনকে উদ্দেশ্য না করে শুধু মাত্র </a:t>
            </a:r>
            <a:r>
              <a:rPr lang="en-US" sz="1600" dirty="0">
                <a:latin typeface="Kalpurush" panose="02000600000000000000" pitchFamily="2" charset="0"/>
                <a:cs typeface="Kalpurush" panose="02000600000000000000" pitchFamily="2" charset="0"/>
              </a:rPr>
              <a:t>JVM </a:t>
            </a:r>
            <a:r>
              <a:rPr lang="as-IN" sz="1600" dirty="0">
                <a:latin typeface="Kalpurush" panose="02000600000000000000" pitchFamily="2" charset="0"/>
                <a:cs typeface="Kalpurush" panose="02000600000000000000" pitchFamily="2" charset="0"/>
              </a:rPr>
              <a:t>কে উদ্দেশ্য করে কোড লিখি । যেহেতু সব মেশিনের জন্যেই </a:t>
            </a:r>
            <a:r>
              <a:rPr lang="en-US" sz="1600" dirty="0">
                <a:latin typeface="Kalpurush" panose="02000600000000000000" pitchFamily="2" charset="0"/>
                <a:cs typeface="Kalpurush" panose="02000600000000000000" pitchFamily="2" charset="0"/>
              </a:rPr>
              <a:t>JVM </a:t>
            </a:r>
            <a:r>
              <a:rPr lang="as-IN" sz="1600" dirty="0">
                <a:latin typeface="Kalpurush" panose="02000600000000000000" pitchFamily="2" charset="0"/>
                <a:cs typeface="Kalpurush" panose="02000600000000000000" pitchFamily="2" charset="0"/>
              </a:rPr>
              <a:t>আছে, সুতরাং আমাদের কোড সব মেশিনেই চলবে। আর এভাবেই - </a:t>
            </a:r>
            <a:r>
              <a:rPr lang="as-IN" sz="1600" b="1" dirty="0">
                <a:latin typeface="Kalpurush" panose="02000600000000000000" pitchFamily="2" charset="0"/>
                <a:cs typeface="Kalpurush" panose="02000600000000000000" pitchFamily="2" charset="0"/>
              </a:rPr>
              <a:t>“</a:t>
            </a:r>
            <a:r>
              <a:rPr lang="en-US" sz="1600" b="1" dirty="0">
                <a:latin typeface="Kalpurush" panose="02000600000000000000" pitchFamily="2" charset="0"/>
                <a:cs typeface="Kalpurush" panose="02000600000000000000" pitchFamily="2" charset="0"/>
              </a:rPr>
              <a:t>Write once, run anywhere”</a:t>
            </a:r>
            <a:r>
              <a:rPr lang="en-US" sz="1600" dirty="0">
                <a:latin typeface="Kalpurush" panose="02000600000000000000" pitchFamily="2" charset="0"/>
                <a:cs typeface="Kalpurush" panose="02000600000000000000" pitchFamily="2" charset="0"/>
              </a:rPr>
              <a:t> </a:t>
            </a:r>
            <a:r>
              <a:rPr lang="as-IN" sz="1600" dirty="0">
                <a:latin typeface="Kalpurush" panose="02000600000000000000" pitchFamily="2" charset="0"/>
                <a:cs typeface="Kalpurush" panose="02000600000000000000" pitchFamily="2" charset="0"/>
              </a:rPr>
              <a:t>বা </a:t>
            </a:r>
            <a:r>
              <a:rPr lang="en-US" sz="1600" b="1" dirty="0">
                <a:latin typeface="Kalpurush" panose="02000600000000000000" pitchFamily="2" charset="0"/>
                <a:cs typeface="Kalpurush" panose="02000600000000000000" pitchFamily="2" charset="0"/>
              </a:rPr>
              <a:t>WORA</a:t>
            </a:r>
            <a:r>
              <a:rPr lang="en-US" sz="1600" dirty="0">
                <a:latin typeface="Kalpurush" panose="02000600000000000000" pitchFamily="2" charset="0"/>
                <a:cs typeface="Kalpurush" panose="02000600000000000000" pitchFamily="2" charset="0"/>
              </a:rPr>
              <a:t> </a:t>
            </a:r>
            <a:r>
              <a:rPr lang="as-IN" sz="1600" dirty="0">
                <a:latin typeface="Kalpurush" panose="02000600000000000000" pitchFamily="2" charset="0"/>
                <a:cs typeface="Kalpurush" panose="02000600000000000000" pitchFamily="2" charset="0"/>
              </a:rPr>
              <a:t>সম্ভব হয়েছে।</a:t>
            </a:r>
            <a:endParaRPr lang="en-US" sz="1600"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374627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5" name="Title 4">
            <a:extLst>
              <a:ext uri="{FF2B5EF4-FFF2-40B4-BE49-F238E27FC236}">
                <a16:creationId xmlns:a16="http://schemas.microsoft.com/office/drawing/2014/main" id="{3F17A947-20CF-4B72-BF5C-ED0AB12988B8}"/>
              </a:ext>
            </a:extLst>
          </p:cNvPr>
          <p:cNvSpPr>
            <a:spLocks noGrp="1"/>
          </p:cNvSpPr>
          <p:nvPr>
            <p:ph type="title"/>
          </p:nvPr>
        </p:nvSpPr>
        <p:spPr>
          <a:xfrm>
            <a:off x="0" y="275116"/>
            <a:ext cx="9144000" cy="499730"/>
          </a:xfrm>
        </p:spPr>
        <p:txBody>
          <a:bodyPr/>
          <a:lstStyle/>
          <a:p>
            <a:pPr algn="ctr"/>
            <a:r>
              <a:rPr lang="as-IN" sz="2400" dirty="0">
                <a:effectLst/>
                <a:latin typeface="Kalpurush" panose="02000600000000000000" pitchFamily="2" charset="0"/>
                <a:cs typeface="Kalpurush" panose="02000600000000000000" pitchFamily="2" charset="0"/>
              </a:rPr>
              <a:t>উপরের বর্ণনা থেকে আমরা তিনটি জিনিস জানলাম -</a:t>
            </a:r>
            <a:endParaRPr lang="en-US" sz="2800" dirty="0">
              <a:solidFill>
                <a:srgbClr val="00B0F0"/>
              </a:solidFill>
              <a:latin typeface="Kalpurush" panose="02000600000000000000" pitchFamily="2" charset="0"/>
              <a:cs typeface="Kalpurush" panose="02000600000000000000" pitchFamily="2" charset="0"/>
            </a:endParaRPr>
          </a:p>
        </p:txBody>
      </p:sp>
      <p:sp>
        <p:nvSpPr>
          <p:cNvPr id="6" name="Text Placeholder 5">
            <a:extLst>
              <a:ext uri="{FF2B5EF4-FFF2-40B4-BE49-F238E27FC236}">
                <a16:creationId xmlns:a16="http://schemas.microsoft.com/office/drawing/2014/main" id="{6C7620A7-0544-4592-AE42-422C368E7C14}"/>
              </a:ext>
            </a:extLst>
          </p:cNvPr>
          <p:cNvSpPr>
            <a:spLocks noGrp="1"/>
          </p:cNvSpPr>
          <p:nvPr>
            <p:ph type="body" idx="1"/>
          </p:nvPr>
        </p:nvSpPr>
        <p:spPr>
          <a:xfrm>
            <a:off x="1" y="774846"/>
            <a:ext cx="9143999" cy="4062967"/>
          </a:xfrm>
        </p:spPr>
        <p:txBody>
          <a:bodyPr/>
          <a:lstStyle/>
          <a:p>
            <a:pPr marL="76200" indent="0" algn="just">
              <a:lnSpc>
                <a:spcPct val="150000"/>
              </a:lnSpc>
              <a:buNone/>
            </a:pPr>
            <a:r>
              <a:rPr lang="as-IN" sz="1600" dirty="0">
                <a:latin typeface="Kalpurush" panose="02000600000000000000" pitchFamily="2" charset="0"/>
                <a:cs typeface="Kalpurush" panose="02000600000000000000" pitchFamily="2" charset="0"/>
              </a:rPr>
              <a:t>৩. </a:t>
            </a:r>
            <a:r>
              <a:rPr lang="as-IN" sz="1600" b="1" dirty="0">
                <a:latin typeface="Kalpurush" panose="02000600000000000000" pitchFamily="2" charset="0"/>
                <a:cs typeface="Kalpurush" panose="02000600000000000000" pitchFamily="2" charset="0"/>
              </a:rPr>
              <a:t>জাস্ট ইন টাইম( </a:t>
            </a:r>
            <a:r>
              <a:rPr lang="en-US" sz="1600" b="1" dirty="0">
                <a:latin typeface="Kalpurush" panose="02000600000000000000" pitchFamily="2" charset="0"/>
                <a:cs typeface="Kalpurush" panose="02000600000000000000" pitchFamily="2" charset="0"/>
              </a:rPr>
              <a:t>JIT) </a:t>
            </a:r>
            <a:r>
              <a:rPr lang="as-IN" sz="1600" b="1" dirty="0">
                <a:latin typeface="Kalpurush" panose="02000600000000000000" pitchFamily="2" charset="0"/>
                <a:cs typeface="Kalpurush" panose="02000600000000000000" pitchFamily="2" charset="0"/>
              </a:rPr>
              <a:t>কম্পাইলার</a:t>
            </a:r>
            <a:r>
              <a:rPr lang="as-IN" sz="1600" dirty="0">
                <a:latin typeface="Kalpurush" panose="02000600000000000000" pitchFamily="2" charset="0"/>
                <a:cs typeface="Kalpurush" panose="02000600000000000000" pitchFamily="2" charset="0"/>
              </a:rPr>
              <a:t> – এটি মূলত </a:t>
            </a:r>
            <a:r>
              <a:rPr lang="en-US" sz="1600" dirty="0">
                <a:latin typeface="Kalpurush" panose="02000600000000000000" pitchFamily="2" charset="0"/>
                <a:cs typeface="Kalpurush" panose="02000600000000000000" pitchFamily="2" charset="0"/>
              </a:rPr>
              <a:t>JVM </a:t>
            </a:r>
            <a:r>
              <a:rPr lang="as-IN" sz="1600" dirty="0">
                <a:latin typeface="Kalpurush" panose="02000600000000000000" pitchFamily="2" charset="0"/>
                <a:cs typeface="Kalpurush" panose="02000600000000000000" pitchFamily="2" charset="0"/>
              </a:rPr>
              <a:t>এর একটি অংশ। আমরা যে জাভা কোড কম্পাইল করার সময় তৈরি করি সেগুলো মূলত </a:t>
            </a:r>
            <a:r>
              <a:rPr lang="en-US" sz="1600" dirty="0">
                <a:latin typeface="Kalpurush" panose="02000600000000000000" pitchFamily="2" charset="0"/>
                <a:cs typeface="Kalpurush" panose="02000600000000000000" pitchFamily="2" charset="0"/>
              </a:rPr>
              <a:t>JIT </a:t>
            </a:r>
            <a:r>
              <a:rPr lang="as-IN" sz="1600" dirty="0">
                <a:latin typeface="Kalpurush" panose="02000600000000000000" pitchFamily="2" charset="0"/>
                <a:cs typeface="Kalpurush" panose="02000600000000000000" pitchFamily="2" charset="0"/>
              </a:rPr>
              <a:t>কম্পাইলার প্রসেস করে। একে </a:t>
            </a:r>
            <a:r>
              <a:rPr lang="en-US" sz="1600" dirty="0">
                <a:latin typeface="Kalpurush" panose="02000600000000000000" pitchFamily="2" charset="0"/>
                <a:cs typeface="Kalpurush" panose="02000600000000000000" pitchFamily="2" charset="0"/>
              </a:rPr>
              <a:t>dynamic translator </a:t>
            </a:r>
            <a:r>
              <a:rPr lang="as-IN" sz="1600" dirty="0">
                <a:latin typeface="Kalpurush" panose="02000600000000000000" pitchFamily="2" charset="0"/>
                <a:cs typeface="Kalpurush" panose="02000600000000000000" pitchFamily="2" charset="0"/>
              </a:rPr>
              <a:t>ও বলা যায়- কারণ এটি রানটাইম-এ অর্থাৎ প্রোগ্রাম চলাকালিন সময়ে বাইটকোড প্রসেস করে।</a:t>
            </a:r>
            <a:endParaRPr lang="en-US" sz="1600" dirty="0">
              <a:latin typeface="Kalpurush" panose="02000600000000000000" pitchFamily="2" charset="0"/>
              <a:cs typeface="Kalpurush" panose="02000600000000000000" pitchFamily="2" charset="0"/>
            </a:endParaRPr>
          </a:p>
          <a:p>
            <a:pPr marL="76200" indent="0" algn="just">
              <a:lnSpc>
                <a:spcPct val="150000"/>
              </a:lnSpc>
              <a:buNone/>
            </a:pPr>
            <a:r>
              <a:rPr lang="as-IN" sz="1600" dirty="0">
                <a:latin typeface="Kalpurush" panose="02000600000000000000" pitchFamily="2" charset="0"/>
                <a:cs typeface="Kalpurush" panose="02000600000000000000" pitchFamily="2" charset="0"/>
              </a:rPr>
              <a:t>এবার আমরা আরও কিছু </a:t>
            </a:r>
            <a:r>
              <a:rPr lang="as-IN" sz="1600" b="1" dirty="0">
                <a:latin typeface="Kalpurush" panose="02000600000000000000" pitchFamily="2" charset="0"/>
                <a:cs typeface="Kalpurush" panose="02000600000000000000" pitchFamily="2" charset="0"/>
              </a:rPr>
              <a:t>টার্মিনোলোজি</a:t>
            </a:r>
            <a:r>
              <a:rPr lang="as-IN" sz="1600" dirty="0">
                <a:latin typeface="Kalpurush" panose="02000600000000000000" pitchFamily="2" charset="0"/>
                <a:cs typeface="Kalpurush" panose="02000600000000000000" pitchFamily="2" charset="0"/>
              </a:rPr>
              <a:t>(পরিভাষা) এর সাথে পরিচিত হই।</a:t>
            </a:r>
            <a:endParaRPr lang="en-US" sz="1600" dirty="0">
              <a:latin typeface="Kalpurush" panose="02000600000000000000" pitchFamily="2" charset="0"/>
              <a:cs typeface="Kalpurush" panose="02000600000000000000" pitchFamily="2" charset="0"/>
            </a:endParaRPr>
          </a:p>
          <a:p>
            <a:pPr algn="just">
              <a:lnSpc>
                <a:spcPct val="150000"/>
              </a:lnSpc>
            </a:pPr>
            <a:r>
              <a:rPr lang="as-IN" sz="1600" b="1" dirty="0">
                <a:latin typeface="Kalpurush" panose="02000600000000000000" pitchFamily="2" charset="0"/>
                <a:cs typeface="Kalpurush" panose="02000600000000000000" pitchFamily="2" charset="0"/>
              </a:rPr>
              <a:t>জাভা রানটাইম এনভায়রনমেন্ট (</a:t>
            </a:r>
            <a:r>
              <a:rPr lang="en-US" sz="1600" b="1" dirty="0">
                <a:latin typeface="Kalpurush" panose="02000600000000000000" pitchFamily="2" charset="0"/>
                <a:cs typeface="Kalpurush" panose="02000600000000000000" pitchFamily="2" charset="0"/>
              </a:rPr>
              <a:t>JRE)</a:t>
            </a:r>
          </a:p>
          <a:p>
            <a:pPr algn="just">
              <a:lnSpc>
                <a:spcPct val="150000"/>
              </a:lnSpc>
            </a:pPr>
            <a:r>
              <a:rPr lang="as-IN" sz="1600" b="1" dirty="0">
                <a:latin typeface="Kalpurush" panose="02000600000000000000" pitchFamily="2" charset="0"/>
                <a:cs typeface="Kalpurush" panose="02000600000000000000" pitchFamily="2" charset="0"/>
              </a:rPr>
              <a:t>জাভা ডেভেলপার কিট (</a:t>
            </a:r>
            <a:r>
              <a:rPr lang="en-US" sz="1600" b="1" dirty="0">
                <a:latin typeface="Kalpurush" panose="02000600000000000000" pitchFamily="2" charset="0"/>
                <a:cs typeface="Kalpurush" panose="02000600000000000000" pitchFamily="2" charset="0"/>
              </a:rPr>
              <a:t>JDK) </a:t>
            </a:r>
          </a:p>
          <a:p>
            <a:pPr algn="just">
              <a:lnSpc>
                <a:spcPct val="150000"/>
              </a:lnSpc>
            </a:pPr>
            <a:r>
              <a:rPr lang="as-IN" sz="1600" b="1" dirty="0">
                <a:latin typeface="Kalpurush" panose="02000600000000000000" pitchFamily="2" charset="0"/>
                <a:cs typeface="Kalpurush" panose="02000600000000000000" pitchFamily="2" charset="0"/>
              </a:rPr>
              <a:t>জাভা স্ট্যান্ডার্ড এডিশন (</a:t>
            </a:r>
            <a:r>
              <a:rPr lang="en-US" sz="1600" b="1" dirty="0">
                <a:latin typeface="Kalpurush" panose="02000600000000000000" pitchFamily="2" charset="0"/>
                <a:cs typeface="Kalpurush" panose="02000600000000000000" pitchFamily="2" charset="0"/>
              </a:rPr>
              <a:t>JSE)</a:t>
            </a:r>
          </a:p>
          <a:p>
            <a:pPr algn="just">
              <a:lnSpc>
                <a:spcPct val="150000"/>
              </a:lnSpc>
            </a:pPr>
            <a:r>
              <a:rPr lang="as-IN" sz="1600" b="1" dirty="0">
                <a:latin typeface="Kalpurush" panose="02000600000000000000" pitchFamily="2" charset="0"/>
                <a:cs typeface="Kalpurush" panose="02000600000000000000" pitchFamily="2" charset="0"/>
              </a:rPr>
              <a:t>জাভা এন্টারপ্রাই</a:t>
            </a:r>
            <a:r>
              <a:rPr lang="en-US" sz="1600" b="1" dirty="0">
                <a:latin typeface="Kalpurush" panose="02000600000000000000" pitchFamily="2" charset="0"/>
                <a:cs typeface="Kalpurush" panose="02000600000000000000" pitchFamily="2" charset="0"/>
              </a:rPr>
              <a:t>জ</a:t>
            </a:r>
            <a:r>
              <a:rPr lang="as-IN" sz="1600" b="1" dirty="0">
                <a:latin typeface="Kalpurush" panose="02000600000000000000" pitchFamily="2" charset="0"/>
                <a:cs typeface="Kalpurush" panose="02000600000000000000" pitchFamily="2" charset="0"/>
              </a:rPr>
              <a:t> এডিশন (</a:t>
            </a:r>
            <a:r>
              <a:rPr lang="en-US" sz="1600" b="1" dirty="0">
                <a:latin typeface="Kalpurush" panose="02000600000000000000" pitchFamily="2" charset="0"/>
                <a:cs typeface="Kalpurush" panose="02000600000000000000" pitchFamily="2" charset="0"/>
              </a:rPr>
              <a:t>JEE)</a:t>
            </a:r>
          </a:p>
          <a:p>
            <a:pPr algn="just">
              <a:lnSpc>
                <a:spcPct val="150000"/>
              </a:lnSpc>
            </a:pPr>
            <a:r>
              <a:rPr lang="as-IN" sz="1600" b="1" dirty="0">
                <a:latin typeface="Kalpurush" panose="02000600000000000000" pitchFamily="2" charset="0"/>
                <a:cs typeface="Kalpurush" panose="02000600000000000000" pitchFamily="2" charset="0"/>
              </a:rPr>
              <a:t>জাভা মাইক্রো এডিশন (</a:t>
            </a:r>
            <a:r>
              <a:rPr lang="en-US" sz="1600" b="1" dirty="0">
                <a:latin typeface="Kalpurush" panose="02000600000000000000" pitchFamily="2" charset="0"/>
                <a:cs typeface="Kalpurush" panose="02000600000000000000" pitchFamily="2" charset="0"/>
              </a:rPr>
              <a:t>JME) </a:t>
            </a:r>
          </a:p>
        </p:txBody>
      </p:sp>
    </p:spTree>
    <p:extLst>
      <p:ext uri="{BB962C8B-B14F-4D97-AF65-F5344CB8AC3E}">
        <p14:creationId xmlns:p14="http://schemas.microsoft.com/office/powerpoint/2010/main" val="2796218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1000"/>
                                        <p:tgtEl>
                                          <p:spTgt spid="6">
                                            <p:txEl>
                                              <p:pRg st="5" end="5"/>
                                            </p:txEl>
                                          </p:spTgt>
                                        </p:tgtEl>
                                      </p:cBhvr>
                                    </p:animEffect>
                                    <p:anim calcmode="lin" valueType="num">
                                      <p:cBhvr>
                                        <p:cTn id="4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Effect transition="in" filter="fade">
                                      <p:cBhvr>
                                        <p:cTn id="49" dur="1000"/>
                                        <p:tgtEl>
                                          <p:spTgt spid="6">
                                            <p:txEl>
                                              <p:pRg st="6" end="6"/>
                                            </p:txEl>
                                          </p:spTgt>
                                        </p:tgtEl>
                                      </p:cBhvr>
                                    </p:animEffect>
                                    <p:anim calcmode="lin" valueType="num">
                                      <p:cBhvr>
                                        <p:cTn id="5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5" name="Title 4">
            <a:extLst>
              <a:ext uri="{FF2B5EF4-FFF2-40B4-BE49-F238E27FC236}">
                <a16:creationId xmlns:a16="http://schemas.microsoft.com/office/drawing/2014/main" id="{3F17A947-20CF-4B72-BF5C-ED0AB12988B8}"/>
              </a:ext>
            </a:extLst>
          </p:cNvPr>
          <p:cNvSpPr>
            <a:spLocks noGrp="1"/>
          </p:cNvSpPr>
          <p:nvPr>
            <p:ph type="title"/>
          </p:nvPr>
        </p:nvSpPr>
        <p:spPr>
          <a:xfrm>
            <a:off x="0" y="275116"/>
            <a:ext cx="9144000" cy="499730"/>
          </a:xfrm>
        </p:spPr>
        <p:txBody>
          <a:bodyPr/>
          <a:lstStyle/>
          <a:p>
            <a:pPr algn="ctr"/>
            <a:r>
              <a:rPr lang="as-IN" sz="2400" b="0" i="0" dirty="0">
                <a:solidFill>
                  <a:srgbClr val="00B0F0"/>
                </a:solidFill>
                <a:effectLst/>
                <a:latin typeface="Kalpurush" panose="02000600000000000000" pitchFamily="2" charset="0"/>
                <a:cs typeface="Kalpurush" panose="02000600000000000000" pitchFamily="2" charset="0"/>
              </a:rPr>
              <a:t>জাভার </a:t>
            </a:r>
            <a:r>
              <a:rPr lang="en-US" sz="2400" b="0" i="0" dirty="0">
                <a:solidFill>
                  <a:srgbClr val="00B0F0"/>
                </a:solidFill>
                <a:effectLst/>
                <a:latin typeface="Kalpurush" panose="02000600000000000000" pitchFamily="2" charset="0"/>
                <a:cs typeface="Kalpurush" panose="02000600000000000000" pitchFamily="2" charset="0"/>
              </a:rPr>
              <a:t>প্রয়োগক্ষেত্র </a:t>
            </a:r>
            <a:r>
              <a:rPr lang="as-IN" sz="2400" b="0" i="0" dirty="0">
                <a:solidFill>
                  <a:srgbClr val="00B0F0"/>
                </a:solidFill>
                <a:effectLst/>
                <a:latin typeface="Kalpurush" panose="02000600000000000000" pitchFamily="2" charset="0"/>
                <a:cs typeface="Kalpurush" panose="02000600000000000000" pitchFamily="2" charset="0"/>
              </a:rPr>
              <a:t> </a:t>
            </a:r>
            <a:endParaRPr lang="en-US" sz="3200" dirty="0">
              <a:solidFill>
                <a:srgbClr val="00B0F0"/>
              </a:solidFill>
              <a:latin typeface="Kalpurush" panose="02000600000000000000" pitchFamily="2" charset="0"/>
              <a:cs typeface="Kalpurush" panose="02000600000000000000" pitchFamily="2" charset="0"/>
            </a:endParaRPr>
          </a:p>
        </p:txBody>
      </p:sp>
      <p:sp>
        <p:nvSpPr>
          <p:cNvPr id="6" name="Text Placeholder 5">
            <a:extLst>
              <a:ext uri="{FF2B5EF4-FFF2-40B4-BE49-F238E27FC236}">
                <a16:creationId xmlns:a16="http://schemas.microsoft.com/office/drawing/2014/main" id="{6C7620A7-0544-4592-AE42-422C368E7C14}"/>
              </a:ext>
            </a:extLst>
          </p:cNvPr>
          <p:cNvSpPr>
            <a:spLocks noGrp="1"/>
          </p:cNvSpPr>
          <p:nvPr>
            <p:ph type="body" idx="1"/>
          </p:nvPr>
        </p:nvSpPr>
        <p:spPr>
          <a:xfrm>
            <a:off x="1" y="774846"/>
            <a:ext cx="9143999" cy="4062967"/>
          </a:xfrm>
        </p:spPr>
        <p:txBody>
          <a:bodyPr/>
          <a:lstStyle/>
          <a:p>
            <a:pPr algn="just">
              <a:lnSpc>
                <a:spcPct val="200000"/>
              </a:lnSpc>
            </a:pPr>
            <a:r>
              <a:rPr lang="en-US" sz="1800" dirty="0" err="1">
                <a:latin typeface="Kalpurush" panose="02000600000000000000" pitchFamily="2" charset="0"/>
                <a:cs typeface="Kalpurush" panose="02000600000000000000" pitchFamily="2" charset="0"/>
              </a:rPr>
              <a:t>কনসোল</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মোড</a:t>
            </a:r>
            <a:r>
              <a:rPr lang="en-US" sz="1800" dirty="0">
                <a:latin typeface="Kalpurush" panose="02000600000000000000" pitchFamily="2" charset="0"/>
                <a:cs typeface="Kalpurush" panose="02000600000000000000" pitchFamily="2" charset="0"/>
              </a:rPr>
              <a:t> </a:t>
            </a:r>
            <a:r>
              <a:rPr lang="as-IN" sz="1800" dirty="0">
                <a:latin typeface="Kalpurush" panose="02000600000000000000" pitchFamily="2" charset="0"/>
                <a:cs typeface="Kalpurush" panose="02000600000000000000" pitchFamily="2" charset="0"/>
              </a:rPr>
              <a:t>এপলিকেশন্স</a:t>
            </a:r>
            <a:endParaRPr lang="en-US" sz="1800" dirty="0">
              <a:latin typeface="Kalpurush" panose="02000600000000000000" pitchFamily="2" charset="0"/>
              <a:cs typeface="Kalpurush" panose="02000600000000000000" pitchFamily="2" charset="0"/>
            </a:endParaRPr>
          </a:p>
          <a:p>
            <a:pPr algn="just">
              <a:lnSpc>
                <a:spcPct val="200000"/>
              </a:lnSpc>
            </a:pPr>
            <a:r>
              <a:rPr lang="en-US" sz="1800" dirty="0" err="1">
                <a:latin typeface="Kalpurush" panose="02000600000000000000" pitchFamily="2" charset="0"/>
                <a:cs typeface="Kalpurush" panose="02000600000000000000" pitchFamily="2" charset="0"/>
              </a:rPr>
              <a:t>গ্রাফিক্যাল</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ইউজার</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ইন্টারফেস</a:t>
            </a:r>
            <a:r>
              <a:rPr lang="as-IN" sz="1800" dirty="0">
                <a:latin typeface="Kalpurush" panose="02000600000000000000" pitchFamily="2" charset="0"/>
                <a:cs typeface="Kalpurush" panose="02000600000000000000" pitchFamily="2" charset="0"/>
              </a:rPr>
              <a:t> এপলিকেশন্স</a:t>
            </a:r>
            <a:endParaRPr lang="en-US" sz="1800" dirty="0">
              <a:latin typeface="Kalpurush" panose="02000600000000000000" pitchFamily="2" charset="0"/>
              <a:cs typeface="Kalpurush" panose="02000600000000000000" pitchFamily="2" charset="0"/>
            </a:endParaRPr>
          </a:p>
          <a:p>
            <a:pPr algn="just">
              <a:lnSpc>
                <a:spcPct val="200000"/>
              </a:lnSpc>
            </a:pPr>
            <a:r>
              <a:rPr lang="en-US" sz="1800" dirty="0" err="1">
                <a:latin typeface="Kalpurush" panose="02000600000000000000" pitchFamily="2" charset="0"/>
                <a:cs typeface="Kalpurush" panose="02000600000000000000" pitchFamily="2" charset="0"/>
              </a:rPr>
              <a:t>এপলেট</a:t>
            </a:r>
            <a:r>
              <a:rPr lang="as-IN" sz="1800" dirty="0">
                <a:latin typeface="Kalpurush" panose="02000600000000000000" pitchFamily="2" charset="0"/>
                <a:cs typeface="Kalpurush" panose="02000600000000000000" pitchFamily="2" charset="0"/>
              </a:rPr>
              <a:t> এপলিকেশন্স</a:t>
            </a:r>
            <a:endParaRPr lang="en-US" sz="1800"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332280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4">
            <a:alphaModFix/>
          </a:blip>
          <a:stretch>
            <a:fillRect/>
          </a:stretch>
        </a:blipFill>
        <a:effectLst/>
      </p:bgPr>
    </p:bg>
    <p:spTree>
      <p:nvGrpSpPr>
        <p:cNvPr id="1" name="Shape 69"/>
        <p:cNvGrpSpPr/>
        <p:nvPr/>
      </p:nvGrpSpPr>
      <p:grpSpPr>
        <a:xfrm>
          <a:off x="0" y="0"/>
          <a:ext cx="0" cy="0"/>
          <a:chOff x="0" y="0"/>
          <a:chExt cx="0" cy="0"/>
        </a:xfrm>
      </p:grpSpPr>
      <p:sp>
        <p:nvSpPr>
          <p:cNvPr id="5" name="Title 4">
            <a:extLst>
              <a:ext uri="{FF2B5EF4-FFF2-40B4-BE49-F238E27FC236}">
                <a16:creationId xmlns:a16="http://schemas.microsoft.com/office/drawing/2014/main" id="{3F17A947-20CF-4B72-BF5C-ED0AB12988B8}"/>
              </a:ext>
            </a:extLst>
          </p:cNvPr>
          <p:cNvSpPr>
            <a:spLocks noGrp="1"/>
          </p:cNvSpPr>
          <p:nvPr>
            <p:ph type="title"/>
          </p:nvPr>
        </p:nvSpPr>
        <p:spPr>
          <a:xfrm>
            <a:off x="0" y="275116"/>
            <a:ext cx="9144000" cy="499730"/>
          </a:xfrm>
        </p:spPr>
        <p:txBody>
          <a:bodyPr/>
          <a:lstStyle/>
          <a:p>
            <a:pPr algn="ctr"/>
            <a:r>
              <a:rPr lang="as-IN" sz="2400" b="0" i="0" dirty="0">
                <a:solidFill>
                  <a:srgbClr val="00B0F0"/>
                </a:solidFill>
                <a:effectLst/>
                <a:latin typeface="Kalpurush" panose="02000600000000000000" pitchFamily="2" charset="0"/>
                <a:cs typeface="Kalpurush" panose="02000600000000000000" pitchFamily="2" charset="0"/>
              </a:rPr>
              <a:t>জাভার ব্যবহার </a:t>
            </a:r>
            <a:endParaRPr lang="en-US" sz="3200" dirty="0">
              <a:solidFill>
                <a:srgbClr val="00B0F0"/>
              </a:solidFill>
              <a:latin typeface="Kalpurush" panose="02000600000000000000" pitchFamily="2" charset="0"/>
              <a:cs typeface="Kalpurush" panose="02000600000000000000" pitchFamily="2" charset="0"/>
            </a:endParaRPr>
          </a:p>
        </p:txBody>
      </p:sp>
      <p:sp>
        <p:nvSpPr>
          <p:cNvPr id="6" name="Text Placeholder 5">
            <a:extLst>
              <a:ext uri="{FF2B5EF4-FFF2-40B4-BE49-F238E27FC236}">
                <a16:creationId xmlns:a16="http://schemas.microsoft.com/office/drawing/2014/main" id="{6C7620A7-0544-4592-AE42-422C368E7C14}"/>
              </a:ext>
            </a:extLst>
          </p:cNvPr>
          <p:cNvSpPr>
            <a:spLocks noGrp="1"/>
          </p:cNvSpPr>
          <p:nvPr>
            <p:ph type="body" idx="1"/>
          </p:nvPr>
        </p:nvSpPr>
        <p:spPr>
          <a:xfrm>
            <a:off x="1" y="774846"/>
            <a:ext cx="9143999" cy="4062967"/>
          </a:xfrm>
        </p:spPr>
        <p:txBody>
          <a:bodyPr/>
          <a:lstStyle/>
          <a:p>
            <a:pPr algn="just">
              <a:lnSpc>
                <a:spcPct val="150000"/>
              </a:lnSpc>
            </a:pPr>
            <a:r>
              <a:rPr lang="as-IN" sz="1800" dirty="0">
                <a:latin typeface="Kalpurush" panose="02000600000000000000" pitchFamily="2" charset="0"/>
                <a:cs typeface="Kalpurush" panose="02000600000000000000" pitchFamily="2" charset="0"/>
              </a:rPr>
              <a:t>ডেস্কটপ বেসড এপলিকেশন্স</a:t>
            </a:r>
            <a:endParaRPr lang="en-US" sz="1800" dirty="0">
              <a:latin typeface="Kalpurush" panose="02000600000000000000" pitchFamily="2" charset="0"/>
              <a:cs typeface="Kalpurush" panose="02000600000000000000" pitchFamily="2" charset="0"/>
            </a:endParaRPr>
          </a:p>
          <a:p>
            <a:pPr algn="just">
              <a:lnSpc>
                <a:spcPct val="150000"/>
              </a:lnSpc>
            </a:pPr>
            <a:r>
              <a:rPr lang="as-IN" sz="1800" dirty="0">
                <a:latin typeface="Kalpurush" panose="02000600000000000000" pitchFamily="2" charset="0"/>
                <a:cs typeface="Kalpurush" panose="02000600000000000000" pitchFamily="2" charset="0"/>
              </a:rPr>
              <a:t>ওয়েব বেসড এপলিকেশন্স</a:t>
            </a:r>
            <a:endParaRPr lang="en-US" sz="1800" dirty="0">
              <a:latin typeface="Kalpurush" panose="02000600000000000000" pitchFamily="2" charset="0"/>
              <a:cs typeface="Kalpurush" panose="02000600000000000000" pitchFamily="2" charset="0"/>
            </a:endParaRPr>
          </a:p>
          <a:p>
            <a:pPr algn="just">
              <a:lnSpc>
                <a:spcPct val="150000"/>
              </a:lnSpc>
            </a:pPr>
            <a:r>
              <a:rPr lang="as-IN" sz="1800" dirty="0">
                <a:latin typeface="Kalpurush" panose="02000600000000000000" pitchFamily="2" charset="0"/>
                <a:cs typeface="Kalpurush" panose="02000600000000000000" pitchFamily="2" charset="0"/>
              </a:rPr>
              <a:t>মোবাইল এপস</a:t>
            </a:r>
            <a:endParaRPr lang="en-US" sz="1800" dirty="0">
              <a:latin typeface="Kalpurush" panose="02000600000000000000" pitchFamily="2" charset="0"/>
              <a:cs typeface="Kalpurush" panose="02000600000000000000" pitchFamily="2" charset="0"/>
            </a:endParaRPr>
          </a:p>
          <a:p>
            <a:pPr algn="just">
              <a:lnSpc>
                <a:spcPct val="150000"/>
              </a:lnSpc>
            </a:pPr>
            <a:r>
              <a:rPr lang="en-US" sz="1800" dirty="0" err="1">
                <a:latin typeface="Kalpurush" panose="02000600000000000000" pitchFamily="2" charset="0"/>
                <a:cs typeface="Kalpurush" panose="02000600000000000000" pitchFamily="2" charset="0"/>
              </a:rPr>
              <a:t>ওয়েব</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সার্ভার</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এবং</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এপ্লিকেশন</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সার্ভার</a:t>
            </a:r>
            <a:r>
              <a:rPr lang="en-US" sz="1800" dirty="0">
                <a:latin typeface="Kalpurush" panose="02000600000000000000" pitchFamily="2" charset="0"/>
                <a:cs typeface="Kalpurush" panose="02000600000000000000" pitchFamily="2" charset="0"/>
              </a:rPr>
              <a:t> </a:t>
            </a:r>
          </a:p>
          <a:p>
            <a:pPr algn="just">
              <a:lnSpc>
                <a:spcPct val="150000"/>
              </a:lnSpc>
            </a:pPr>
            <a:r>
              <a:rPr lang="as-IN" sz="1800" dirty="0">
                <a:latin typeface="Kalpurush" panose="02000600000000000000" pitchFamily="2" charset="0"/>
                <a:cs typeface="Kalpurush" panose="02000600000000000000" pitchFamily="2" charset="0"/>
              </a:rPr>
              <a:t>রোবটিক্স</a:t>
            </a:r>
            <a:endParaRPr lang="en-US" sz="1800" dirty="0">
              <a:latin typeface="Kalpurush" panose="02000600000000000000" pitchFamily="2" charset="0"/>
              <a:cs typeface="Kalpurush" panose="02000600000000000000" pitchFamily="2" charset="0"/>
            </a:endParaRPr>
          </a:p>
          <a:p>
            <a:pPr algn="just">
              <a:lnSpc>
                <a:spcPct val="150000"/>
              </a:lnSpc>
            </a:pPr>
            <a:r>
              <a:rPr lang="as-IN" sz="1800" dirty="0">
                <a:latin typeface="Kalpurush" panose="02000600000000000000" pitchFamily="2" charset="0"/>
                <a:cs typeface="Kalpurush" panose="02000600000000000000" pitchFamily="2" charset="0"/>
              </a:rPr>
              <a:t>গেমস</a:t>
            </a:r>
            <a:endParaRPr lang="en-US" sz="1800" dirty="0">
              <a:latin typeface="Kalpurush" panose="02000600000000000000" pitchFamily="2" charset="0"/>
              <a:cs typeface="Kalpurush" panose="02000600000000000000" pitchFamily="2" charset="0"/>
            </a:endParaRPr>
          </a:p>
          <a:p>
            <a:pPr algn="just">
              <a:lnSpc>
                <a:spcPct val="150000"/>
              </a:lnSpc>
            </a:pPr>
            <a:r>
              <a:rPr lang="en-US" sz="1800" dirty="0" err="1">
                <a:latin typeface="Kalpurush" panose="02000600000000000000" pitchFamily="2" charset="0"/>
                <a:cs typeface="Kalpurush" panose="02000600000000000000" pitchFamily="2" charset="0"/>
              </a:rPr>
              <a:t>ডাটাবেজ</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কানেকশন</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ইত্যাদি</a:t>
            </a:r>
            <a:r>
              <a:rPr lang="en-US" sz="1800" dirty="0">
                <a:latin typeface="Kalpurush" panose="02000600000000000000" pitchFamily="2" charset="0"/>
                <a:cs typeface="Kalpurush" panose="02000600000000000000" pitchFamily="2" charset="0"/>
              </a:rPr>
              <a:t> </a:t>
            </a:r>
            <a:endParaRPr lang="en-US" sz="1200"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3940293415"/>
      </p:ext>
    </p:extLst>
  </p:cSld>
  <p:clrMapOvr>
    <a:overrideClrMapping bg1="lt1" tx1="dk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fade">
                                      <p:cBhvr>
                                        <p:cTn id="42" dur="1000"/>
                                        <p:tgtEl>
                                          <p:spTgt spid="6">
                                            <p:txEl>
                                              <p:pRg st="5" end="5"/>
                                            </p:txEl>
                                          </p:spTgt>
                                        </p:tgtEl>
                                      </p:cBhvr>
                                    </p:animEffect>
                                    <p:anim calcmode="lin" valueType="num">
                                      <p:cBhvr>
                                        <p:cTn id="4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Effect transition="in" filter="fade">
                                      <p:cBhvr>
                                        <p:cTn id="49" dur="1000"/>
                                        <p:tgtEl>
                                          <p:spTgt spid="6">
                                            <p:txEl>
                                              <p:pRg st="6" end="6"/>
                                            </p:txEl>
                                          </p:spTgt>
                                        </p:tgtEl>
                                      </p:cBhvr>
                                    </p:animEffect>
                                    <p:anim calcmode="lin" valueType="num">
                                      <p:cBhvr>
                                        <p:cTn id="5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5" name="Title 4">
            <a:extLst>
              <a:ext uri="{FF2B5EF4-FFF2-40B4-BE49-F238E27FC236}">
                <a16:creationId xmlns:a16="http://schemas.microsoft.com/office/drawing/2014/main" id="{3F17A947-20CF-4B72-BF5C-ED0AB12988B8}"/>
              </a:ext>
            </a:extLst>
          </p:cNvPr>
          <p:cNvSpPr>
            <a:spLocks noGrp="1"/>
          </p:cNvSpPr>
          <p:nvPr>
            <p:ph type="title"/>
          </p:nvPr>
        </p:nvSpPr>
        <p:spPr>
          <a:xfrm>
            <a:off x="0" y="147732"/>
            <a:ext cx="9144000" cy="499730"/>
          </a:xfrm>
        </p:spPr>
        <p:txBody>
          <a:bodyPr/>
          <a:lstStyle/>
          <a:p>
            <a:pPr algn="ctr"/>
            <a:r>
              <a:rPr lang="en-US" sz="2400" b="0" i="0" dirty="0" err="1">
                <a:solidFill>
                  <a:srgbClr val="00B0F0"/>
                </a:solidFill>
                <a:effectLst/>
                <a:latin typeface="Kalpurush" panose="02000600000000000000" pitchFamily="2" charset="0"/>
                <a:cs typeface="Kalpurush" panose="02000600000000000000" pitchFamily="2" charset="0"/>
              </a:rPr>
              <a:t>জাভা</a:t>
            </a:r>
            <a:r>
              <a:rPr lang="en-US" sz="2400" b="0" i="0" dirty="0">
                <a:solidFill>
                  <a:srgbClr val="00B0F0"/>
                </a:solidFill>
                <a:effectLst/>
                <a:latin typeface="Kalpurush" panose="02000600000000000000" pitchFamily="2" charset="0"/>
                <a:cs typeface="Kalpurush" panose="02000600000000000000" pitchFamily="2" charset="0"/>
              </a:rPr>
              <a:t> </a:t>
            </a:r>
            <a:r>
              <a:rPr lang="en-US" sz="2400" b="0" i="0" dirty="0" err="1">
                <a:solidFill>
                  <a:srgbClr val="00B0F0"/>
                </a:solidFill>
                <a:effectLst/>
                <a:latin typeface="Kalpurush" panose="02000600000000000000" pitchFamily="2" charset="0"/>
                <a:cs typeface="Kalpurush" panose="02000600000000000000" pitchFamily="2" charset="0"/>
              </a:rPr>
              <a:t>আইডেন্টিফায়ার</a:t>
            </a:r>
            <a:r>
              <a:rPr lang="en-US" sz="2400" b="0" i="0" dirty="0">
                <a:solidFill>
                  <a:srgbClr val="00B0F0"/>
                </a:solidFill>
                <a:effectLst/>
                <a:latin typeface="Kalpurush" panose="02000600000000000000" pitchFamily="2" charset="0"/>
                <a:cs typeface="Kalpurush" panose="02000600000000000000" pitchFamily="2" charset="0"/>
              </a:rPr>
              <a:t> </a:t>
            </a:r>
          </a:p>
        </p:txBody>
      </p:sp>
      <p:sp>
        <p:nvSpPr>
          <p:cNvPr id="2" name="Rectangle 1">
            <a:extLst>
              <a:ext uri="{FF2B5EF4-FFF2-40B4-BE49-F238E27FC236}">
                <a16:creationId xmlns:a16="http://schemas.microsoft.com/office/drawing/2014/main" id="{D80D7453-6E84-4ED1-86C8-800F904D77D9}"/>
              </a:ext>
            </a:extLst>
          </p:cNvPr>
          <p:cNvSpPr>
            <a:spLocks noChangeArrowheads="1"/>
          </p:cNvSpPr>
          <p:nvPr/>
        </p:nvSpPr>
        <p:spPr bwMode="auto">
          <a:xfrm>
            <a:off x="-3" y="2095375"/>
            <a:ext cx="9144000"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just">
              <a:buFont typeface="Arial" panose="020B0604020202020204" pitchFamily="34" charset="0"/>
              <a:buChar char="•"/>
            </a:pPr>
            <a:r>
              <a:rPr lang="as-IN" sz="1600" dirty="0">
                <a:latin typeface="Kalpurush" panose="02000600000000000000" pitchFamily="2" charset="0"/>
                <a:cs typeface="Kalpurush" panose="02000600000000000000" pitchFamily="2" charset="0"/>
              </a:rPr>
              <a:t>ছোট হাতের অক্ষর(</a:t>
            </a:r>
            <a:r>
              <a:rPr lang="en-US" sz="1600" dirty="0">
                <a:latin typeface="Kalpurush" panose="02000600000000000000" pitchFamily="2" charset="0"/>
                <a:cs typeface="Kalpurush" panose="02000600000000000000" pitchFamily="2" charset="0"/>
              </a:rPr>
              <a:t>a to z), </a:t>
            </a:r>
            <a:r>
              <a:rPr lang="as-IN" sz="1600" dirty="0">
                <a:latin typeface="Kalpurush" panose="02000600000000000000" pitchFamily="2" charset="0"/>
                <a:cs typeface="Kalpurush" panose="02000600000000000000" pitchFamily="2" charset="0"/>
              </a:rPr>
              <a:t>ডিজিট(0 </a:t>
            </a:r>
            <a:r>
              <a:rPr lang="en-US" sz="1600" dirty="0">
                <a:latin typeface="Kalpurush" panose="02000600000000000000" pitchFamily="2" charset="0"/>
                <a:cs typeface="Kalpurush" panose="02000600000000000000" pitchFamily="2" charset="0"/>
              </a:rPr>
              <a:t>to 9) </a:t>
            </a:r>
            <a:r>
              <a:rPr lang="as-IN" sz="1600" dirty="0">
                <a:latin typeface="Kalpurush" panose="02000600000000000000" pitchFamily="2" charset="0"/>
                <a:cs typeface="Kalpurush" panose="02000600000000000000" pitchFamily="2" charset="0"/>
              </a:rPr>
              <a:t>এবং </a:t>
            </a:r>
            <a:r>
              <a:rPr lang="en-US" sz="1600" dirty="0" err="1">
                <a:latin typeface="Kalpurush" panose="02000600000000000000" pitchFamily="2" charset="0"/>
                <a:cs typeface="Kalpurush" panose="02000600000000000000" pitchFamily="2" charset="0"/>
              </a:rPr>
              <a:t>বিশেষ</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চিহ্ন</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ডলার</a:t>
            </a:r>
            <a:r>
              <a:rPr lang="en-US" sz="1600" dirty="0">
                <a:latin typeface="Kalpurush" panose="02000600000000000000" pitchFamily="2" charset="0"/>
                <a:cs typeface="Kalpurush" panose="02000600000000000000" pitchFamily="2" charset="0"/>
              </a:rPr>
              <a:t> ($) ও </a:t>
            </a:r>
            <a:r>
              <a:rPr lang="as-IN" sz="1600" dirty="0">
                <a:latin typeface="Kalpurush" panose="02000600000000000000" pitchFamily="2" charset="0"/>
                <a:cs typeface="Kalpurush" panose="02000600000000000000" pitchFamily="2" charset="0"/>
              </a:rPr>
              <a:t>আন্ডারস্কোর(_) এর সমন্বয়ে আইডেন্টিফায়ার গঠিত হতে পারে। যেমন- </a:t>
            </a:r>
            <a:r>
              <a:rPr lang="en-US" sz="1600" dirty="0" err="1">
                <a:latin typeface="Kalpurush" panose="02000600000000000000" pitchFamily="2" charset="0"/>
                <a:cs typeface="Kalpurush" panose="02000600000000000000" pitchFamily="2" charset="0"/>
              </a:rPr>
              <a:t>myClass</a:t>
            </a:r>
            <a:r>
              <a:rPr lang="en-US" sz="1600" dirty="0">
                <a:latin typeface="Kalpurush" panose="02000600000000000000" pitchFamily="2" charset="0"/>
                <a:cs typeface="Kalpurush" panose="02000600000000000000" pitchFamily="2" charset="0"/>
              </a:rPr>
              <a:t>, var_1 </a:t>
            </a:r>
            <a:r>
              <a:rPr lang="as-IN" sz="1600" dirty="0">
                <a:latin typeface="Kalpurush" panose="02000600000000000000" pitchFamily="2" charset="0"/>
                <a:cs typeface="Kalpurush" panose="02000600000000000000" pitchFamily="2" charset="0"/>
              </a:rPr>
              <a:t>এবং </a:t>
            </a:r>
            <a:r>
              <a:rPr lang="en-US" sz="1600" dirty="0" err="1">
                <a:latin typeface="Kalpurush" panose="02000600000000000000" pitchFamily="2" charset="0"/>
                <a:cs typeface="Kalpurush" panose="02000600000000000000" pitchFamily="2" charset="0"/>
              </a:rPr>
              <a:t>hello_my_friend</a:t>
            </a:r>
            <a:r>
              <a:rPr lang="en-US" sz="1600" dirty="0">
                <a:latin typeface="Kalpurush" panose="02000600000000000000" pitchFamily="2" charset="0"/>
                <a:cs typeface="Kalpurush" panose="02000600000000000000" pitchFamily="2" charset="0"/>
              </a:rPr>
              <a:t> </a:t>
            </a:r>
            <a:r>
              <a:rPr lang="as-IN" sz="1600" dirty="0">
                <a:latin typeface="Kalpurush" panose="02000600000000000000" pitchFamily="2" charset="0"/>
                <a:cs typeface="Kalpurush" panose="02000600000000000000" pitchFamily="2" charset="0"/>
              </a:rPr>
              <a:t>এইসব বৈধ আইডেন্টিফায়ার।</a:t>
            </a:r>
            <a:r>
              <a:rPr lang="en-US" sz="1600" dirty="0">
                <a:latin typeface="Kalpurush" panose="02000600000000000000" pitchFamily="2" charset="0"/>
                <a:cs typeface="Kalpurush" panose="02000600000000000000" pitchFamily="2" charset="0"/>
              </a:rPr>
              <a:t> </a:t>
            </a:r>
            <a:endParaRPr lang="as-IN" sz="1600" dirty="0">
              <a:latin typeface="Kalpurush" panose="02000600000000000000" pitchFamily="2" charset="0"/>
              <a:cs typeface="Kalpurush" panose="02000600000000000000" pitchFamily="2" charset="0"/>
            </a:endParaRPr>
          </a:p>
        </p:txBody>
      </p:sp>
      <p:sp>
        <p:nvSpPr>
          <p:cNvPr id="17" name="Rectangle 16">
            <a:extLst>
              <a:ext uri="{FF2B5EF4-FFF2-40B4-BE49-F238E27FC236}">
                <a16:creationId xmlns:a16="http://schemas.microsoft.com/office/drawing/2014/main" id="{CC059DC7-4BC8-40D7-8C8C-BFA9B673C9A1}"/>
              </a:ext>
            </a:extLst>
          </p:cNvPr>
          <p:cNvSpPr>
            <a:spLocks noChangeArrowheads="1"/>
          </p:cNvSpPr>
          <p:nvPr/>
        </p:nvSpPr>
        <p:spPr bwMode="auto">
          <a:xfrm>
            <a:off x="0" y="3178976"/>
            <a:ext cx="9144000"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buFont typeface="Arial" panose="020B0604020202020204" pitchFamily="34" charset="0"/>
              <a:buChar char="•"/>
            </a:pPr>
            <a:r>
              <a:rPr lang="en-US" sz="1600" dirty="0" err="1">
                <a:latin typeface="Kalpurush" panose="02000600000000000000" pitchFamily="2" charset="0"/>
                <a:cs typeface="Kalpurush" panose="02000600000000000000" pitchFamily="2" charset="0"/>
              </a:rPr>
              <a:t>আইডেন্টিফায়ার</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অবশ্যই</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ছোট</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হাতের</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অক্ষর</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দিয়ে</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শুরু</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হবে</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এবং</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ফাঁকা</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স্থান</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ব্যবহার</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করা</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যাবে</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না</a:t>
            </a:r>
            <a:r>
              <a:rPr lang="en-US" sz="1600" dirty="0">
                <a:latin typeface="Kalpurush" panose="02000600000000000000" pitchFamily="2" charset="0"/>
                <a:cs typeface="Kalpurush" panose="02000600000000000000" pitchFamily="2" charset="0"/>
              </a:rPr>
              <a:t>। </a:t>
            </a:r>
          </a:p>
        </p:txBody>
      </p:sp>
      <p:sp>
        <p:nvSpPr>
          <p:cNvPr id="19" name="Rectangle 18">
            <a:extLst>
              <a:ext uri="{FF2B5EF4-FFF2-40B4-BE49-F238E27FC236}">
                <a16:creationId xmlns:a16="http://schemas.microsoft.com/office/drawing/2014/main" id="{0B7A3B52-609C-4D3E-8A63-7E017CA90052}"/>
              </a:ext>
            </a:extLst>
          </p:cNvPr>
          <p:cNvSpPr>
            <a:spLocks noChangeArrowheads="1"/>
          </p:cNvSpPr>
          <p:nvPr/>
        </p:nvSpPr>
        <p:spPr bwMode="auto">
          <a:xfrm>
            <a:off x="0" y="3612014"/>
            <a:ext cx="9144000" cy="4308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just">
              <a:lnSpc>
                <a:spcPct val="150000"/>
              </a:lnSpc>
              <a:buFont typeface="Arial" panose="020B0604020202020204" pitchFamily="34" charset="0"/>
              <a:buChar char="•"/>
            </a:pPr>
            <a:r>
              <a:rPr lang="as-IN" sz="1600" dirty="0">
                <a:latin typeface="Kalpurush" panose="02000600000000000000" pitchFamily="2" charset="0"/>
                <a:cs typeface="Kalpurush" panose="02000600000000000000" pitchFamily="2" charset="0"/>
              </a:rPr>
              <a:t>কিওয়ার্ডকে আইডেন্টিফায়ার হিসাবে ব্যবহার করা যাবে না।</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যেমন</a:t>
            </a:r>
            <a:r>
              <a:rPr lang="en-US" sz="1600" dirty="0">
                <a:latin typeface="Kalpurush" panose="02000600000000000000" pitchFamily="2" charset="0"/>
                <a:cs typeface="Kalpurush" panose="02000600000000000000" pitchFamily="2" charset="0"/>
              </a:rPr>
              <a:t>- </a:t>
            </a:r>
            <a:r>
              <a:rPr lang="en-US" sz="1600" b="1" dirty="0">
                <a:solidFill>
                  <a:srgbClr val="FF0000"/>
                </a:solidFill>
                <a:latin typeface="Kalpurush" panose="02000600000000000000" pitchFamily="2" charset="0"/>
                <a:cs typeface="Kalpurush" panose="02000600000000000000" pitchFamily="2" charset="0"/>
              </a:rPr>
              <a:t>int</a:t>
            </a:r>
            <a:r>
              <a:rPr lang="en-US" sz="1600" dirty="0">
                <a:latin typeface="Kalpurush" panose="02000600000000000000" pitchFamily="2" charset="0"/>
                <a:cs typeface="Kalpurush" panose="02000600000000000000" pitchFamily="2" charset="0"/>
              </a:rPr>
              <a:t>, </a:t>
            </a:r>
            <a:r>
              <a:rPr lang="en-US" sz="1600" b="1" dirty="0" err="1">
                <a:solidFill>
                  <a:srgbClr val="FF0000"/>
                </a:solidFill>
                <a:latin typeface="Kalpurush" panose="02000600000000000000" pitchFamily="2" charset="0"/>
                <a:cs typeface="Kalpurush" panose="02000600000000000000" pitchFamily="2" charset="0"/>
              </a:rPr>
              <a:t>boolean</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ইত্যাদি</a:t>
            </a:r>
            <a:r>
              <a:rPr lang="en-US" sz="1600" dirty="0">
                <a:latin typeface="Kalpurush" panose="02000600000000000000" pitchFamily="2" charset="0"/>
                <a:cs typeface="Kalpurush" panose="02000600000000000000" pitchFamily="2" charset="0"/>
              </a:rPr>
              <a:t>। </a:t>
            </a:r>
            <a:endParaRPr lang="en-US" sz="1600" dirty="0">
              <a:solidFill>
                <a:schemeClr val="bg1"/>
              </a:solidFill>
              <a:latin typeface="Kalpurush" panose="02000600000000000000" pitchFamily="2" charset="0"/>
              <a:cs typeface="Kalpurush" panose="02000600000000000000" pitchFamily="2" charset="0"/>
            </a:endParaRPr>
          </a:p>
        </p:txBody>
      </p:sp>
      <p:sp>
        <p:nvSpPr>
          <p:cNvPr id="12" name="Rectangle 11">
            <a:extLst>
              <a:ext uri="{FF2B5EF4-FFF2-40B4-BE49-F238E27FC236}">
                <a16:creationId xmlns:a16="http://schemas.microsoft.com/office/drawing/2014/main" id="{C6A6C0CF-A271-4C5B-A774-43D7790C6341}"/>
              </a:ext>
            </a:extLst>
          </p:cNvPr>
          <p:cNvSpPr>
            <a:spLocks noChangeArrowheads="1"/>
          </p:cNvSpPr>
          <p:nvPr/>
        </p:nvSpPr>
        <p:spPr bwMode="auto">
          <a:xfrm>
            <a:off x="0" y="1539047"/>
            <a:ext cx="91440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as-IN" sz="1800" b="1" dirty="0">
                <a:solidFill>
                  <a:schemeClr val="tx1"/>
                </a:solidFill>
                <a:latin typeface="Kalpurush" panose="02000600000000000000" pitchFamily="2" charset="0"/>
                <a:cs typeface="Kalpurush" panose="02000600000000000000" pitchFamily="2" charset="0"/>
              </a:rPr>
              <a:t>আইডেন্টিফায়ার লেখার নিয়মঃ</a:t>
            </a:r>
          </a:p>
        </p:txBody>
      </p:sp>
      <p:sp>
        <p:nvSpPr>
          <p:cNvPr id="13" name="Rectangle 12">
            <a:extLst>
              <a:ext uri="{FF2B5EF4-FFF2-40B4-BE49-F238E27FC236}">
                <a16:creationId xmlns:a16="http://schemas.microsoft.com/office/drawing/2014/main" id="{C824F6DB-C2AE-44CA-A4AC-E4FBBAF47822}"/>
              </a:ext>
            </a:extLst>
          </p:cNvPr>
          <p:cNvSpPr>
            <a:spLocks noChangeArrowheads="1"/>
          </p:cNvSpPr>
          <p:nvPr/>
        </p:nvSpPr>
        <p:spPr bwMode="auto">
          <a:xfrm>
            <a:off x="0" y="2760286"/>
            <a:ext cx="9144000"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buFont typeface="Arial" panose="020B0604020202020204" pitchFamily="34" charset="0"/>
              <a:buChar char="•"/>
            </a:pPr>
            <a:r>
              <a:rPr lang="en-US" sz="1600" dirty="0" err="1">
                <a:latin typeface="Kalpurush" panose="02000600000000000000" pitchFamily="2" charset="0"/>
                <a:cs typeface="Kalpurush" panose="02000600000000000000" pitchFamily="2" charset="0"/>
              </a:rPr>
              <a:t>আইডেন্টিফায়ার</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অবশ্যই</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অক্ষর</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দিয়ে</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শুরু</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হবে</a:t>
            </a:r>
            <a:r>
              <a:rPr lang="en-US" sz="1600" dirty="0">
                <a:latin typeface="Kalpurush" panose="02000600000000000000" pitchFamily="2" charset="0"/>
                <a:cs typeface="Kalpurush" panose="02000600000000000000" pitchFamily="2" charset="0"/>
              </a:rPr>
              <a:t>। </a:t>
            </a:r>
          </a:p>
        </p:txBody>
      </p:sp>
      <p:sp>
        <p:nvSpPr>
          <p:cNvPr id="14" name="Rectangle 13">
            <a:extLst>
              <a:ext uri="{FF2B5EF4-FFF2-40B4-BE49-F238E27FC236}">
                <a16:creationId xmlns:a16="http://schemas.microsoft.com/office/drawing/2014/main" id="{0C9E9253-AD7D-4652-83F2-150ACACFC863}"/>
              </a:ext>
            </a:extLst>
          </p:cNvPr>
          <p:cNvSpPr>
            <a:spLocks noChangeArrowheads="1"/>
          </p:cNvSpPr>
          <p:nvPr/>
        </p:nvSpPr>
        <p:spPr bwMode="auto">
          <a:xfrm>
            <a:off x="0" y="4137385"/>
            <a:ext cx="9144000"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just">
              <a:buFont typeface="Arial" panose="020B0604020202020204" pitchFamily="34" charset="0"/>
              <a:buChar char="•"/>
            </a:pPr>
            <a:r>
              <a:rPr lang="en-US" sz="1600" dirty="0" err="1">
                <a:latin typeface="Kalpurush" panose="02000600000000000000" pitchFamily="2" charset="0"/>
                <a:cs typeface="Kalpurush" panose="02000600000000000000" pitchFamily="2" charset="0"/>
              </a:rPr>
              <a:t>জাভা</a:t>
            </a:r>
            <a:r>
              <a:rPr lang="as-IN" sz="1600" dirty="0">
                <a:latin typeface="Kalpurush" panose="02000600000000000000" pitchFamily="2" charset="0"/>
                <a:cs typeface="Kalpurush" panose="02000600000000000000" pitchFamily="2" charset="0"/>
              </a:rPr>
              <a:t> কেস-সেনসিটিভ(</a:t>
            </a:r>
            <a:r>
              <a:rPr lang="en-US" sz="1600" dirty="0">
                <a:latin typeface="Kalpurush" panose="02000600000000000000" pitchFamily="2" charset="0"/>
                <a:cs typeface="Kalpurush" panose="02000600000000000000" pitchFamily="2" charset="0"/>
              </a:rPr>
              <a:t>case-sensitive) </a:t>
            </a:r>
            <a:r>
              <a:rPr lang="as-IN" sz="1600" dirty="0">
                <a:latin typeface="Kalpurush" panose="02000600000000000000" pitchFamily="2" charset="0"/>
                <a:cs typeface="Kalpurush" panose="02000600000000000000" pitchFamily="2" charset="0"/>
              </a:rPr>
              <a:t>ভাষা। অর্থাৎ </a:t>
            </a:r>
            <a:r>
              <a:rPr lang="en-US" sz="1600" b="1" dirty="0">
                <a:latin typeface="Kalpurush" panose="02000600000000000000" pitchFamily="2" charset="0"/>
                <a:cs typeface="Kalpurush" panose="02000600000000000000" pitchFamily="2" charset="0"/>
              </a:rPr>
              <a:t>ABC</a:t>
            </a:r>
            <a:r>
              <a:rPr lang="en-US" sz="1600" dirty="0">
                <a:latin typeface="Kalpurush" panose="02000600000000000000" pitchFamily="2" charset="0"/>
                <a:cs typeface="Kalpurush" panose="02000600000000000000" pitchFamily="2" charset="0"/>
              </a:rPr>
              <a:t> </a:t>
            </a:r>
            <a:r>
              <a:rPr lang="as-IN" sz="1600" dirty="0">
                <a:latin typeface="Kalpurush" panose="02000600000000000000" pitchFamily="2" charset="0"/>
                <a:cs typeface="Kalpurush" panose="02000600000000000000" pitchFamily="2" charset="0"/>
              </a:rPr>
              <a:t>এবং </a:t>
            </a:r>
            <a:r>
              <a:rPr lang="en-US" sz="1600" b="1" dirty="0" err="1">
                <a:latin typeface="Kalpurush" panose="02000600000000000000" pitchFamily="2" charset="0"/>
                <a:cs typeface="Kalpurush" panose="02000600000000000000" pitchFamily="2" charset="0"/>
              </a:rPr>
              <a:t>abc</a:t>
            </a:r>
            <a:r>
              <a:rPr lang="en-US" sz="1600" dirty="0">
                <a:latin typeface="Kalpurush" panose="02000600000000000000" pitchFamily="2" charset="0"/>
                <a:cs typeface="Kalpurush" panose="02000600000000000000" pitchFamily="2" charset="0"/>
              </a:rPr>
              <a:t> </a:t>
            </a:r>
            <a:r>
              <a:rPr lang="as-IN" sz="1600" dirty="0">
                <a:latin typeface="Kalpurush" panose="02000600000000000000" pitchFamily="2" charset="0"/>
                <a:cs typeface="Kalpurush" panose="02000600000000000000" pitchFamily="2" charset="0"/>
              </a:rPr>
              <a:t>একই রকম না। আইডেন্টিফায়ার-এর জন্য সর্বদা অর্থপূর্ণ নাম ব্যবহার করুন।</a:t>
            </a:r>
          </a:p>
        </p:txBody>
      </p:sp>
      <p:sp>
        <p:nvSpPr>
          <p:cNvPr id="21" name="Rectangle 20">
            <a:extLst>
              <a:ext uri="{FF2B5EF4-FFF2-40B4-BE49-F238E27FC236}">
                <a16:creationId xmlns:a16="http://schemas.microsoft.com/office/drawing/2014/main" id="{DA0C1D8F-75C4-4218-8EBB-C6969EF12F2F}"/>
              </a:ext>
            </a:extLst>
          </p:cNvPr>
          <p:cNvSpPr>
            <a:spLocks noChangeArrowheads="1"/>
          </p:cNvSpPr>
          <p:nvPr/>
        </p:nvSpPr>
        <p:spPr bwMode="auto">
          <a:xfrm>
            <a:off x="-3" y="571346"/>
            <a:ext cx="9144000" cy="88870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lnSpc>
                <a:spcPct val="150000"/>
              </a:lnSpc>
            </a:pPr>
            <a:r>
              <a:rPr lang="en-US" sz="1800" dirty="0" err="1">
                <a:solidFill>
                  <a:schemeClr val="tx1"/>
                </a:solidFill>
                <a:latin typeface="Kalpurush" panose="02000600000000000000" pitchFamily="2" charset="0"/>
                <a:cs typeface="Kalpurush" panose="02000600000000000000" pitchFamily="2" charset="0"/>
              </a:rPr>
              <a:t>জাভায়</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ব্যবহৃত</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ভেরিয়েবল</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আইডেন্টিফাই</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করার</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জন্য</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যে</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ইউনিক</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নাম</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বা</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শব্দ</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ব্যবহার</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করা</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হয়</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তাই</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আইডেন্টিফায়ার</a:t>
            </a:r>
            <a:r>
              <a:rPr lang="en-US" sz="1800" dirty="0">
                <a:solidFill>
                  <a:schemeClr val="tx1"/>
                </a:solidFill>
                <a:latin typeface="Kalpurush" panose="02000600000000000000" pitchFamily="2" charset="0"/>
                <a:cs typeface="Kalpurush" panose="02000600000000000000" pitchFamily="2" charset="0"/>
              </a:rPr>
              <a:t>। </a:t>
            </a:r>
            <a:endParaRPr lang="en-US" sz="1800" dirty="0">
              <a:solidFill>
                <a:schemeClr val="tx1"/>
              </a:solidFill>
            </a:endParaRPr>
          </a:p>
        </p:txBody>
      </p:sp>
    </p:spTree>
    <p:extLst>
      <p:ext uri="{BB962C8B-B14F-4D97-AF65-F5344CB8AC3E}">
        <p14:creationId xmlns:p14="http://schemas.microsoft.com/office/powerpoint/2010/main" val="2064802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fade">
                                      <p:cBhvr>
                                        <p:cTn id="21" dur="1000"/>
                                        <p:tgtEl>
                                          <p:spTgt spid="2">
                                            <p:txEl>
                                              <p:pRg st="0" end="0"/>
                                            </p:txEl>
                                          </p:spTgt>
                                        </p:tgtEl>
                                      </p:cBhvr>
                                    </p:animEffect>
                                    <p:anim calcmode="lin" valueType="num">
                                      <p:cBhvr>
                                        <p:cTn id="2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fade">
                                      <p:cBhvr>
                                        <p:cTn id="28" dur="1000"/>
                                        <p:tgtEl>
                                          <p:spTgt spid="13">
                                            <p:txEl>
                                              <p:pRg st="0" end="0"/>
                                            </p:txEl>
                                          </p:spTgt>
                                        </p:tgtEl>
                                      </p:cBhvr>
                                    </p:animEffect>
                                    <p:anim calcmode="lin" valueType="num">
                                      <p:cBhvr>
                                        <p:cTn id="29"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1000"/>
                                        <p:tgtEl>
                                          <p:spTgt spid="17"/>
                                        </p:tgtEl>
                                      </p:cBhvr>
                                    </p:animEffect>
                                    <p:anim calcmode="lin" valueType="num">
                                      <p:cBhvr>
                                        <p:cTn id="36" dur="1000" fill="hold"/>
                                        <p:tgtEl>
                                          <p:spTgt spid="17"/>
                                        </p:tgtEl>
                                        <p:attrNameLst>
                                          <p:attrName>ppt_x</p:attrName>
                                        </p:attrNameLst>
                                      </p:cBhvr>
                                      <p:tavLst>
                                        <p:tav tm="0">
                                          <p:val>
                                            <p:strVal val="#ppt_x"/>
                                          </p:val>
                                        </p:tav>
                                        <p:tav tm="100000">
                                          <p:val>
                                            <p:strVal val="#ppt_x"/>
                                          </p:val>
                                        </p:tav>
                                      </p:tavLst>
                                    </p:anim>
                                    <p:anim calcmode="lin" valueType="num">
                                      <p:cBhvr>
                                        <p:cTn id="3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9">
                                            <p:txEl>
                                              <p:pRg st="0" end="0"/>
                                            </p:txEl>
                                          </p:spTgt>
                                        </p:tgtEl>
                                        <p:attrNameLst>
                                          <p:attrName>style.visibility</p:attrName>
                                        </p:attrNameLst>
                                      </p:cBhvr>
                                      <p:to>
                                        <p:strVal val="visible"/>
                                      </p:to>
                                    </p:set>
                                    <p:animEffect transition="in" filter="fade">
                                      <p:cBhvr>
                                        <p:cTn id="42" dur="1000"/>
                                        <p:tgtEl>
                                          <p:spTgt spid="19">
                                            <p:txEl>
                                              <p:pRg st="0" end="0"/>
                                            </p:txEl>
                                          </p:spTgt>
                                        </p:tgtEl>
                                      </p:cBhvr>
                                    </p:animEffect>
                                    <p:anim calcmode="lin" valueType="num">
                                      <p:cBhvr>
                                        <p:cTn id="43"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2" grpId="0" animBg="1"/>
      <p:bldP spid="14" grpId="0" animBg="1"/>
      <p:bldP spid="2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5" name="Title 4">
            <a:extLst>
              <a:ext uri="{FF2B5EF4-FFF2-40B4-BE49-F238E27FC236}">
                <a16:creationId xmlns:a16="http://schemas.microsoft.com/office/drawing/2014/main" id="{3F17A947-20CF-4B72-BF5C-ED0AB12988B8}"/>
              </a:ext>
            </a:extLst>
          </p:cNvPr>
          <p:cNvSpPr>
            <a:spLocks noGrp="1"/>
          </p:cNvSpPr>
          <p:nvPr>
            <p:ph type="title"/>
          </p:nvPr>
        </p:nvSpPr>
        <p:spPr>
          <a:xfrm>
            <a:off x="0" y="87529"/>
            <a:ext cx="9144000" cy="499730"/>
          </a:xfrm>
        </p:spPr>
        <p:txBody>
          <a:bodyPr/>
          <a:lstStyle/>
          <a:p>
            <a:pPr algn="ctr"/>
            <a:r>
              <a:rPr lang="en-US" sz="2400" b="0" i="0" dirty="0" err="1">
                <a:solidFill>
                  <a:srgbClr val="00B0F0"/>
                </a:solidFill>
                <a:effectLst/>
                <a:latin typeface="Kalpurush" panose="02000600000000000000" pitchFamily="2" charset="0"/>
                <a:cs typeface="Kalpurush" panose="02000600000000000000" pitchFamily="2" charset="0"/>
              </a:rPr>
              <a:t>জাভা</a:t>
            </a:r>
            <a:r>
              <a:rPr lang="en-US" sz="2400" b="0" i="0" dirty="0">
                <a:solidFill>
                  <a:srgbClr val="00B0F0"/>
                </a:solidFill>
                <a:effectLst/>
                <a:latin typeface="Kalpurush" panose="02000600000000000000" pitchFamily="2" charset="0"/>
                <a:cs typeface="Kalpurush" panose="02000600000000000000" pitchFamily="2" charset="0"/>
              </a:rPr>
              <a:t> </a:t>
            </a:r>
            <a:r>
              <a:rPr lang="en-US" sz="2400" b="0" i="0" dirty="0" err="1">
                <a:solidFill>
                  <a:srgbClr val="00B0F0"/>
                </a:solidFill>
                <a:effectLst/>
                <a:latin typeface="Kalpurush" panose="02000600000000000000" pitchFamily="2" charset="0"/>
                <a:cs typeface="Kalpurush" panose="02000600000000000000" pitchFamily="2" charset="0"/>
              </a:rPr>
              <a:t>কমেন্টস</a:t>
            </a:r>
            <a:r>
              <a:rPr lang="en-US" sz="2400" b="0" i="0" dirty="0">
                <a:solidFill>
                  <a:srgbClr val="00B0F0"/>
                </a:solidFill>
                <a:effectLst/>
                <a:latin typeface="Kalpurush" panose="02000600000000000000" pitchFamily="2" charset="0"/>
                <a:cs typeface="Kalpurush" panose="02000600000000000000" pitchFamily="2" charset="0"/>
              </a:rPr>
              <a:t> </a:t>
            </a:r>
          </a:p>
        </p:txBody>
      </p:sp>
      <p:sp>
        <p:nvSpPr>
          <p:cNvPr id="2" name="Rectangle 1">
            <a:extLst>
              <a:ext uri="{FF2B5EF4-FFF2-40B4-BE49-F238E27FC236}">
                <a16:creationId xmlns:a16="http://schemas.microsoft.com/office/drawing/2014/main" id="{D80D7453-6E84-4ED1-86C8-800F904D77D9}"/>
              </a:ext>
            </a:extLst>
          </p:cNvPr>
          <p:cNvSpPr>
            <a:spLocks noChangeArrowheads="1"/>
          </p:cNvSpPr>
          <p:nvPr/>
        </p:nvSpPr>
        <p:spPr bwMode="auto">
          <a:xfrm>
            <a:off x="0" y="2054412"/>
            <a:ext cx="91440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1800" b="1" dirty="0" err="1">
                <a:latin typeface="Kalpurush" panose="02000600000000000000" pitchFamily="2" charset="0"/>
                <a:cs typeface="Kalpurush" panose="02000600000000000000" pitchFamily="2" charset="0"/>
              </a:rPr>
              <a:t>সিংগেল</a:t>
            </a:r>
            <a:r>
              <a:rPr lang="en-US" sz="1800" b="1" dirty="0">
                <a:latin typeface="Kalpurush" panose="02000600000000000000" pitchFamily="2" charset="0"/>
                <a:cs typeface="Kalpurush" panose="02000600000000000000" pitchFamily="2" charset="0"/>
              </a:rPr>
              <a:t> </a:t>
            </a:r>
            <a:r>
              <a:rPr lang="en-US" sz="1800" b="1" dirty="0" err="1">
                <a:latin typeface="Kalpurush" panose="02000600000000000000" pitchFamily="2" charset="0"/>
                <a:cs typeface="Kalpurush" panose="02000600000000000000" pitchFamily="2" charset="0"/>
              </a:rPr>
              <a:t>লাইন</a:t>
            </a:r>
            <a:r>
              <a:rPr lang="en-US" sz="1800" b="1" dirty="0">
                <a:latin typeface="Kalpurush" panose="02000600000000000000" pitchFamily="2" charset="0"/>
                <a:cs typeface="Kalpurush" panose="02000600000000000000" pitchFamily="2" charset="0"/>
              </a:rPr>
              <a:t> </a:t>
            </a:r>
            <a:r>
              <a:rPr lang="en-US" sz="1800" b="1" dirty="0" err="1">
                <a:latin typeface="Kalpurush" panose="02000600000000000000" pitchFamily="2" charset="0"/>
                <a:cs typeface="Kalpurush" panose="02000600000000000000" pitchFamily="2" charset="0"/>
              </a:rPr>
              <a:t>কমেন্টস</a:t>
            </a:r>
            <a:r>
              <a:rPr lang="en-US" sz="1800" b="1" dirty="0">
                <a:latin typeface="Kalpurush" panose="02000600000000000000" pitchFamily="2" charset="0"/>
                <a:cs typeface="Kalpurush" panose="02000600000000000000" pitchFamily="2" charset="0"/>
              </a:rPr>
              <a:t> </a:t>
            </a:r>
          </a:p>
        </p:txBody>
      </p:sp>
      <p:sp>
        <p:nvSpPr>
          <p:cNvPr id="11" name="Rectangle 6">
            <a:extLst>
              <a:ext uri="{FF2B5EF4-FFF2-40B4-BE49-F238E27FC236}">
                <a16:creationId xmlns:a16="http://schemas.microsoft.com/office/drawing/2014/main" id="{4DADAC3A-C5D6-43CC-9592-2498C19BCC07}"/>
              </a:ext>
            </a:extLst>
          </p:cNvPr>
          <p:cNvSpPr>
            <a:spLocks noChangeArrowheads="1"/>
          </p:cNvSpPr>
          <p:nvPr/>
        </p:nvSpPr>
        <p:spPr bwMode="auto">
          <a:xfrm>
            <a:off x="0" y="3666008"/>
            <a:ext cx="184731"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Kalpurush" panose="02000600000000000000" pitchFamily="2" charset="0"/>
              <a:cs typeface="Kalpurush" panose="02000600000000000000" pitchFamily="2" charset="0"/>
            </a:endParaRPr>
          </a:p>
        </p:txBody>
      </p:sp>
      <p:sp>
        <p:nvSpPr>
          <p:cNvPr id="15" name="Text Placeholder 5">
            <a:extLst>
              <a:ext uri="{FF2B5EF4-FFF2-40B4-BE49-F238E27FC236}">
                <a16:creationId xmlns:a16="http://schemas.microsoft.com/office/drawing/2014/main" id="{73A021CF-3B9B-49B9-8E3D-83612B35A8B2}"/>
              </a:ext>
            </a:extLst>
          </p:cNvPr>
          <p:cNvSpPr txBox="1">
            <a:spLocks/>
          </p:cNvSpPr>
          <p:nvPr/>
        </p:nvSpPr>
        <p:spPr>
          <a:xfrm>
            <a:off x="-2" y="337394"/>
            <a:ext cx="9143999" cy="162575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4"/>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1pPr>
            <a:lvl2pPr marL="914400" marR="0" lvl="1" indent="-381000" algn="l" rtl="0">
              <a:lnSpc>
                <a:spcPct val="100000"/>
              </a:lnSpc>
              <a:spcBef>
                <a:spcPts val="0"/>
              </a:spcBef>
              <a:spcAft>
                <a:spcPts val="0"/>
              </a:spcAft>
              <a:buClr>
                <a:schemeClr val="accent4"/>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2pPr>
            <a:lvl3pPr marL="1371600" marR="0" lvl="2" indent="-381000" algn="l" rtl="0">
              <a:lnSpc>
                <a:spcPct val="100000"/>
              </a:lnSpc>
              <a:spcBef>
                <a:spcPts val="0"/>
              </a:spcBef>
              <a:spcAft>
                <a:spcPts val="0"/>
              </a:spcAft>
              <a:buClr>
                <a:schemeClr val="accent4"/>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3pPr>
            <a:lvl4pPr marL="1828800" marR="0" lvl="3" indent="-381000" algn="l" rtl="0">
              <a:lnSpc>
                <a:spcPct val="100000"/>
              </a:lnSpc>
              <a:spcBef>
                <a:spcPts val="0"/>
              </a:spcBef>
              <a:spcAft>
                <a:spcPts val="0"/>
              </a:spcAft>
              <a:buClr>
                <a:schemeClr val="dk1"/>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4pPr>
            <a:lvl5pPr marL="2286000" marR="0" lvl="4" indent="-381000" algn="l" rtl="0">
              <a:lnSpc>
                <a:spcPct val="100000"/>
              </a:lnSpc>
              <a:spcBef>
                <a:spcPts val="0"/>
              </a:spcBef>
              <a:spcAft>
                <a:spcPts val="0"/>
              </a:spcAft>
              <a:buClr>
                <a:schemeClr val="dk1"/>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5pPr>
            <a:lvl6pPr marL="2743200" marR="0" lvl="5" indent="-381000" algn="l" rtl="0">
              <a:lnSpc>
                <a:spcPct val="100000"/>
              </a:lnSpc>
              <a:spcBef>
                <a:spcPts val="0"/>
              </a:spcBef>
              <a:spcAft>
                <a:spcPts val="0"/>
              </a:spcAft>
              <a:buClr>
                <a:schemeClr val="dk1"/>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6pPr>
            <a:lvl7pPr marL="3200400" marR="0" lvl="6" indent="-381000" algn="l" rtl="0">
              <a:lnSpc>
                <a:spcPct val="100000"/>
              </a:lnSpc>
              <a:spcBef>
                <a:spcPts val="0"/>
              </a:spcBef>
              <a:spcAft>
                <a:spcPts val="0"/>
              </a:spcAft>
              <a:buClr>
                <a:schemeClr val="dk1"/>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7pPr>
            <a:lvl8pPr marL="3657600" marR="0" lvl="7" indent="-381000" algn="l" rtl="0">
              <a:lnSpc>
                <a:spcPct val="100000"/>
              </a:lnSpc>
              <a:spcBef>
                <a:spcPts val="0"/>
              </a:spcBef>
              <a:spcAft>
                <a:spcPts val="0"/>
              </a:spcAft>
              <a:buClr>
                <a:schemeClr val="dk1"/>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8pPr>
            <a:lvl9pPr marL="4114800" marR="0" lvl="8" indent="-381000" algn="l" rtl="0">
              <a:lnSpc>
                <a:spcPct val="100000"/>
              </a:lnSpc>
              <a:spcBef>
                <a:spcPts val="0"/>
              </a:spcBef>
              <a:spcAft>
                <a:spcPts val="0"/>
              </a:spcAft>
              <a:buClr>
                <a:schemeClr val="dk1"/>
              </a:buClr>
              <a:buSzPts val="2400"/>
              <a:buFont typeface="Source Sans Pro"/>
              <a:buChar char="■"/>
              <a:defRPr sz="2400" b="0" i="0" u="none" strike="noStrike" cap="none">
                <a:solidFill>
                  <a:schemeClr val="dk1"/>
                </a:solidFill>
                <a:latin typeface="Source Sans Pro"/>
                <a:ea typeface="Source Sans Pro"/>
                <a:cs typeface="Source Sans Pro"/>
                <a:sym typeface="Source Sans Pro"/>
              </a:defRPr>
            </a:lvl9pPr>
          </a:lstStyle>
          <a:p>
            <a:pPr marL="76200" indent="0" algn="just">
              <a:lnSpc>
                <a:spcPct val="150000"/>
              </a:lnSpc>
              <a:buNone/>
            </a:pPr>
            <a:r>
              <a:rPr lang="as-IN" sz="1600" dirty="0">
                <a:latin typeface="Kalpurush" panose="02000600000000000000" pitchFamily="2" charset="0"/>
                <a:cs typeface="Kalpurush" panose="02000600000000000000" pitchFamily="2" charset="0"/>
              </a:rPr>
              <a:t>প্রোগ্রামিং লেখার সময় কমেন্ট খুবই গুরুত্বপূর্ণ। প্রোগ্রামের মাধ্যমে কি করা হচ্ছে তা কমেন্টের মাধ্যমে বর্ণনা করা হয়। ফলে নতুন কোনো প্রোগ্রামারকে </a:t>
            </a:r>
            <a:r>
              <a:rPr lang="en-US" sz="1600" dirty="0" err="1">
                <a:latin typeface="Kalpurush" panose="02000600000000000000" pitchFamily="2" charset="0"/>
                <a:cs typeface="Kalpurush" panose="02000600000000000000" pitchFamily="2" charset="0"/>
              </a:rPr>
              <a:t>তোমার</a:t>
            </a:r>
            <a:r>
              <a:rPr lang="as-IN" sz="1600" dirty="0">
                <a:latin typeface="Kalpurush" panose="02000600000000000000" pitchFamily="2" charset="0"/>
                <a:cs typeface="Kalpurush" panose="02000600000000000000" pitchFamily="2" charset="0"/>
              </a:rPr>
              <a:t> লেখা কোড দেখে প্রোগ্রামের উদ্যেশ্য বুঝতে খুব বেশি পরিশ্রম করতে হয় না। দীর্ঘদিন পূর্বের লেখা প্রোগ্রামের মূল বিষয় </a:t>
            </a:r>
            <a:r>
              <a:rPr lang="en-US" sz="1600" dirty="0" err="1">
                <a:latin typeface="Kalpurush" panose="02000600000000000000" pitchFamily="2" charset="0"/>
                <a:cs typeface="Kalpurush" panose="02000600000000000000" pitchFamily="2" charset="0"/>
              </a:rPr>
              <a:t>তুমি</a:t>
            </a:r>
            <a:r>
              <a:rPr lang="as-IN" sz="1600" dirty="0">
                <a:latin typeface="Kalpurush" panose="02000600000000000000" pitchFamily="2" charset="0"/>
                <a:cs typeface="Kalpurush" panose="02000600000000000000" pitchFamily="2" charset="0"/>
              </a:rPr>
              <a:t> ভুলে যাওয়াটাই স্বাভাবিক। তাই কিছু সময় নিয়ে হলেও কমেন্টের মাধ্যমে প্রোগ্রামের উদ্দেশ্য লিখলে ভবিষ্যতে এর ভাল ফল পাওয়া যাবে।</a:t>
            </a:r>
          </a:p>
        </p:txBody>
      </p:sp>
      <p:sp>
        <p:nvSpPr>
          <p:cNvPr id="17" name="Rectangle 16">
            <a:extLst>
              <a:ext uri="{FF2B5EF4-FFF2-40B4-BE49-F238E27FC236}">
                <a16:creationId xmlns:a16="http://schemas.microsoft.com/office/drawing/2014/main" id="{CC059DC7-4BC8-40D7-8C8C-BFA9B673C9A1}"/>
              </a:ext>
            </a:extLst>
          </p:cNvPr>
          <p:cNvSpPr>
            <a:spLocks noChangeArrowheads="1"/>
          </p:cNvSpPr>
          <p:nvPr/>
        </p:nvSpPr>
        <p:spPr bwMode="auto">
          <a:xfrm>
            <a:off x="0" y="2502806"/>
            <a:ext cx="91440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buClrTx/>
            </a:pPr>
            <a:r>
              <a:rPr lang="en-US" sz="1800" dirty="0" err="1">
                <a:latin typeface="Kalpurush" panose="02000600000000000000" pitchFamily="2" charset="0"/>
                <a:cs typeface="Kalpurush" panose="02000600000000000000" pitchFamily="2" charset="0"/>
              </a:rPr>
              <a:t>জাভায়</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সিংগেল</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লাইন</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কমেন্টস</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শুরু</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হয়</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দুটি</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ফরওয়ার্ড</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স্ল্যাশ</a:t>
            </a:r>
            <a:r>
              <a:rPr lang="en-US" sz="1800" dirty="0">
                <a:latin typeface="Kalpurush" panose="02000600000000000000" pitchFamily="2" charset="0"/>
                <a:cs typeface="Kalpurush" panose="02000600000000000000" pitchFamily="2" charset="0"/>
              </a:rPr>
              <a:t> ( </a:t>
            </a:r>
            <a:r>
              <a:rPr lang="en-US" sz="1800" b="1" dirty="0">
                <a:solidFill>
                  <a:srgbClr val="FF0000"/>
                </a:solidFill>
                <a:latin typeface="Kalpurush" panose="02000600000000000000" pitchFamily="2" charset="0"/>
                <a:cs typeface="Kalpurush" panose="02000600000000000000" pitchFamily="2" charset="0"/>
              </a:rPr>
              <a:t>//</a:t>
            </a:r>
            <a:r>
              <a:rPr lang="en-US" sz="1800" dirty="0">
                <a:latin typeface="Kalpurush" panose="02000600000000000000" pitchFamily="2" charset="0"/>
                <a:cs typeface="Kalpurush" panose="02000600000000000000" pitchFamily="2" charset="0"/>
              </a:rPr>
              <a:t> ) </a:t>
            </a:r>
            <a:r>
              <a:rPr lang="en-US" sz="1800" dirty="0" err="1">
                <a:latin typeface="Kalpurush" panose="02000600000000000000" pitchFamily="2" charset="0"/>
                <a:cs typeface="Kalpurush" panose="02000600000000000000" pitchFamily="2" charset="0"/>
              </a:rPr>
              <a:t>দিয়ে</a:t>
            </a:r>
            <a:r>
              <a:rPr lang="en-US" sz="1800" dirty="0">
                <a:latin typeface="Kalpurush" panose="02000600000000000000" pitchFamily="2" charset="0"/>
                <a:cs typeface="Kalpurush" panose="02000600000000000000" pitchFamily="2" charset="0"/>
              </a:rPr>
              <a:t>। </a:t>
            </a:r>
            <a:endParaRPr kumimoji="0" lang="en-US" altLang="en-US" sz="2400" b="0" i="0" u="none" strike="noStrike" cap="none" normalizeH="0" baseline="0" dirty="0">
              <a:ln>
                <a:noFill/>
              </a:ln>
              <a:solidFill>
                <a:srgbClr val="000000"/>
              </a:solidFill>
              <a:effectLst/>
              <a:latin typeface="Kalpurush" panose="02000600000000000000" pitchFamily="2" charset="0"/>
              <a:cs typeface="Kalpurush" panose="02000600000000000000" pitchFamily="2" charset="0"/>
            </a:endParaRPr>
          </a:p>
        </p:txBody>
      </p:sp>
      <p:sp>
        <p:nvSpPr>
          <p:cNvPr id="18" name="Rectangle 17">
            <a:extLst>
              <a:ext uri="{FF2B5EF4-FFF2-40B4-BE49-F238E27FC236}">
                <a16:creationId xmlns:a16="http://schemas.microsoft.com/office/drawing/2014/main" id="{FAA8689F-8695-41E1-A44E-0B4637BD9480}"/>
              </a:ext>
            </a:extLst>
          </p:cNvPr>
          <p:cNvSpPr>
            <a:spLocks noChangeArrowheads="1"/>
          </p:cNvSpPr>
          <p:nvPr/>
        </p:nvSpPr>
        <p:spPr bwMode="auto">
          <a:xfrm>
            <a:off x="0" y="4418353"/>
            <a:ext cx="91440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1800" dirty="0" err="1">
                <a:latin typeface="Kalpurush" panose="02000600000000000000" pitchFamily="2" charset="0"/>
                <a:cs typeface="Kalpurush" panose="02000600000000000000" pitchFamily="2" charset="0"/>
              </a:rPr>
              <a:t>মাল্টি</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লাইন</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কমেন্টস</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শুরু</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হয়</a:t>
            </a:r>
            <a:r>
              <a:rPr lang="en-US" sz="1800" dirty="0">
                <a:latin typeface="Kalpurush" panose="02000600000000000000" pitchFamily="2" charset="0"/>
                <a:cs typeface="Kalpurush" panose="02000600000000000000" pitchFamily="2" charset="0"/>
              </a:rPr>
              <a:t> </a:t>
            </a:r>
            <a:r>
              <a:rPr lang="en-US" sz="1800" b="1" dirty="0">
                <a:solidFill>
                  <a:srgbClr val="FF0000"/>
                </a:solidFill>
                <a:latin typeface="Kalpurush" panose="02000600000000000000" pitchFamily="2" charset="0"/>
                <a:cs typeface="Kalpurush" panose="02000600000000000000" pitchFamily="2" charset="0"/>
              </a:rPr>
              <a:t>(/* </a:t>
            </a:r>
            <a:r>
              <a:rPr lang="en-US" sz="1800" b="1" dirty="0" err="1">
                <a:solidFill>
                  <a:schemeClr val="tx1"/>
                </a:solidFill>
                <a:latin typeface="Kalpurush" panose="02000600000000000000" pitchFamily="2" charset="0"/>
                <a:cs typeface="Kalpurush" panose="02000600000000000000" pitchFamily="2" charset="0"/>
              </a:rPr>
              <a:t>এবং</a:t>
            </a:r>
            <a:r>
              <a:rPr lang="en-US" sz="1800" b="1" dirty="0">
                <a:solidFill>
                  <a:srgbClr val="FF0000"/>
                </a:solidFill>
                <a:latin typeface="Kalpurush" panose="02000600000000000000" pitchFamily="2" charset="0"/>
                <a:cs typeface="Kalpurush" panose="02000600000000000000" pitchFamily="2" charset="0"/>
              </a:rPr>
              <a:t> */)</a:t>
            </a:r>
            <a:r>
              <a:rPr lang="en-US" sz="1800" dirty="0">
                <a:latin typeface="Kalpurush" panose="02000600000000000000" pitchFamily="2" charset="0"/>
                <a:cs typeface="Kalpurush" panose="02000600000000000000" pitchFamily="2" charset="0"/>
              </a:rPr>
              <a:t> </a:t>
            </a:r>
            <a:r>
              <a:rPr lang="en-US" sz="1800" dirty="0" err="1">
                <a:latin typeface="Kalpurush" panose="02000600000000000000" pitchFamily="2" charset="0"/>
                <a:cs typeface="Kalpurush" panose="02000600000000000000" pitchFamily="2" charset="0"/>
              </a:rPr>
              <a:t>দিয়ে</a:t>
            </a:r>
            <a:r>
              <a:rPr lang="en-US" sz="1800" dirty="0">
                <a:latin typeface="Kalpurush" panose="02000600000000000000" pitchFamily="2" charset="0"/>
                <a:cs typeface="Kalpurush" panose="02000600000000000000" pitchFamily="2" charset="0"/>
              </a:rPr>
              <a:t>  </a:t>
            </a:r>
          </a:p>
        </p:txBody>
      </p:sp>
      <p:sp>
        <p:nvSpPr>
          <p:cNvPr id="19" name="Rectangle 18">
            <a:extLst>
              <a:ext uri="{FF2B5EF4-FFF2-40B4-BE49-F238E27FC236}">
                <a16:creationId xmlns:a16="http://schemas.microsoft.com/office/drawing/2014/main" id="{0B7A3B52-609C-4D3E-8A63-7E017CA90052}"/>
              </a:ext>
            </a:extLst>
          </p:cNvPr>
          <p:cNvSpPr>
            <a:spLocks noChangeArrowheads="1"/>
          </p:cNvSpPr>
          <p:nvPr/>
        </p:nvSpPr>
        <p:spPr bwMode="auto">
          <a:xfrm>
            <a:off x="-3" y="3870188"/>
            <a:ext cx="91440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1800" b="1" dirty="0" err="1">
                <a:latin typeface="Kalpurush" panose="02000600000000000000" pitchFamily="2" charset="0"/>
                <a:cs typeface="Kalpurush" panose="02000600000000000000" pitchFamily="2" charset="0"/>
              </a:rPr>
              <a:t>মাল্টি</a:t>
            </a:r>
            <a:r>
              <a:rPr lang="en-US" sz="1800" b="1" dirty="0">
                <a:latin typeface="Kalpurush" panose="02000600000000000000" pitchFamily="2" charset="0"/>
                <a:cs typeface="Kalpurush" panose="02000600000000000000" pitchFamily="2" charset="0"/>
              </a:rPr>
              <a:t> </a:t>
            </a:r>
            <a:r>
              <a:rPr lang="en-US" sz="1800" b="1" dirty="0" err="1">
                <a:latin typeface="Kalpurush" panose="02000600000000000000" pitchFamily="2" charset="0"/>
                <a:cs typeface="Kalpurush" panose="02000600000000000000" pitchFamily="2" charset="0"/>
              </a:rPr>
              <a:t>লাইন</a:t>
            </a:r>
            <a:r>
              <a:rPr lang="en-US" sz="1800" b="1" dirty="0">
                <a:latin typeface="Kalpurush" panose="02000600000000000000" pitchFamily="2" charset="0"/>
                <a:cs typeface="Kalpurush" panose="02000600000000000000" pitchFamily="2" charset="0"/>
              </a:rPr>
              <a:t> </a:t>
            </a:r>
            <a:r>
              <a:rPr lang="en-US" sz="1800" b="1" dirty="0" err="1">
                <a:latin typeface="Kalpurush" panose="02000600000000000000" pitchFamily="2" charset="0"/>
                <a:cs typeface="Kalpurush" panose="02000600000000000000" pitchFamily="2" charset="0"/>
              </a:rPr>
              <a:t>কমেন্টস</a:t>
            </a:r>
            <a:r>
              <a:rPr lang="en-US" sz="1800" b="1" dirty="0">
                <a:latin typeface="Kalpurush" panose="02000600000000000000" pitchFamily="2" charset="0"/>
                <a:cs typeface="Kalpurush" panose="02000600000000000000" pitchFamily="2" charset="0"/>
              </a:rPr>
              <a:t> </a:t>
            </a:r>
          </a:p>
        </p:txBody>
      </p:sp>
      <p:sp>
        <p:nvSpPr>
          <p:cNvPr id="13" name="Rectangle 1">
            <a:extLst>
              <a:ext uri="{FF2B5EF4-FFF2-40B4-BE49-F238E27FC236}">
                <a16:creationId xmlns:a16="http://schemas.microsoft.com/office/drawing/2014/main" id="{CA7A79DF-017A-4818-AFDF-635FFAC7FA31}"/>
              </a:ext>
            </a:extLst>
          </p:cNvPr>
          <p:cNvSpPr>
            <a:spLocks noChangeArrowheads="1"/>
          </p:cNvSpPr>
          <p:nvPr/>
        </p:nvSpPr>
        <p:spPr bwMode="auto">
          <a:xfrm>
            <a:off x="184731" y="3133031"/>
            <a:ext cx="4381328" cy="430887"/>
          </a:xfrm>
          <a:prstGeom prst="rect">
            <a:avLst/>
          </a:prstGeom>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This is a</a:t>
            </a:r>
            <a:r>
              <a:rPr kumimoji="0" lang="en-US" altLang="en-US" sz="1600" b="0" i="0" u="none" strike="noStrike" cap="none" normalizeH="0" dirty="0">
                <a:ln>
                  <a:noFill/>
                </a:ln>
                <a:solidFill>
                  <a:schemeClr val="tx1"/>
                </a:solidFill>
                <a:effectLst/>
                <a:latin typeface="Courier New" panose="02070309020205020404" pitchFamily="49" charset="0"/>
                <a:cs typeface="Courier New" panose="02070309020205020404" pitchFamily="49" charset="0"/>
              </a:rPr>
              <a:t> single line </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comment. </a:t>
            </a:r>
          </a:p>
        </p:txBody>
      </p:sp>
      <p:sp>
        <p:nvSpPr>
          <p:cNvPr id="14" name="Rectangle 1">
            <a:extLst>
              <a:ext uri="{FF2B5EF4-FFF2-40B4-BE49-F238E27FC236}">
                <a16:creationId xmlns:a16="http://schemas.microsoft.com/office/drawing/2014/main" id="{9FFDD6BE-F1E4-4088-A4C0-40610A4308E0}"/>
              </a:ext>
            </a:extLst>
          </p:cNvPr>
          <p:cNvSpPr>
            <a:spLocks noChangeArrowheads="1"/>
          </p:cNvSpPr>
          <p:nvPr/>
        </p:nvSpPr>
        <p:spPr bwMode="auto">
          <a:xfrm>
            <a:off x="4566059" y="3833754"/>
            <a:ext cx="4011034" cy="1168718"/>
          </a:xfrm>
          <a:prstGeom prst="rect">
            <a:avLst/>
          </a:prstGeom>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lang="en-US" altLang="en-US" sz="1600" dirty="0">
                <a:solidFill>
                  <a:schemeClr val="tx1"/>
                </a:solidFill>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This is multi line comment. </a:t>
            </a:r>
          </a:p>
          <a:p>
            <a:pPr marL="0" marR="0" lvl="0" indent="0" algn="l" defTabSz="914400" rtl="0" eaLnBrk="0" fontAlgn="base" latinLnBrk="0" hangingPunct="0">
              <a:lnSpc>
                <a:spcPct val="150000"/>
              </a:lnSpc>
              <a:spcBef>
                <a:spcPct val="0"/>
              </a:spcBef>
              <a:spcAft>
                <a:spcPct val="0"/>
              </a:spcAft>
              <a:buClrTx/>
              <a:buSzTx/>
              <a:buFontTx/>
              <a:buNone/>
              <a:tabLst/>
            </a:pPr>
            <a:r>
              <a:rPr lang="en-US" altLang="en-US" sz="1600" dirty="0">
                <a:solidFill>
                  <a:schemeClr val="tx1"/>
                </a:solidFill>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Programing</a:t>
            </a:r>
            <a:r>
              <a:rPr kumimoji="0" lang="en-US" altLang="en-US" sz="1600" b="0" i="0" u="none" strike="noStrike" cap="none" normalizeH="0" dirty="0">
                <a:ln>
                  <a:noFill/>
                </a:ln>
                <a:solidFill>
                  <a:schemeClr val="tx1"/>
                </a:solidFill>
                <a:effectLst/>
                <a:latin typeface="Courier New" panose="02070309020205020404" pitchFamily="49" charset="0"/>
                <a:cs typeface="Courier New" panose="02070309020205020404" pitchFamily="49" charset="0"/>
              </a:rPr>
              <a:t> in Java</a:t>
            </a:r>
            <a:r>
              <a:rPr lang="en-US" altLang="en-US" sz="1600" dirty="0">
                <a:solidFill>
                  <a:schemeClr val="tx1"/>
                </a:solidFill>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600" b="0" i="0" u="none" strike="noStrike" cap="none" normalizeH="0" dirty="0">
                <a:ln>
                  <a:noFill/>
                </a:ln>
                <a:solidFill>
                  <a:schemeClr val="tx1"/>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Subject</a:t>
            </a:r>
            <a:r>
              <a:rPr kumimoji="0" lang="en-US" altLang="en-US" sz="1600" b="0" i="0" u="none" strike="noStrike" cap="none" normalizeH="0" dirty="0">
                <a:ln>
                  <a:noFill/>
                </a:ln>
                <a:solidFill>
                  <a:schemeClr val="tx1"/>
                </a:solidFill>
                <a:effectLst/>
                <a:latin typeface="Courier New" panose="02070309020205020404" pitchFamily="49" charset="0"/>
                <a:cs typeface="Courier New" panose="02070309020205020404" pitchFamily="49" charset="0"/>
              </a:rPr>
              <a:t> Code: 66651 */</a:t>
            </a:r>
            <a:r>
              <a:rPr kumimoji="0" lang="en-US" altLang="en-US" sz="1600" b="0" i="0" u="none" strike="noStrike" cap="none" normalizeH="0" baseline="0" dirty="0">
                <a:ln>
                  <a:noFill/>
                </a:ln>
                <a:solidFill>
                  <a:schemeClr val="tx1"/>
                </a:solidFill>
                <a:effectLst/>
              </a:rPr>
              <a:t> </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9557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1000"/>
                                        <p:tgtEl>
                                          <p:spTgt spid="19"/>
                                        </p:tgtEl>
                                      </p:cBhvr>
                                    </p:animEffect>
                                    <p:anim calcmode="lin" valueType="num">
                                      <p:cBhvr>
                                        <p:cTn id="36" dur="1000" fill="hold"/>
                                        <p:tgtEl>
                                          <p:spTgt spid="19"/>
                                        </p:tgtEl>
                                        <p:attrNameLst>
                                          <p:attrName>ppt_x</p:attrName>
                                        </p:attrNameLst>
                                      </p:cBhvr>
                                      <p:tavLst>
                                        <p:tav tm="0">
                                          <p:val>
                                            <p:strVal val="#ppt_x"/>
                                          </p:val>
                                        </p:tav>
                                        <p:tav tm="100000">
                                          <p:val>
                                            <p:strVal val="#ppt_x"/>
                                          </p:val>
                                        </p:tav>
                                      </p:tavLst>
                                    </p:anim>
                                    <p:anim calcmode="lin" valueType="num">
                                      <p:cBhvr>
                                        <p:cTn id="3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8">
                                            <p:txEl>
                                              <p:pRg st="0" end="0"/>
                                            </p:txEl>
                                          </p:spTgt>
                                        </p:tgtEl>
                                        <p:attrNameLst>
                                          <p:attrName>style.visibility</p:attrName>
                                        </p:attrNameLst>
                                      </p:cBhvr>
                                      <p:to>
                                        <p:strVal val="visible"/>
                                      </p:to>
                                    </p:set>
                                    <p:animEffect transition="in" filter="fade">
                                      <p:cBhvr>
                                        <p:cTn id="42" dur="1000"/>
                                        <p:tgtEl>
                                          <p:spTgt spid="18">
                                            <p:txEl>
                                              <p:pRg st="0" end="0"/>
                                            </p:txEl>
                                          </p:spTgt>
                                        </p:tgtEl>
                                      </p:cBhvr>
                                    </p:animEffect>
                                    <p:anim calcmode="lin" valueType="num">
                                      <p:cBhvr>
                                        <p:cTn id="43"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p:bldP spid="17" grpId="0" animBg="1"/>
      <p:bldP spid="19"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5" name="Title 4">
            <a:extLst>
              <a:ext uri="{FF2B5EF4-FFF2-40B4-BE49-F238E27FC236}">
                <a16:creationId xmlns:a16="http://schemas.microsoft.com/office/drawing/2014/main" id="{3F17A947-20CF-4B72-BF5C-ED0AB12988B8}"/>
              </a:ext>
            </a:extLst>
          </p:cNvPr>
          <p:cNvSpPr>
            <a:spLocks noGrp="1"/>
          </p:cNvSpPr>
          <p:nvPr>
            <p:ph type="title"/>
          </p:nvPr>
        </p:nvSpPr>
        <p:spPr>
          <a:xfrm>
            <a:off x="0" y="51834"/>
            <a:ext cx="9144000" cy="499730"/>
          </a:xfrm>
        </p:spPr>
        <p:txBody>
          <a:bodyPr/>
          <a:lstStyle/>
          <a:p>
            <a:pPr algn="ctr"/>
            <a:r>
              <a:rPr lang="en-US" sz="2800" dirty="0" err="1">
                <a:solidFill>
                  <a:srgbClr val="00B0F0"/>
                </a:solidFill>
                <a:latin typeface="Kalpurush" panose="02000600000000000000" pitchFamily="2" charset="0"/>
                <a:cs typeface="Kalpurush" panose="02000600000000000000" pitchFamily="2" charset="0"/>
              </a:rPr>
              <a:t>কীওয়ার্ড</a:t>
            </a:r>
            <a:r>
              <a:rPr lang="en-US" sz="2800" dirty="0">
                <a:solidFill>
                  <a:srgbClr val="00B0F0"/>
                </a:solidFill>
                <a:latin typeface="Kalpurush" panose="02000600000000000000" pitchFamily="2" charset="0"/>
                <a:cs typeface="Kalpurush" panose="02000600000000000000" pitchFamily="2" charset="0"/>
              </a:rPr>
              <a:t> </a:t>
            </a:r>
          </a:p>
        </p:txBody>
      </p:sp>
      <p:sp>
        <p:nvSpPr>
          <p:cNvPr id="6" name="Text Placeholder 5">
            <a:extLst>
              <a:ext uri="{FF2B5EF4-FFF2-40B4-BE49-F238E27FC236}">
                <a16:creationId xmlns:a16="http://schemas.microsoft.com/office/drawing/2014/main" id="{6C7620A7-0544-4592-AE42-422C368E7C14}"/>
              </a:ext>
            </a:extLst>
          </p:cNvPr>
          <p:cNvSpPr>
            <a:spLocks noGrp="1"/>
          </p:cNvSpPr>
          <p:nvPr>
            <p:ph type="body" idx="1"/>
          </p:nvPr>
        </p:nvSpPr>
        <p:spPr>
          <a:xfrm>
            <a:off x="0" y="342900"/>
            <a:ext cx="9143999" cy="1426092"/>
          </a:xfrm>
        </p:spPr>
        <p:txBody>
          <a:bodyPr/>
          <a:lstStyle/>
          <a:p>
            <a:pPr marL="76200" indent="0" algn="just">
              <a:lnSpc>
                <a:spcPct val="150000"/>
              </a:lnSpc>
              <a:buNone/>
            </a:pPr>
            <a:r>
              <a:rPr lang="as-IN" sz="1800" dirty="0">
                <a:solidFill>
                  <a:schemeClr val="tx1"/>
                </a:solidFill>
                <a:latin typeface="Kalpurush" panose="02000600000000000000" pitchFamily="2" charset="0"/>
                <a:cs typeface="Kalpurush" panose="02000600000000000000" pitchFamily="2" charset="0"/>
              </a:rPr>
              <a:t>কীওয়ার্ড হলো </a:t>
            </a:r>
            <a:r>
              <a:rPr lang="en-US" sz="1800" dirty="0" err="1">
                <a:solidFill>
                  <a:schemeClr val="tx1"/>
                </a:solidFill>
                <a:latin typeface="Kalpurush" panose="02000600000000000000" pitchFamily="2" charset="0"/>
                <a:cs typeface="Kalpurush" panose="02000600000000000000" pitchFamily="2" charset="0"/>
              </a:rPr>
              <a:t>জাভার</a:t>
            </a:r>
            <a:r>
              <a:rPr lang="as-IN" sz="1800" dirty="0">
                <a:solidFill>
                  <a:schemeClr val="tx1"/>
                </a:solidFill>
                <a:latin typeface="Kalpurush" panose="02000600000000000000" pitchFamily="2" charset="0"/>
                <a:cs typeface="Kalpurush" panose="02000600000000000000" pitchFamily="2" charset="0"/>
              </a:rPr>
              <a:t> সংরক্ষিত শব্দ(</a:t>
            </a:r>
            <a:r>
              <a:rPr lang="en-US" sz="1800" dirty="0">
                <a:solidFill>
                  <a:schemeClr val="tx1"/>
                </a:solidFill>
                <a:latin typeface="Kalpurush" panose="02000600000000000000" pitchFamily="2" charset="0"/>
                <a:cs typeface="Kalpurush" panose="02000600000000000000" pitchFamily="2" charset="0"/>
              </a:rPr>
              <a:t>word) </a:t>
            </a:r>
            <a:r>
              <a:rPr lang="as-IN" sz="1800" dirty="0">
                <a:solidFill>
                  <a:schemeClr val="tx1"/>
                </a:solidFill>
                <a:latin typeface="Kalpurush" panose="02000600000000000000" pitchFamily="2" charset="0"/>
                <a:cs typeface="Kalpurush" panose="02000600000000000000" pitchFamily="2" charset="0"/>
              </a:rPr>
              <a:t>যা সিনট্যাক্স এর অংশ।</a:t>
            </a:r>
            <a:r>
              <a:rPr lang="en-US" sz="1800" dirty="0">
                <a:solidFill>
                  <a:schemeClr val="tx1"/>
                </a:solidFill>
                <a:latin typeface="Kalpurush" panose="02000600000000000000" pitchFamily="2" charset="0"/>
                <a:cs typeface="Kalpurush" panose="02000600000000000000" pitchFamily="2" charset="0"/>
              </a:rPr>
              <a:t> </a:t>
            </a:r>
            <a:r>
              <a:rPr lang="as-IN" sz="1800" dirty="0">
                <a:solidFill>
                  <a:schemeClr val="tx1"/>
                </a:solidFill>
                <a:latin typeface="Kalpurush" panose="02000600000000000000" pitchFamily="2" charset="0"/>
                <a:cs typeface="Kalpurush" panose="02000600000000000000" pitchFamily="2" charset="0"/>
              </a:rPr>
              <a:t> </a:t>
            </a:r>
            <a:r>
              <a:rPr lang="as-IN" sz="1800" dirty="0">
                <a:solidFill>
                  <a:schemeClr val="tx1"/>
                </a:solidFill>
                <a:latin typeface="Kalpurush" panose="02000600000000000000" pitchFamily="2" charset="0"/>
                <a:cs typeface="Kalpurush" panose="02000600000000000000" pitchFamily="2" charset="0"/>
                <a:hlinkClick r:id="rId3">
                  <a:extLst>
                    <a:ext uri="{A12FA001-AC4F-418D-AE19-62706E023703}">
                      <ahyp:hlinkClr xmlns:ahyp="http://schemas.microsoft.com/office/drawing/2018/hyperlinkcolor" val="tx"/>
                    </a:ext>
                  </a:extLst>
                </a:hlinkClick>
              </a:rPr>
              <a:t>ভ্যারিয়েবল</a:t>
            </a:r>
            <a:r>
              <a:rPr lang="as-IN" sz="1800" dirty="0">
                <a:solidFill>
                  <a:schemeClr val="tx1"/>
                </a:solidFill>
                <a:latin typeface="Kalpurush" panose="02000600000000000000" pitchFamily="2" charset="0"/>
                <a:cs typeface="Kalpurush" panose="02000600000000000000" pitchFamily="2" charset="0"/>
              </a:rPr>
              <a:t> এবং </a:t>
            </a:r>
            <a:r>
              <a:rPr lang="as-IN" sz="1800" dirty="0">
                <a:solidFill>
                  <a:schemeClr val="tx1"/>
                </a:solidFill>
                <a:latin typeface="Kalpurush" panose="02000600000000000000" pitchFamily="2" charset="0"/>
                <a:cs typeface="Kalpurush" panose="02000600000000000000" pitchFamily="2" charset="0"/>
                <a:hlinkClick r:id="rId4">
                  <a:extLst>
                    <a:ext uri="{A12FA001-AC4F-418D-AE19-62706E023703}">
                      <ahyp:hlinkClr xmlns:ahyp="http://schemas.microsoft.com/office/drawing/2018/hyperlinkcolor" val="tx"/>
                    </a:ext>
                  </a:extLst>
                </a:hlinkClick>
              </a:rPr>
              <a:t>ফাংশন</a:t>
            </a:r>
            <a:r>
              <a:rPr lang="as-IN" sz="1800" dirty="0">
                <a:solidFill>
                  <a:schemeClr val="tx1"/>
                </a:solidFill>
                <a:latin typeface="Kalpurush" panose="02000600000000000000" pitchFamily="2" charset="0"/>
                <a:cs typeface="Kalpurush" panose="02000600000000000000" pitchFamily="2" charset="0"/>
              </a:rPr>
              <a:t> এর নাম দেওয়ার জন্য কীওয়ার্ড অথবা </a:t>
            </a:r>
            <a:r>
              <a:rPr lang="as-IN" sz="1800" dirty="0">
                <a:solidFill>
                  <a:schemeClr val="tx1"/>
                </a:solidFill>
                <a:latin typeface="Kalpurush" panose="02000600000000000000" pitchFamily="2" charset="0"/>
                <a:cs typeface="Kalpurush" panose="02000600000000000000" pitchFamily="2" charset="0"/>
                <a:hlinkClick r:id="rId5">
                  <a:extLst>
                    <a:ext uri="{A12FA001-AC4F-418D-AE19-62706E023703}">
                      <ahyp:hlinkClr xmlns:ahyp="http://schemas.microsoft.com/office/drawing/2018/hyperlinkcolor" val="tx"/>
                    </a:ext>
                  </a:extLst>
                </a:hlinkClick>
              </a:rPr>
              <a:t>আইডেন্টিফায়ার</a:t>
            </a:r>
            <a:r>
              <a:rPr lang="as-IN" sz="1800" dirty="0">
                <a:solidFill>
                  <a:schemeClr val="tx1"/>
                </a:solidFill>
                <a:latin typeface="Kalpurush" panose="02000600000000000000" pitchFamily="2" charset="0"/>
                <a:cs typeface="Kalpurush" panose="02000600000000000000" pitchFamily="2" charset="0"/>
              </a:rPr>
              <a:t> ব্যবহার </a:t>
            </a:r>
            <a:r>
              <a:rPr lang="en-US" sz="1800" dirty="0" err="1">
                <a:solidFill>
                  <a:schemeClr val="tx1"/>
                </a:solidFill>
                <a:latin typeface="Kalpurush" panose="02000600000000000000" pitchFamily="2" charset="0"/>
                <a:cs typeface="Kalpurush" panose="02000600000000000000" pitchFamily="2" charset="0"/>
              </a:rPr>
              <a:t>করা</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যায়</a:t>
            </a:r>
            <a:r>
              <a:rPr lang="en-US" sz="1800" dirty="0">
                <a:solidFill>
                  <a:schemeClr val="tx1"/>
                </a:solidFill>
                <a:latin typeface="Kalpurush" panose="02000600000000000000" pitchFamily="2" charset="0"/>
                <a:cs typeface="Kalpurush" panose="02000600000000000000" pitchFamily="2" charset="0"/>
              </a:rPr>
              <a:t> </a:t>
            </a:r>
            <a:r>
              <a:rPr lang="en-US" sz="1800" dirty="0" err="1">
                <a:solidFill>
                  <a:schemeClr val="tx1"/>
                </a:solidFill>
                <a:latin typeface="Kalpurush" panose="02000600000000000000" pitchFamily="2" charset="0"/>
                <a:cs typeface="Kalpurush" panose="02000600000000000000" pitchFamily="2" charset="0"/>
              </a:rPr>
              <a:t>না</a:t>
            </a:r>
            <a:r>
              <a:rPr lang="as-IN" sz="1800" dirty="0">
                <a:solidFill>
                  <a:schemeClr val="tx1"/>
                </a:solidFill>
                <a:latin typeface="Kalpurush" panose="02000600000000000000" pitchFamily="2" charset="0"/>
                <a:cs typeface="Kalpurush" panose="02000600000000000000" pitchFamily="2" charset="0"/>
              </a:rPr>
              <a:t>। এগুলো </a:t>
            </a:r>
            <a:r>
              <a:rPr lang="en-US" sz="1800" dirty="0" err="1">
                <a:solidFill>
                  <a:schemeClr val="tx1"/>
                </a:solidFill>
                <a:latin typeface="Kalpurush" panose="02000600000000000000" pitchFamily="2" charset="0"/>
                <a:cs typeface="Kalpurush" panose="02000600000000000000" pitchFamily="2" charset="0"/>
              </a:rPr>
              <a:t>জাভা</a:t>
            </a:r>
            <a:r>
              <a:rPr lang="as-IN" sz="1800" dirty="0">
                <a:solidFill>
                  <a:schemeClr val="tx1"/>
                </a:solidFill>
                <a:latin typeface="Kalpurush" panose="02000600000000000000" pitchFamily="2" charset="0"/>
                <a:cs typeface="Kalpurush" panose="02000600000000000000" pitchFamily="2" charset="0"/>
              </a:rPr>
              <a:t> ভাষার সিনট্যাক্স এবং গঠন নির্ধারণের জন্য ব্যবহৃত হয়।</a:t>
            </a:r>
            <a:endParaRPr lang="en-US" sz="2000" dirty="0">
              <a:solidFill>
                <a:schemeClr val="tx1"/>
              </a:solidFill>
              <a:latin typeface="Kalpurush" panose="02000600000000000000" pitchFamily="2" charset="0"/>
              <a:cs typeface="Kalpurush" panose="02000600000000000000" pitchFamily="2" charset="0"/>
            </a:endParaRPr>
          </a:p>
        </p:txBody>
      </p:sp>
      <p:pic>
        <p:nvPicPr>
          <p:cNvPr id="3" name="Picture 2">
            <a:extLst>
              <a:ext uri="{FF2B5EF4-FFF2-40B4-BE49-F238E27FC236}">
                <a16:creationId xmlns:a16="http://schemas.microsoft.com/office/drawing/2014/main" id="{F1622D82-805A-44AF-B8D9-9F971909D4F4}"/>
              </a:ext>
            </a:extLst>
          </p:cNvPr>
          <p:cNvPicPr>
            <a:picLocks noChangeAspect="1"/>
          </p:cNvPicPr>
          <p:nvPr/>
        </p:nvPicPr>
        <p:blipFill>
          <a:blip r:embed="rId6"/>
          <a:stretch>
            <a:fillRect/>
          </a:stretch>
        </p:blipFill>
        <p:spPr>
          <a:xfrm>
            <a:off x="1443168" y="1864943"/>
            <a:ext cx="6257662" cy="3019131"/>
          </a:xfrm>
          <a:prstGeom prst="rect">
            <a:avLst/>
          </a:prstGeom>
        </p:spPr>
      </p:pic>
    </p:spTree>
    <p:extLst>
      <p:ext uri="{BB962C8B-B14F-4D97-AF65-F5344CB8AC3E}">
        <p14:creationId xmlns:p14="http://schemas.microsoft.com/office/powerpoint/2010/main" val="386827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5" name="Title 4">
            <a:extLst>
              <a:ext uri="{FF2B5EF4-FFF2-40B4-BE49-F238E27FC236}">
                <a16:creationId xmlns:a16="http://schemas.microsoft.com/office/drawing/2014/main" id="{3F17A947-20CF-4B72-BF5C-ED0AB12988B8}"/>
              </a:ext>
            </a:extLst>
          </p:cNvPr>
          <p:cNvSpPr>
            <a:spLocks noGrp="1"/>
          </p:cNvSpPr>
          <p:nvPr>
            <p:ph type="title"/>
          </p:nvPr>
        </p:nvSpPr>
        <p:spPr>
          <a:xfrm>
            <a:off x="0" y="221955"/>
            <a:ext cx="9144000" cy="499730"/>
          </a:xfrm>
        </p:spPr>
        <p:txBody>
          <a:bodyPr/>
          <a:lstStyle/>
          <a:p>
            <a:pPr algn="ctr"/>
            <a:r>
              <a:rPr lang="en-US" sz="2400" b="1" dirty="0">
                <a:latin typeface="Kalpurush" panose="02000600000000000000" pitchFamily="2" charset="0"/>
                <a:cs typeface="Kalpurush" panose="02000600000000000000" pitchFamily="2" charset="0"/>
              </a:rPr>
              <a:t>B</a:t>
            </a:r>
            <a:r>
              <a:rPr lang="en-US" sz="2400" b="1" i="0" dirty="0">
                <a:effectLst/>
                <a:latin typeface="Kalpurush" panose="02000600000000000000" pitchFamily="2" charset="0"/>
                <a:cs typeface="Kalpurush" panose="02000600000000000000" pitchFamily="2" charset="0"/>
              </a:rPr>
              <a:t>asic Structure of a Java Program</a:t>
            </a:r>
            <a:endParaRPr lang="en-US" sz="2800" dirty="0">
              <a:latin typeface="Kalpurush" panose="02000600000000000000" pitchFamily="2" charset="0"/>
              <a:cs typeface="Kalpurush" panose="02000600000000000000" pitchFamily="2" charset="0"/>
            </a:endParaRPr>
          </a:p>
        </p:txBody>
      </p:sp>
      <p:pic>
        <p:nvPicPr>
          <p:cNvPr id="8" name="Picture 7">
            <a:extLst>
              <a:ext uri="{FF2B5EF4-FFF2-40B4-BE49-F238E27FC236}">
                <a16:creationId xmlns:a16="http://schemas.microsoft.com/office/drawing/2014/main" id="{2FA33F4F-F53E-4E02-B4CD-BD4C4328C54A}"/>
              </a:ext>
            </a:extLst>
          </p:cNvPr>
          <p:cNvPicPr>
            <a:picLocks noChangeAspect="1"/>
          </p:cNvPicPr>
          <p:nvPr/>
        </p:nvPicPr>
        <p:blipFill rotWithShape="1">
          <a:blip r:embed="rId3"/>
          <a:srcRect b="4870"/>
          <a:stretch/>
        </p:blipFill>
        <p:spPr>
          <a:xfrm>
            <a:off x="2571471" y="913071"/>
            <a:ext cx="4001058" cy="3797152"/>
          </a:xfrm>
          <a:prstGeom prst="rect">
            <a:avLst/>
          </a:prstGeom>
        </p:spPr>
      </p:pic>
    </p:spTree>
    <p:extLst>
      <p:ext uri="{BB962C8B-B14F-4D97-AF65-F5344CB8AC3E}">
        <p14:creationId xmlns:p14="http://schemas.microsoft.com/office/powerpoint/2010/main" val="186610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6DD28-954B-4661-96AF-4C33942C35BE}"/>
              </a:ext>
            </a:extLst>
          </p:cNvPr>
          <p:cNvSpPr>
            <a:spLocks noGrp="1"/>
          </p:cNvSpPr>
          <p:nvPr>
            <p:ph type="title"/>
          </p:nvPr>
        </p:nvSpPr>
        <p:spPr/>
        <p:txBody>
          <a:bodyPr/>
          <a:lstStyle/>
          <a:p>
            <a:pPr algn="ctr">
              <a:lnSpc>
                <a:spcPct val="150000"/>
              </a:lnSpc>
            </a:pPr>
            <a:r>
              <a:rPr lang="en-US" sz="2400" dirty="0" err="1">
                <a:latin typeface="Kalpurush" panose="02000600000000000000" pitchFamily="2" charset="0"/>
                <a:cs typeface="Kalpurush" panose="02000600000000000000" pitchFamily="2" charset="0"/>
              </a:rPr>
              <a:t>বাড়ির</a:t>
            </a:r>
            <a:r>
              <a:rPr lang="en-US" sz="2400" dirty="0">
                <a:latin typeface="Kalpurush" panose="02000600000000000000" pitchFamily="2" charset="0"/>
                <a:cs typeface="Kalpurush" panose="02000600000000000000" pitchFamily="2" charset="0"/>
              </a:rPr>
              <a:t> </a:t>
            </a:r>
            <a:r>
              <a:rPr lang="en-US" sz="2400" dirty="0" err="1">
                <a:latin typeface="Kalpurush" panose="02000600000000000000" pitchFamily="2" charset="0"/>
                <a:cs typeface="Kalpurush" panose="02000600000000000000" pitchFamily="2" charset="0"/>
              </a:rPr>
              <a:t>কাজ</a:t>
            </a:r>
            <a:r>
              <a:rPr lang="en-US" sz="2400" dirty="0">
                <a:latin typeface="Kalpurush" panose="02000600000000000000" pitchFamily="2" charset="0"/>
                <a:cs typeface="Kalpurush" panose="02000600000000000000" pitchFamily="2" charset="0"/>
              </a:rPr>
              <a:t> </a:t>
            </a:r>
          </a:p>
        </p:txBody>
      </p:sp>
      <p:sp>
        <p:nvSpPr>
          <p:cNvPr id="3" name="Text Placeholder 2">
            <a:extLst>
              <a:ext uri="{FF2B5EF4-FFF2-40B4-BE49-F238E27FC236}">
                <a16:creationId xmlns:a16="http://schemas.microsoft.com/office/drawing/2014/main" id="{1FB65E3C-696B-4473-BE49-5F2C5E71D09A}"/>
              </a:ext>
            </a:extLst>
          </p:cNvPr>
          <p:cNvSpPr>
            <a:spLocks noGrp="1"/>
          </p:cNvSpPr>
          <p:nvPr>
            <p:ph type="body" idx="1"/>
          </p:nvPr>
        </p:nvSpPr>
        <p:spPr/>
        <p:txBody>
          <a:bodyPr/>
          <a:lstStyle/>
          <a:p>
            <a:pPr>
              <a:lnSpc>
                <a:spcPct val="150000"/>
              </a:lnSpc>
            </a:pPr>
            <a:r>
              <a:rPr lang="en-US" sz="2000" dirty="0" err="1">
                <a:solidFill>
                  <a:schemeClr val="tx1"/>
                </a:solidFill>
                <a:latin typeface="Kalpurush" panose="02000600000000000000" pitchFamily="2" charset="0"/>
                <a:cs typeface="Kalpurush" panose="02000600000000000000" pitchFamily="2" charset="0"/>
              </a:rPr>
              <a:t>জাভা</a:t>
            </a:r>
            <a:r>
              <a:rPr lang="en-US" sz="2000" dirty="0">
                <a:solidFill>
                  <a:schemeClr val="tx1"/>
                </a:solidFill>
                <a:latin typeface="Kalpurush" panose="02000600000000000000" pitchFamily="2" charset="0"/>
                <a:cs typeface="Kalpurush" panose="02000600000000000000" pitchFamily="2" charset="0"/>
              </a:rPr>
              <a:t> </a:t>
            </a:r>
            <a:r>
              <a:rPr lang="en-US" sz="2000" dirty="0" err="1">
                <a:solidFill>
                  <a:schemeClr val="tx1"/>
                </a:solidFill>
                <a:latin typeface="Kalpurush" panose="02000600000000000000" pitchFamily="2" charset="0"/>
                <a:cs typeface="Kalpurush" panose="02000600000000000000" pitchFamily="2" charset="0"/>
              </a:rPr>
              <a:t>ডেভেলপমেন্ট</a:t>
            </a:r>
            <a:r>
              <a:rPr lang="en-US" sz="2000" dirty="0">
                <a:solidFill>
                  <a:schemeClr val="tx1"/>
                </a:solidFill>
                <a:latin typeface="Kalpurush" panose="02000600000000000000" pitchFamily="2" charset="0"/>
                <a:cs typeface="Kalpurush" panose="02000600000000000000" pitchFamily="2" charset="0"/>
              </a:rPr>
              <a:t> </a:t>
            </a:r>
            <a:r>
              <a:rPr lang="en-US" sz="2000" dirty="0" err="1">
                <a:solidFill>
                  <a:schemeClr val="tx1"/>
                </a:solidFill>
                <a:latin typeface="Kalpurush" panose="02000600000000000000" pitchFamily="2" charset="0"/>
                <a:cs typeface="Kalpurush" panose="02000600000000000000" pitchFamily="2" charset="0"/>
              </a:rPr>
              <a:t>এনভায়রনমেন্ট</a:t>
            </a:r>
            <a:r>
              <a:rPr lang="en-US" sz="2000" dirty="0">
                <a:solidFill>
                  <a:schemeClr val="tx1"/>
                </a:solidFill>
                <a:latin typeface="Kalpurush" panose="02000600000000000000" pitchFamily="2" charset="0"/>
                <a:cs typeface="Kalpurush" panose="02000600000000000000" pitchFamily="2" charset="0"/>
              </a:rPr>
              <a:t> </a:t>
            </a:r>
            <a:r>
              <a:rPr lang="en-US" sz="2000" dirty="0" err="1">
                <a:solidFill>
                  <a:schemeClr val="tx1"/>
                </a:solidFill>
                <a:latin typeface="Kalpurush" panose="02000600000000000000" pitchFamily="2" charset="0"/>
                <a:cs typeface="Kalpurush" panose="02000600000000000000" pitchFamily="2" charset="0"/>
              </a:rPr>
              <a:t>এর</a:t>
            </a:r>
            <a:r>
              <a:rPr lang="en-US" sz="2000" dirty="0">
                <a:solidFill>
                  <a:schemeClr val="tx1"/>
                </a:solidFill>
                <a:latin typeface="Kalpurush" panose="02000600000000000000" pitchFamily="2" charset="0"/>
                <a:cs typeface="Kalpurush" panose="02000600000000000000" pitchFamily="2" charset="0"/>
              </a:rPr>
              <a:t> </a:t>
            </a:r>
            <a:r>
              <a:rPr lang="en-US" sz="2000" dirty="0" err="1">
                <a:solidFill>
                  <a:schemeClr val="tx1"/>
                </a:solidFill>
                <a:latin typeface="Kalpurush" panose="02000600000000000000" pitchFamily="2" charset="0"/>
                <a:cs typeface="Kalpurush" panose="02000600000000000000" pitchFamily="2" charset="0"/>
              </a:rPr>
              <a:t>ধাপসমূহ</a:t>
            </a:r>
            <a:r>
              <a:rPr lang="en-US" sz="2000" dirty="0">
                <a:solidFill>
                  <a:schemeClr val="tx1"/>
                </a:solidFill>
                <a:latin typeface="Kalpurush" panose="02000600000000000000" pitchFamily="2" charset="0"/>
                <a:cs typeface="Kalpurush" panose="02000600000000000000" pitchFamily="2" charset="0"/>
              </a:rPr>
              <a:t> </a:t>
            </a:r>
            <a:r>
              <a:rPr lang="en-US" sz="2000" dirty="0" err="1">
                <a:solidFill>
                  <a:schemeClr val="tx1"/>
                </a:solidFill>
                <a:latin typeface="Kalpurush" panose="02000600000000000000" pitchFamily="2" charset="0"/>
                <a:cs typeface="Kalpurush" panose="02000600000000000000" pitchFamily="2" charset="0"/>
              </a:rPr>
              <a:t>বর্ণনা</a:t>
            </a:r>
            <a:r>
              <a:rPr lang="en-US" sz="2000" dirty="0">
                <a:solidFill>
                  <a:schemeClr val="tx1"/>
                </a:solidFill>
                <a:latin typeface="Kalpurush" panose="02000600000000000000" pitchFamily="2" charset="0"/>
                <a:cs typeface="Kalpurush" panose="02000600000000000000" pitchFamily="2" charset="0"/>
              </a:rPr>
              <a:t> </a:t>
            </a:r>
            <a:r>
              <a:rPr lang="en-US" sz="2000" dirty="0" err="1">
                <a:solidFill>
                  <a:schemeClr val="tx1"/>
                </a:solidFill>
                <a:latin typeface="Kalpurush" panose="02000600000000000000" pitchFamily="2" charset="0"/>
                <a:cs typeface="Kalpurush" panose="02000600000000000000" pitchFamily="2" charset="0"/>
              </a:rPr>
              <a:t>কর</a:t>
            </a:r>
            <a:r>
              <a:rPr lang="en-US" sz="2000" dirty="0">
                <a:solidFill>
                  <a:schemeClr val="tx1"/>
                </a:solidFill>
                <a:latin typeface="Kalpurush" panose="02000600000000000000" pitchFamily="2" charset="0"/>
                <a:cs typeface="Kalpurush" panose="02000600000000000000" pitchFamily="2" charset="0"/>
              </a:rPr>
              <a:t>।  </a:t>
            </a:r>
          </a:p>
          <a:p>
            <a:pPr>
              <a:lnSpc>
                <a:spcPct val="150000"/>
              </a:lnSpc>
            </a:pPr>
            <a:r>
              <a:rPr lang="en-US" sz="2000" dirty="0" err="1">
                <a:solidFill>
                  <a:schemeClr val="tx1"/>
                </a:solidFill>
                <a:latin typeface="Kalpurush" panose="02000600000000000000" pitchFamily="2" charset="0"/>
                <a:cs typeface="Kalpurush" panose="02000600000000000000" pitchFamily="2" charset="0"/>
              </a:rPr>
              <a:t>জাভার</a:t>
            </a:r>
            <a:r>
              <a:rPr lang="en-US" sz="2000" dirty="0">
                <a:solidFill>
                  <a:schemeClr val="tx1"/>
                </a:solidFill>
                <a:latin typeface="Kalpurush" panose="02000600000000000000" pitchFamily="2" charset="0"/>
                <a:cs typeface="Kalpurush" panose="02000600000000000000" pitchFamily="2" charset="0"/>
              </a:rPr>
              <a:t> </a:t>
            </a:r>
            <a:r>
              <a:rPr lang="en-US" sz="2000" dirty="0" err="1">
                <a:solidFill>
                  <a:schemeClr val="tx1"/>
                </a:solidFill>
                <a:latin typeface="Kalpurush" panose="02000600000000000000" pitchFamily="2" charset="0"/>
                <a:cs typeface="Kalpurush" panose="02000600000000000000" pitchFamily="2" charset="0"/>
              </a:rPr>
              <a:t>বৈশিষ্ট্য</a:t>
            </a:r>
            <a:r>
              <a:rPr lang="en-US" sz="2000" dirty="0">
                <a:solidFill>
                  <a:schemeClr val="tx1"/>
                </a:solidFill>
                <a:latin typeface="Kalpurush" panose="02000600000000000000" pitchFamily="2" charset="0"/>
                <a:cs typeface="Kalpurush" panose="02000600000000000000" pitchFamily="2" charset="0"/>
              </a:rPr>
              <a:t> </a:t>
            </a:r>
            <a:r>
              <a:rPr lang="en-US" sz="2000" dirty="0" err="1">
                <a:solidFill>
                  <a:schemeClr val="tx1"/>
                </a:solidFill>
                <a:latin typeface="Kalpurush" panose="02000600000000000000" pitchFamily="2" charset="0"/>
                <a:cs typeface="Kalpurush" panose="02000600000000000000" pitchFamily="2" charset="0"/>
              </a:rPr>
              <a:t>বর্ণনা</a:t>
            </a:r>
            <a:r>
              <a:rPr lang="en-US" sz="2000" dirty="0">
                <a:solidFill>
                  <a:schemeClr val="tx1"/>
                </a:solidFill>
                <a:latin typeface="Kalpurush" panose="02000600000000000000" pitchFamily="2" charset="0"/>
                <a:cs typeface="Kalpurush" panose="02000600000000000000" pitchFamily="2" charset="0"/>
              </a:rPr>
              <a:t> </a:t>
            </a:r>
            <a:r>
              <a:rPr lang="en-US" sz="2000" dirty="0" err="1">
                <a:solidFill>
                  <a:schemeClr val="tx1"/>
                </a:solidFill>
                <a:latin typeface="Kalpurush" panose="02000600000000000000" pitchFamily="2" charset="0"/>
                <a:cs typeface="Kalpurush" panose="02000600000000000000" pitchFamily="2" charset="0"/>
              </a:rPr>
              <a:t>কর</a:t>
            </a:r>
            <a:r>
              <a:rPr lang="en-US" sz="2000" dirty="0">
                <a:solidFill>
                  <a:schemeClr val="tx1"/>
                </a:solidFill>
                <a:latin typeface="Kalpurush" panose="02000600000000000000" pitchFamily="2" charset="0"/>
                <a:cs typeface="Kalpurush" panose="02000600000000000000" pitchFamily="2" charset="0"/>
              </a:rPr>
              <a:t>। </a:t>
            </a:r>
          </a:p>
          <a:p>
            <a:pPr>
              <a:lnSpc>
                <a:spcPct val="150000"/>
              </a:lnSpc>
            </a:pPr>
            <a:r>
              <a:rPr lang="en-US" sz="2000" dirty="0" err="1">
                <a:solidFill>
                  <a:schemeClr val="tx1"/>
                </a:solidFill>
                <a:latin typeface="Kalpurush" panose="02000600000000000000" pitchFamily="2" charset="0"/>
                <a:cs typeface="Kalpurush" panose="02000600000000000000" pitchFamily="2" charset="0"/>
              </a:rPr>
              <a:t>জাভার</a:t>
            </a:r>
            <a:r>
              <a:rPr lang="en-US" sz="2000" dirty="0">
                <a:solidFill>
                  <a:schemeClr val="tx1"/>
                </a:solidFill>
                <a:latin typeface="Kalpurush" panose="02000600000000000000" pitchFamily="2" charset="0"/>
                <a:cs typeface="Kalpurush" panose="02000600000000000000" pitchFamily="2" charset="0"/>
              </a:rPr>
              <a:t> প্রয়োগক্ষেত্র </a:t>
            </a:r>
            <a:r>
              <a:rPr lang="en-US" sz="2000" dirty="0" err="1">
                <a:solidFill>
                  <a:schemeClr val="tx1"/>
                </a:solidFill>
                <a:latin typeface="Kalpurush" panose="02000600000000000000" pitchFamily="2" charset="0"/>
                <a:cs typeface="Kalpurush" panose="02000600000000000000" pitchFamily="2" charset="0"/>
              </a:rPr>
              <a:t>বা</a:t>
            </a:r>
            <a:r>
              <a:rPr lang="en-US" sz="2000" dirty="0">
                <a:solidFill>
                  <a:schemeClr val="tx1"/>
                </a:solidFill>
                <a:latin typeface="Kalpurush" panose="02000600000000000000" pitchFamily="2" charset="0"/>
                <a:cs typeface="Kalpurush" panose="02000600000000000000" pitchFamily="2" charset="0"/>
              </a:rPr>
              <a:t> </a:t>
            </a:r>
            <a:r>
              <a:rPr lang="en-US" sz="2000" dirty="0" err="1">
                <a:solidFill>
                  <a:schemeClr val="tx1"/>
                </a:solidFill>
                <a:latin typeface="Kalpurush" panose="02000600000000000000" pitchFamily="2" charset="0"/>
                <a:cs typeface="Kalpurush" panose="02000600000000000000" pitchFamily="2" charset="0"/>
              </a:rPr>
              <a:t>ব্যবহার</a:t>
            </a:r>
            <a:r>
              <a:rPr lang="en-US" sz="2000" dirty="0">
                <a:solidFill>
                  <a:schemeClr val="tx1"/>
                </a:solidFill>
                <a:latin typeface="Kalpurush" panose="02000600000000000000" pitchFamily="2" charset="0"/>
                <a:cs typeface="Kalpurush" panose="02000600000000000000" pitchFamily="2" charset="0"/>
              </a:rPr>
              <a:t> </a:t>
            </a:r>
            <a:r>
              <a:rPr lang="en-US" sz="2000" dirty="0" err="1">
                <a:solidFill>
                  <a:schemeClr val="tx1"/>
                </a:solidFill>
                <a:latin typeface="Kalpurush" panose="02000600000000000000" pitchFamily="2" charset="0"/>
                <a:cs typeface="Kalpurush" panose="02000600000000000000" pitchFamily="2" charset="0"/>
              </a:rPr>
              <a:t>লিখ</a:t>
            </a:r>
            <a:r>
              <a:rPr lang="en-US" sz="2000" dirty="0">
                <a:solidFill>
                  <a:schemeClr val="tx1"/>
                </a:solidFill>
                <a:latin typeface="Kalpurush" panose="02000600000000000000" pitchFamily="2" charset="0"/>
                <a:cs typeface="Kalpurush" panose="02000600000000000000" pitchFamily="2" charset="0"/>
              </a:rPr>
              <a:t>। </a:t>
            </a:r>
          </a:p>
          <a:p>
            <a:pPr>
              <a:lnSpc>
                <a:spcPct val="150000"/>
              </a:lnSpc>
            </a:pPr>
            <a:r>
              <a:rPr lang="en-US" sz="2000" dirty="0" err="1">
                <a:latin typeface="Kalpurush" panose="02000600000000000000" pitchFamily="2" charset="0"/>
                <a:cs typeface="Kalpurush" panose="02000600000000000000" pitchFamily="2" charset="0"/>
              </a:rPr>
              <a:t>কীওয়ার্ড</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এবং</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আইডেন্টিফায়ার</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বর্ণনা</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কর</a:t>
            </a:r>
            <a:r>
              <a:rPr lang="en-US" sz="2000" dirty="0">
                <a:latin typeface="Kalpurush" panose="02000600000000000000" pitchFamily="2" charset="0"/>
                <a:cs typeface="Kalpurush" panose="02000600000000000000" pitchFamily="2" charset="0"/>
              </a:rPr>
              <a:t>। </a:t>
            </a:r>
          </a:p>
          <a:p>
            <a:pPr>
              <a:lnSpc>
                <a:spcPct val="150000"/>
              </a:lnSpc>
            </a:pPr>
            <a:r>
              <a:rPr lang="en-US" sz="2000" dirty="0" err="1">
                <a:latin typeface="Kalpurush" panose="02000600000000000000" pitchFamily="2" charset="0"/>
                <a:cs typeface="Kalpurush" panose="02000600000000000000" pitchFamily="2" charset="0"/>
              </a:rPr>
              <a:t>জাভা</a:t>
            </a:r>
            <a:r>
              <a:rPr lang="en-US" sz="2000" dirty="0">
                <a:latin typeface="Kalpurush" panose="02000600000000000000" pitchFamily="2" charset="0"/>
                <a:cs typeface="Kalpurush" panose="02000600000000000000" pitchFamily="2" charset="0"/>
              </a:rPr>
              <a:t> ও </a:t>
            </a:r>
            <a:r>
              <a:rPr lang="en-US" sz="2000" dirty="0" err="1">
                <a:latin typeface="Kalpurush" panose="02000600000000000000" pitchFamily="2" charset="0"/>
                <a:cs typeface="Kalpurush" panose="02000600000000000000" pitchFamily="2" charset="0"/>
              </a:rPr>
              <a:t>সি</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এর</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মধ্যে</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পার্থক্য</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লিখ</a:t>
            </a:r>
            <a:r>
              <a:rPr lang="en-US" sz="2000" dirty="0">
                <a:latin typeface="Kalpurush" panose="02000600000000000000" pitchFamily="2" charset="0"/>
                <a:cs typeface="Kalpurush" panose="02000600000000000000" pitchFamily="2" charset="0"/>
              </a:rPr>
              <a:t>। </a:t>
            </a:r>
          </a:p>
          <a:p>
            <a:pPr>
              <a:lnSpc>
                <a:spcPct val="150000"/>
              </a:lnSpc>
            </a:pPr>
            <a:r>
              <a:rPr lang="en-US" sz="2000" dirty="0">
                <a:latin typeface="Kalpurush" panose="02000600000000000000" pitchFamily="2" charset="0"/>
                <a:cs typeface="Kalpurush" panose="02000600000000000000" pitchFamily="2" charset="0"/>
              </a:rPr>
              <a:t>JVM </a:t>
            </a:r>
            <a:r>
              <a:rPr lang="en-US" sz="2000" dirty="0" err="1">
                <a:latin typeface="Kalpurush" panose="02000600000000000000" pitchFamily="2" charset="0"/>
                <a:cs typeface="Kalpurush" panose="02000600000000000000" pitchFamily="2" charset="0"/>
              </a:rPr>
              <a:t>কি</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ব্যাখ্যা</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কর</a:t>
            </a:r>
            <a:r>
              <a:rPr lang="en-US" sz="2000" dirty="0">
                <a:latin typeface="Kalpurush" panose="02000600000000000000" pitchFamily="2" charset="0"/>
                <a:cs typeface="Kalpurush" panose="02000600000000000000" pitchFamily="2" charset="0"/>
              </a:rPr>
              <a:t>। </a:t>
            </a:r>
          </a:p>
        </p:txBody>
      </p:sp>
    </p:spTree>
    <p:extLst>
      <p:ext uri="{BB962C8B-B14F-4D97-AF65-F5344CB8AC3E}">
        <p14:creationId xmlns:p14="http://schemas.microsoft.com/office/powerpoint/2010/main" val="344611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2" name="Title 1">
            <a:extLst>
              <a:ext uri="{FF2B5EF4-FFF2-40B4-BE49-F238E27FC236}">
                <a16:creationId xmlns:a16="http://schemas.microsoft.com/office/drawing/2014/main" id="{23F0522F-78D8-41D3-B825-2325BFFBC146}"/>
              </a:ext>
            </a:extLst>
          </p:cNvPr>
          <p:cNvSpPr>
            <a:spLocks noGrp="1"/>
          </p:cNvSpPr>
          <p:nvPr>
            <p:ph type="ctrTitle"/>
          </p:nvPr>
        </p:nvSpPr>
        <p:spPr/>
        <p:txBody>
          <a:bodyPr/>
          <a:lstStyle/>
          <a:p>
            <a:pPr algn="ctr"/>
            <a:r>
              <a:rPr lang="en-US" sz="20000" dirty="0"/>
              <a:t>?</a:t>
            </a:r>
          </a:p>
        </p:txBody>
      </p:sp>
    </p:spTree>
    <p:extLst>
      <p:ext uri="{BB962C8B-B14F-4D97-AF65-F5344CB8AC3E}">
        <p14:creationId xmlns:p14="http://schemas.microsoft.com/office/powerpoint/2010/main" val="3920154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2"/>
          <p:cNvSpPr txBox="1">
            <a:spLocks noGrp="1"/>
          </p:cNvSpPr>
          <p:nvPr>
            <p:ph type="ctrTitle"/>
          </p:nvPr>
        </p:nvSpPr>
        <p:spPr>
          <a:xfrm>
            <a:off x="1700185" y="393405"/>
            <a:ext cx="5933992" cy="3891515"/>
          </a:xfrm>
          <a:prstGeom prst="rect">
            <a:avLst/>
          </a:prstGeom>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US" sz="3200" dirty="0" err="1">
                <a:latin typeface="Kalpurush" panose="02000600000000000000" pitchFamily="2" charset="0"/>
                <a:cs typeface="Kalpurush" panose="02000600000000000000" pitchFamily="2" charset="0"/>
              </a:rPr>
              <a:t>শান্তনু</a:t>
            </a:r>
            <a:r>
              <a:rPr lang="en-US" sz="3200" dirty="0">
                <a:latin typeface="Kalpurush" panose="02000600000000000000" pitchFamily="2" charset="0"/>
                <a:cs typeface="Kalpurush" panose="02000600000000000000" pitchFamily="2" charset="0"/>
              </a:rPr>
              <a:t> </a:t>
            </a:r>
            <a:r>
              <a:rPr lang="en-US" sz="3200" dirty="0" err="1">
                <a:latin typeface="Kalpurush" panose="02000600000000000000" pitchFamily="2" charset="0"/>
                <a:cs typeface="Kalpurush" panose="02000600000000000000" pitchFamily="2" charset="0"/>
              </a:rPr>
              <a:t>রায়</a:t>
            </a:r>
            <a:r>
              <a:rPr lang="en-US" sz="3200" dirty="0">
                <a:latin typeface="Kalpurush" panose="02000600000000000000" pitchFamily="2" charset="0"/>
                <a:cs typeface="Kalpurush" panose="02000600000000000000" pitchFamily="2" charset="0"/>
              </a:rPr>
              <a:t> </a:t>
            </a:r>
            <a:br>
              <a:rPr lang="en-US" sz="3200" dirty="0">
                <a:latin typeface="Kalpurush" panose="02000600000000000000" pitchFamily="2" charset="0"/>
                <a:cs typeface="Kalpurush" panose="02000600000000000000" pitchFamily="2" charset="0"/>
              </a:rPr>
            </a:br>
            <a:r>
              <a:rPr lang="en-US" sz="3200" dirty="0" err="1">
                <a:latin typeface="Kalpurush" panose="02000600000000000000" pitchFamily="2" charset="0"/>
                <a:cs typeface="Kalpurush" panose="02000600000000000000" pitchFamily="2" charset="0"/>
              </a:rPr>
              <a:t>জুনিয়র</a:t>
            </a:r>
            <a:r>
              <a:rPr lang="en-US" sz="3200" dirty="0">
                <a:latin typeface="Kalpurush" panose="02000600000000000000" pitchFamily="2" charset="0"/>
                <a:cs typeface="Kalpurush" panose="02000600000000000000" pitchFamily="2" charset="0"/>
              </a:rPr>
              <a:t> </a:t>
            </a:r>
            <a:r>
              <a:rPr lang="en-US" sz="3200" dirty="0" err="1">
                <a:latin typeface="Kalpurush" panose="02000600000000000000" pitchFamily="2" charset="0"/>
                <a:cs typeface="Kalpurush" panose="02000600000000000000" pitchFamily="2" charset="0"/>
              </a:rPr>
              <a:t>ইন্সট্রাক্টর</a:t>
            </a:r>
            <a:r>
              <a:rPr lang="en-US" sz="3200" dirty="0">
                <a:latin typeface="Kalpurush" panose="02000600000000000000" pitchFamily="2" charset="0"/>
                <a:cs typeface="Kalpurush" panose="02000600000000000000" pitchFamily="2" charset="0"/>
              </a:rPr>
              <a:t> (</a:t>
            </a:r>
            <a:r>
              <a:rPr lang="en-US" sz="3200" dirty="0" err="1">
                <a:latin typeface="Kalpurush" panose="02000600000000000000" pitchFamily="2" charset="0"/>
                <a:cs typeface="Kalpurush" panose="02000600000000000000" pitchFamily="2" charset="0"/>
              </a:rPr>
              <a:t>কম্পিউটার</a:t>
            </a:r>
            <a:r>
              <a:rPr lang="en-US" sz="3200" dirty="0">
                <a:latin typeface="Kalpurush" panose="02000600000000000000" pitchFamily="2" charset="0"/>
                <a:cs typeface="Kalpurush" panose="02000600000000000000" pitchFamily="2" charset="0"/>
              </a:rPr>
              <a:t>) </a:t>
            </a:r>
            <a:br>
              <a:rPr lang="en-US" sz="3200" dirty="0">
                <a:latin typeface="Kalpurush" panose="02000600000000000000" pitchFamily="2" charset="0"/>
                <a:cs typeface="Kalpurush" panose="02000600000000000000" pitchFamily="2" charset="0"/>
              </a:rPr>
            </a:br>
            <a:r>
              <a:rPr lang="en-US" sz="3200" dirty="0" err="1">
                <a:latin typeface="Kalpurush" panose="02000600000000000000" pitchFamily="2" charset="0"/>
                <a:cs typeface="Kalpurush" panose="02000600000000000000" pitchFamily="2" charset="0"/>
              </a:rPr>
              <a:t>সিলেট</a:t>
            </a:r>
            <a:r>
              <a:rPr lang="en-US" sz="3200" dirty="0">
                <a:latin typeface="Kalpurush" panose="02000600000000000000" pitchFamily="2" charset="0"/>
                <a:cs typeface="Kalpurush" panose="02000600000000000000" pitchFamily="2" charset="0"/>
              </a:rPr>
              <a:t> </a:t>
            </a:r>
            <a:r>
              <a:rPr lang="en-US" sz="3200" dirty="0" err="1">
                <a:latin typeface="Kalpurush" panose="02000600000000000000" pitchFamily="2" charset="0"/>
                <a:cs typeface="Kalpurush" panose="02000600000000000000" pitchFamily="2" charset="0"/>
              </a:rPr>
              <a:t>পলিটেকনিক</a:t>
            </a:r>
            <a:r>
              <a:rPr lang="en-US" sz="3200" dirty="0">
                <a:latin typeface="Kalpurush" panose="02000600000000000000" pitchFamily="2" charset="0"/>
                <a:cs typeface="Kalpurush" panose="02000600000000000000" pitchFamily="2" charset="0"/>
              </a:rPr>
              <a:t> </a:t>
            </a:r>
            <a:r>
              <a:rPr lang="en-US" sz="3200" dirty="0" err="1">
                <a:latin typeface="Kalpurush" panose="02000600000000000000" pitchFamily="2" charset="0"/>
                <a:cs typeface="Kalpurush" panose="02000600000000000000" pitchFamily="2" charset="0"/>
              </a:rPr>
              <a:t>ইনস্টিটিউট</a:t>
            </a:r>
            <a:r>
              <a:rPr lang="en-US" sz="3200" dirty="0">
                <a:latin typeface="Kalpurush" panose="02000600000000000000" pitchFamily="2" charset="0"/>
                <a:cs typeface="Kalpurush" panose="02000600000000000000" pitchFamily="2" charset="0"/>
              </a:rPr>
              <a:t>, </a:t>
            </a:r>
            <a:r>
              <a:rPr lang="en-US" sz="3200" dirty="0" err="1">
                <a:latin typeface="Kalpurush" panose="02000600000000000000" pitchFamily="2" charset="0"/>
                <a:cs typeface="Kalpurush" panose="02000600000000000000" pitchFamily="2" charset="0"/>
              </a:rPr>
              <a:t>সিলেট</a:t>
            </a:r>
            <a:r>
              <a:rPr lang="en-US" sz="3200" dirty="0">
                <a:latin typeface="Kalpurush" panose="02000600000000000000" pitchFamily="2" charset="0"/>
                <a:cs typeface="Kalpurush" panose="02000600000000000000" pitchFamily="2" charset="0"/>
              </a:rPr>
              <a:t> </a:t>
            </a:r>
            <a:br>
              <a:rPr lang="en-US" sz="3200" dirty="0">
                <a:latin typeface="Kalpurush" panose="02000600000000000000" pitchFamily="2" charset="0"/>
                <a:cs typeface="Kalpurush" panose="02000600000000000000" pitchFamily="2" charset="0"/>
              </a:rPr>
            </a:br>
            <a:r>
              <a:rPr lang="en-US" sz="3200" dirty="0">
                <a:latin typeface="Kalpurush" panose="02000600000000000000" pitchFamily="2" charset="0"/>
                <a:cs typeface="Kalpurush" panose="02000600000000000000" pitchFamily="2" charset="0"/>
              </a:rPr>
              <a:t>email: </a:t>
            </a:r>
            <a:r>
              <a:rPr lang="en-US" sz="3200" dirty="0">
                <a:latin typeface="Kalpurush" panose="02000600000000000000" pitchFamily="2" charset="0"/>
                <a:cs typeface="Kalpurush" panose="02000600000000000000" pitchFamily="2" charset="0"/>
                <a:hlinkClick r:id="rId3"/>
              </a:rPr>
              <a:t>shantobd68@gmail.com</a:t>
            </a:r>
            <a:r>
              <a:rPr lang="en-US" sz="3200" dirty="0">
                <a:latin typeface="Kalpurush" panose="02000600000000000000" pitchFamily="2" charset="0"/>
                <a:cs typeface="Kalpurush" panose="02000600000000000000" pitchFamily="2" charset="0"/>
              </a:rPr>
              <a:t> </a:t>
            </a:r>
            <a:endParaRPr sz="3200" dirty="0">
              <a:solidFill>
                <a:schemeClr val="tx1"/>
              </a:solidFill>
            </a:endParaRPr>
          </a:p>
        </p:txBody>
      </p:sp>
    </p:spTree>
    <p:extLst>
      <p:ext uri="{BB962C8B-B14F-4D97-AF65-F5344CB8AC3E}">
        <p14:creationId xmlns:p14="http://schemas.microsoft.com/office/powerpoint/2010/main" val="2159702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2" name="Title 1">
            <a:extLst>
              <a:ext uri="{FF2B5EF4-FFF2-40B4-BE49-F238E27FC236}">
                <a16:creationId xmlns:a16="http://schemas.microsoft.com/office/drawing/2014/main" id="{4AB31540-C208-491B-86E0-BC4DD87A5EFE}"/>
              </a:ext>
            </a:extLst>
          </p:cNvPr>
          <p:cNvSpPr>
            <a:spLocks noGrp="1"/>
          </p:cNvSpPr>
          <p:nvPr>
            <p:ph type="ctrTitle"/>
          </p:nvPr>
        </p:nvSpPr>
        <p:spPr/>
        <p:txBody>
          <a:bodyPr/>
          <a:lstStyle/>
          <a:p>
            <a:pPr algn="ctr"/>
            <a:r>
              <a:rPr lang="en-US" sz="10000" dirty="0">
                <a:latin typeface="Kalpurush" panose="02000600000000000000" pitchFamily="2" charset="0"/>
                <a:cs typeface="Kalpurush" panose="02000600000000000000" pitchFamily="2" charset="0"/>
              </a:rPr>
              <a:t>ধন্যবাদ </a:t>
            </a:r>
          </a:p>
        </p:txBody>
      </p:sp>
    </p:spTree>
    <p:extLst>
      <p:ext uri="{BB962C8B-B14F-4D97-AF65-F5344CB8AC3E}">
        <p14:creationId xmlns:p14="http://schemas.microsoft.com/office/powerpoint/2010/main" val="118653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5" name="Title 4">
            <a:extLst>
              <a:ext uri="{FF2B5EF4-FFF2-40B4-BE49-F238E27FC236}">
                <a16:creationId xmlns:a16="http://schemas.microsoft.com/office/drawing/2014/main" id="{3F17A947-20CF-4B72-BF5C-ED0AB12988B8}"/>
              </a:ext>
            </a:extLst>
          </p:cNvPr>
          <p:cNvSpPr>
            <a:spLocks noGrp="1"/>
          </p:cNvSpPr>
          <p:nvPr>
            <p:ph type="title"/>
          </p:nvPr>
        </p:nvSpPr>
        <p:spPr/>
        <p:txBody>
          <a:bodyPr/>
          <a:lstStyle/>
          <a:p>
            <a:pPr algn="ctr"/>
            <a:r>
              <a:rPr lang="en-US" sz="3600" b="1" dirty="0" err="1">
                <a:latin typeface="Kalpurush" panose="02000600000000000000" pitchFamily="2" charset="0"/>
                <a:cs typeface="Kalpurush" panose="02000600000000000000" pitchFamily="2" charset="0"/>
              </a:rPr>
              <a:t>পাঠ</a:t>
            </a:r>
            <a:r>
              <a:rPr lang="en-US" sz="3600" b="1" dirty="0">
                <a:latin typeface="Kalpurush" panose="02000600000000000000" pitchFamily="2" charset="0"/>
                <a:cs typeface="Kalpurush" panose="02000600000000000000" pitchFamily="2" charset="0"/>
              </a:rPr>
              <a:t> </a:t>
            </a:r>
            <a:r>
              <a:rPr lang="en-US" sz="3600" b="1" dirty="0" err="1">
                <a:latin typeface="Kalpurush" panose="02000600000000000000" pitchFamily="2" charset="0"/>
                <a:cs typeface="Kalpurush" panose="02000600000000000000" pitchFamily="2" charset="0"/>
              </a:rPr>
              <a:t>পরিচিতি</a:t>
            </a:r>
            <a:r>
              <a:rPr lang="en-US" sz="3600" b="1" dirty="0">
                <a:latin typeface="Kalpurush" panose="02000600000000000000" pitchFamily="2" charset="0"/>
                <a:cs typeface="Kalpurush" panose="02000600000000000000" pitchFamily="2" charset="0"/>
              </a:rPr>
              <a:t> </a:t>
            </a:r>
            <a:endParaRPr lang="en-US" sz="3600" b="1" dirty="0"/>
          </a:p>
        </p:txBody>
      </p:sp>
      <p:sp>
        <p:nvSpPr>
          <p:cNvPr id="6" name="Text Placeholder 5">
            <a:extLst>
              <a:ext uri="{FF2B5EF4-FFF2-40B4-BE49-F238E27FC236}">
                <a16:creationId xmlns:a16="http://schemas.microsoft.com/office/drawing/2014/main" id="{6C7620A7-0544-4592-AE42-422C368E7C14}"/>
              </a:ext>
            </a:extLst>
          </p:cNvPr>
          <p:cNvSpPr>
            <a:spLocks noGrp="1"/>
          </p:cNvSpPr>
          <p:nvPr>
            <p:ph type="body" idx="1"/>
          </p:nvPr>
        </p:nvSpPr>
        <p:spPr/>
        <p:txBody>
          <a:bodyPr/>
          <a:lstStyle/>
          <a:p>
            <a:pPr marL="76200" indent="0" algn="ctr">
              <a:lnSpc>
                <a:spcPct val="170000"/>
              </a:lnSpc>
              <a:buNone/>
            </a:pPr>
            <a:r>
              <a:rPr lang="en-US" sz="2400" dirty="0" err="1">
                <a:solidFill>
                  <a:schemeClr val="tx1"/>
                </a:solidFill>
                <a:latin typeface="Kalpurush" panose="02000600000000000000" pitchFamily="2" charset="0"/>
                <a:cs typeface="Kalpurush" panose="02000600000000000000" pitchFamily="2" charset="0"/>
              </a:rPr>
              <a:t>শিক্ষাক্রমঃ</a:t>
            </a:r>
            <a:r>
              <a:rPr lang="en-US" sz="2400" dirty="0">
                <a:solidFill>
                  <a:schemeClr val="tx1"/>
                </a:solidFill>
                <a:latin typeface="Kalpurush" panose="02000600000000000000" pitchFamily="2" charset="0"/>
                <a:cs typeface="Kalpurush" panose="02000600000000000000" pitchFamily="2" charset="0"/>
              </a:rPr>
              <a:t> </a:t>
            </a:r>
            <a:r>
              <a:rPr lang="en-US" sz="2400" dirty="0" err="1">
                <a:solidFill>
                  <a:schemeClr val="tx1"/>
                </a:solidFill>
                <a:latin typeface="Kalpurush" panose="02000600000000000000" pitchFamily="2" charset="0"/>
                <a:cs typeface="Kalpurush" panose="02000600000000000000" pitchFamily="2" charset="0"/>
              </a:rPr>
              <a:t>ডিপ্লোমা</a:t>
            </a:r>
            <a:r>
              <a:rPr lang="en-US" sz="2400" dirty="0">
                <a:solidFill>
                  <a:schemeClr val="tx1"/>
                </a:solidFill>
                <a:latin typeface="Kalpurush" panose="02000600000000000000" pitchFamily="2" charset="0"/>
                <a:cs typeface="Kalpurush" panose="02000600000000000000" pitchFamily="2" charset="0"/>
              </a:rPr>
              <a:t> </a:t>
            </a:r>
            <a:r>
              <a:rPr lang="en-US" sz="2400" dirty="0" err="1">
                <a:solidFill>
                  <a:schemeClr val="tx1"/>
                </a:solidFill>
                <a:latin typeface="Kalpurush" panose="02000600000000000000" pitchFamily="2" charset="0"/>
                <a:cs typeface="Kalpurush" panose="02000600000000000000" pitchFamily="2" charset="0"/>
              </a:rPr>
              <a:t>ইন</a:t>
            </a:r>
            <a:r>
              <a:rPr lang="en-US" sz="2400" dirty="0">
                <a:solidFill>
                  <a:schemeClr val="tx1"/>
                </a:solidFill>
                <a:latin typeface="Kalpurush" panose="02000600000000000000" pitchFamily="2" charset="0"/>
                <a:cs typeface="Kalpurush" panose="02000600000000000000" pitchFamily="2" charset="0"/>
              </a:rPr>
              <a:t> </a:t>
            </a:r>
            <a:r>
              <a:rPr lang="en-US" sz="2400" dirty="0" err="1">
                <a:solidFill>
                  <a:schemeClr val="tx1"/>
                </a:solidFill>
                <a:latin typeface="Kalpurush" panose="02000600000000000000" pitchFamily="2" charset="0"/>
                <a:cs typeface="Kalpurush" panose="02000600000000000000" pitchFamily="2" charset="0"/>
              </a:rPr>
              <a:t>ইঞ্জিনিয়ারিং</a:t>
            </a:r>
            <a:r>
              <a:rPr lang="en-US" sz="2400" dirty="0">
                <a:solidFill>
                  <a:schemeClr val="tx1"/>
                </a:solidFill>
                <a:latin typeface="Kalpurush" panose="02000600000000000000" pitchFamily="2" charset="0"/>
                <a:cs typeface="Kalpurush" panose="02000600000000000000" pitchFamily="2" charset="0"/>
              </a:rPr>
              <a:t> </a:t>
            </a:r>
          </a:p>
          <a:p>
            <a:pPr marL="76200" indent="0" algn="ctr">
              <a:lnSpc>
                <a:spcPct val="170000"/>
              </a:lnSpc>
              <a:buNone/>
            </a:pPr>
            <a:r>
              <a:rPr lang="en-US" sz="2400" dirty="0" err="1">
                <a:solidFill>
                  <a:schemeClr val="tx1"/>
                </a:solidFill>
                <a:latin typeface="Kalpurush" panose="02000600000000000000" pitchFamily="2" charset="0"/>
                <a:cs typeface="Kalpurush" panose="02000600000000000000" pitchFamily="2" charset="0"/>
              </a:rPr>
              <a:t>বিষয়ঃ</a:t>
            </a:r>
            <a:r>
              <a:rPr lang="en-US" sz="2400" dirty="0">
                <a:solidFill>
                  <a:schemeClr val="tx1"/>
                </a:solidFill>
                <a:latin typeface="Kalpurush" panose="02000600000000000000" pitchFamily="2" charset="0"/>
                <a:cs typeface="Kalpurush" panose="02000600000000000000" pitchFamily="2" charset="0"/>
              </a:rPr>
              <a:t> </a:t>
            </a:r>
            <a:r>
              <a:rPr lang="en-US" sz="2400" dirty="0" err="1">
                <a:solidFill>
                  <a:schemeClr val="tx1"/>
                </a:solidFill>
                <a:latin typeface="Kalpurush" panose="02000600000000000000" pitchFamily="2" charset="0"/>
                <a:cs typeface="Kalpurush" panose="02000600000000000000" pitchFamily="2" charset="0"/>
              </a:rPr>
              <a:t>জাভা</a:t>
            </a:r>
            <a:r>
              <a:rPr lang="en-US" sz="2400" dirty="0">
                <a:solidFill>
                  <a:schemeClr val="tx1"/>
                </a:solidFill>
                <a:latin typeface="Kalpurush" panose="02000600000000000000" pitchFamily="2" charset="0"/>
                <a:cs typeface="Kalpurush" panose="02000600000000000000" pitchFamily="2" charset="0"/>
              </a:rPr>
              <a:t> </a:t>
            </a:r>
            <a:r>
              <a:rPr lang="en-US" sz="2400" dirty="0" err="1">
                <a:solidFill>
                  <a:schemeClr val="tx1"/>
                </a:solidFill>
                <a:latin typeface="Kalpurush" panose="02000600000000000000" pitchFamily="2" charset="0"/>
                <a:cs typeface="Kalpurush" panose="02000600000000000000" pitchFamily="2" charset="0"/>
              </a:rPr>
              <a:t>প্রোগ্রামিং</a:t>
            </a:r>
            <a:endParaRPr lang="en-US" sz="2400" dirty="0">
              <a:solidFill>
                <a:schemeClr val="tx1"/>
              </a:solidFill>
              <a:latin typeface="Kalpurush" panose="02000600000000000000" pitchFamily="2" charset="0"/>
              <a:cs typeface="Kalpurush" panose="02000600000000000000" pitchFamily="2" charset="0"/>
            </a:endParaRPr>
          </a:p>
          <a:p>
            <a:pPr marL="76200" indent="0" algn="ctr">
              <a:lnSpc>
                <a:spcPct val="170000"/>
              </a:lnSpc>
              <a:buNone/>
            </a:pPr>
            <a:r>
              <a:rPr lang="en-US" sz="2400" dirty="0" err="1">
                <a:solidFill>
                  <a:schemeClr val="tx1"/>
                </a:solidFill>
                <a:latin typeface="Kalpurush" panose="02000600000000000000" pitchFamily="2" charset="0"/>
                <a:cs typeface="Kalpurush" panose="02000600000000000000" pitchFamily="2" charset="0"/>
              </a:rPr>
              <a:t>বিষয়</a:t>
            </a:r>
            <a:r>
              <a:rPr lang="en-US" sz="2400" dirty="0">
                <a:solidFill>
                  <a:schemeClr val="tx1"/>
                </a:solidFill>
                <a:latin typeface="Kalpurush" panose="02000600000000000000" pitchFamily="2" charset="0"/>
                <a:cs typeface="Kalpurush" panose="02000600000000000000" pitchFamily="2" charset="0"/>
              </a:rPr>
              <a:t> </a:t>
            </a:r>
            <a:r>
              <a:rPr lang="en-US" sz="2400" dirty="0" err="1">
                <a:solidFill>
                  <a:schemeClr val="tx1"/>
                </a:solidFill>
                <a:latin typeface="Kalpurush" panose="02000600000000000000" pitchFamily="2" charset="0"/>
                <a:cs typeface="Kalpurush" panose="02000600000000000000" pitchFamily="2" charset="0"/>
              </a:rPr>
              <a:t>কোডঃ</a:t>
            </a:r>
            <a:r>
              <a:rPr lang="en-US" sz="2400" dirty="0">
                <a:solidFill>
                  <a:schemeClr val="tx1"/>
                </a:solidFill>
                <a:latin typeface="Kalpurush" panose="02000600000000000000" pitchFamily="2" charset="0"/>
                <a:cs typeface="Kalpurush" panose="02000600000000000000" pitchFamily="2" charset="0"/>
              </a:rPr>
              <a:t> </a:t>
            </a:r>
            <a:r>
              <a:rPr lang="bn-BD" sz="2400" dirty="0">
                <a:solidFill>
                  <a:schemeClr val="tx1"/>
                </a:solidFill>
                <a:latin typeface="Kalpurush" panose="02000600000000000000" pitchFamily="2" charset="0"/>
                <a:cs typeface="Kalpurush" panose="02000600000000000000" pitchFamily="2" charset="0"/>
              </a:rPr>
              <a:t>২৮৫৪১</a:t>
            </a:r>
            <a:r>
              <a:rPr lang="en-US" sz="2400" dirty="0">
                <a:solidFill>
                  <a:schemeClr val="tx1"/>
                </a:solidFill>
                <a:latin typeface="Kalpurush" panose="02000600000000000000" pitchFamily="2" charset="0"/>
                <a:cs typeface="Kalpurush" panose="02000600000000000000" pitchFamily="2" charset="0"/>
              </a:rPr>
              <a:t> </a:t>
            </a:r>
          </a:p>
          <a:p>
            <a:pPr marL="76200" indent="0" algn="ctr">
              <a:lnSpc>
                <a:spcPct val="170000"/>
              </a:lnSpc>
              <a:buNone/>
            </a:pPr>
            <a:r>
              <a:rPr lang="en-US" sz="2400" dirty="0" err="1">
                <a:solidFill>
                  <a:schemeClr val="tx1"/>
                </a:solidFill>
                <a:latin typeface="Kalpurush" panose="02000600000000000000" pitchFamily="2" charset="0"/>
                <a:cs typeface="Kalpurush" panose="02000600000000000000" pitchFamily="2" charset="0"/>
              </a:rPr>
              <a:t>অধ্যায়ের</a:t>
            </a:r>
            <a:r>
              <a:rPr lang="en-US" sz="2400" dirty="0">
                <a:solidFill>
                  <a:schemeClr val="tx1"/>
                </a:solidFill>
                <a:latin typeface="Kalpurush" panose="02000600000000000000" pitchFamily="2" charset="0"/>
                <a:cs typeface="Kalpurush" panose="02000600000000000000" pitchFamily="2" charset="0"/>
              </a:rPr>
              <a:t> </a:t>
            </a:r>
            <a:r>
              <a:rPr lang="en-US" sz="2400" dirty="0" err="1">
                <a:solidFill>
                  <a:schemeClr val="tx1"/>
                </a:solidFill>
                <a:latin typeface="Kalpurush" panose="02000600000000000000" pitchFamily="2" charset="0"/>
                <a:cs typeface="Kalpurush" panose="02000600000000000000" pitchFamily="2" charset="0"/>
              </a:rPr>
              <a:t>নামঃ</a:t>
            </a:r>
            <a:r>
              <a:rPr lang="en-US" sz="2400" dirty="0">
                <a:solidFill>
                  <a:schemeClr val="tx1"/>
                </a:solidFill>
                <a:latin typeface="Kalpurush" panose="02000600000000000000" pitchFamily="2" charset="0"/>
                <a:cs typeface="Kalpurush" panose="02000600000000000000" pitchFamily="2" charset="0"/>
              </a:rPr>
              <a:t> </a:t>
            </a:r>
            <a:r>
              <a:rPr lang="en-US" sz="2400" b="1" dirty="0" err="1">
                <a:solidFill>
                  <a:schemeClr val="tx1"/>
                </a:solidFill>
                <a:latin typeface="Kalpurush" panose="02000600000000000000" pitchFamily="2" charset="0"/>
                <a:ea typeface="Tahoma" panose="020B0604030504040204" pitchFamily="34" charset="0"/>
                <a:cs typeface="Kalpurush" panose="02000600000000000000" pitchFamily="2" charset="0"/>
              </a:rPr>
              <a:t>জাভার</a:t>
            </a:r>
            <a:r>
              <a:rPr lang="en-US" sz="2400" b="1" dirty="0">
                <a:solidFill>
                  <a:schemeClr val="tx1"/>
                </a:solidFill>
                <a:latin typeface="Kalpurush" panose="02000600000000000000" pitchFamily="2" charset="0"/>
                <a:ea typeface="Tahoma" panose="020B0604030504040204" pitchFamily="34" charset="0"/>
                <a:cs typeface="Kalpurush" panose="02000600000000000000" pitchFamily="2" charset="0"/>
              </a:rPr>
              <a:t> </a:t>
            </a:r>
            <a:r>
              <a:rPr lang="en-US" sz="2400" b="1" dirty="0" err="1">
                <a:solidFill>
                  <a:schemeClr val="tx1"/>
                </a:solidFill>
                <a:latin typeface="Kalpurush" panose="02000600000000000000" pitchFamily="2" charset="0"/>
                <a:ea typeface="Tahoma" panose="020B0604030504040204" pitchFamily="34" charset="0"/>
                <a:cs typeface="Kalpurush" panose="02000600000000000000" pitchFamily="2" charset="0"/>
              </a:rPr>
              <a:t>বৈশিষ্ট্য</a:t>
            </a:r>
            <a:r>
              <a:rPr lang="en-US" sz="2400" b="1" dirty="0">
                <a:solidFill>
                  <a:schemeClr val="tx1"/>
                </a:solidFill>
                <a:latin typeface="Kalpurush" panose="02000600000000000000" pitchFamily="2" charset="0"/>
                <a:ea typeface="Tahoma" panose="020B0604030504040204" pitchFamily="34" charset="0"/>
                <a:cs typeface="Kalpurush" panose="02000600000000000000" pitchFamily="2" charset="0"/>
              </a:rPr>
              <a:t> </a:t>
            </a:r>
            <a:r>
              <a:rPr lang="en-US" sz="2400" b="1" dirty="0" err="1">
                <a:solidFill>
                  <a:schemeClr val="tx1"/>
                </a:solidFill>
                <a:latin typeface="Kalpurush" panose="02000600000000000000" pitchFamily="2" charset="0"/>
                <a:ea typeface="Tahoma" panose="020B0604030504040204" pitchFamily="34" charset="0"/>
                <a:cs typeface="Kalpurush" panose="02000600000000000000" pitchFamily="2" charset="0"/>
              </a:rPr>
              <a:t>অনুধাবন</a:t>
            </a:r>
            <a:r>
              <a:rPr lang="en-US" sz="2400" dirty="0">
                <a:solidFill>
                  <a:schemeClr val="tx1"/>
                </a:solidFill>
                <a:latin typeface="Kalpurush" panose="02000600000000000000" pitchFamily="2" charset="0"/>
                <a:cs typeface="Kalpurush" panose="02000600000000000000" pitchFamily="2" charset="0"/>
              </a:rPr>
              <a:t> </a:t>
            </a:r>
          </a:p>
          <a:p>
            <a:pPr marL="76200" indent="0" algn="ctr">
              <a:lnSpc>
                <a:spcPct val="170000"/>
              </a:lnSpc>
              <a:buNone/>
            </a:pPr>
            <a:r>
              <a:rPr lang="en-US" sz="2400" dirty="0" err="1">
                <a:solidFill>
                  <a:schemeClr val="tx1"/>
                </a:solidFill>
                <a:latin typeface="Kalpurush" panose="02000600000000000000" pitchFamily="2" charset="0"/>
                <a:cs typeface="Kalpurush" panose="02000600000000000000" pitchFamily="2" charset="0"/>
              </a:rPr>
              <a:t>সময়ঃ</a:t>
            </a:r>
            <a:r>
              <a:rPr lang="en-US" sz="2400" dirty="0">
                <a:solidFill>
                  <a:schemeClr val="tx1"/>
                </a:solidFill>
                <a:latin typeface="Kalpurush" panose="02000600000000000000" pitchFamily="2" charset="0"/>
                <a:cs typeface="Kalpurush" panose="02000600000000000000" pitchFamily="2" charset="0"/>
              </a:rPr>
              <a:t> ৪৫ </a:t>
            </a:r>
            <a:r>
              <a:rPr lang="en-US" sz="2400" dirty="0" err="1">
                <a:solidFill>
                  <a:schemeClr val="tx1"/>
                </a:solidFill>
                <a:latin typeface="Kalpurush" panose="02000600000000000000" pitchFamily="2" charset="0"/>
                <a:cs typeface="Kalpurush" panose="02000600000000000000" pitchFamily="2" charset="0"/>
              </a:rPr>
              <a:t>মিনিট</a:t>
            </a:r>
            <a:r>
              <a:rPr lang="en-US" sz="2400" dirty="0">
                <a:solidFill>
                  <a:schemeClr val="tx1"/>
                </a:solidFill>
                <a:latin typeface="Kalpurush" panose="02000600000000000000" pitchFamily="2" charset="0"/>
                <a:cs typeface="Kalpurush" panose="02000600000000000000" pitchFamily="2" charset="0"/>
              </a:rPr>
              <a:t> </a:t>
            </a:r>
          </a:p>
          <a:p>
            <a:pPr algn="ctr">
              <a:lnSpc>
                <a:spcPct val="170000"/>
              </a:lnSpc>
            </a:pPr>
            <a:endParaRPr lang="en-US" sz="2400" dirty="0">
              <a:solidFill>
                <a:schemeClr val="tx1"/>
              </a:solidFill>
              <a:latin typeface="Kalpurush" panose="02000600000000000000" pitchFamily="2" charset="0"/>
              <a:cs typeface="Kalpurush" panose="02000600000000000000" pitchFamily="2" charset="0"/>
            </a:endParaRPr>
          </a:p>
          <a:p>
            <a:pPr marL="76200" indent="0" algn="ctr">
              <a:buNone/>
            </a:pPr>
            <a:endParaRPr lang="en-US" dirty="0"/>
          </a:p>
        </p:txBody>
      </p:sp>
    </p:spTree>
    <p:extLst>
      <p:ext uri="{BB962C8B-B14F-4D97-AF65-F5344CB8AC3E}">
        <p14:creationId xmlns:p14="http://schemas.microsoft.com/office/powerpoint/2010/main" val="4167359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D851E6-4D93-4808-875B-521FE45F88B6}"/>
              </a:ext>
            </a:extLst>
          </p:cNvPr>
          <p:cNvSpPr/>
          <p:nvPr/>
        </p:nvSpPr>
        <p:spPr>
          <a:xfrm>
            <a:off x="142285" y="1807535"/>
            <a:ext cx="2757381" cy="2021515"/>
          </a:xfrm>
          <a:prstGeom prst="rect">
            <a:avLst/>
          </a:prstGeom>
          <a:solidFill>
            <a:schemeClr val="bg1"/>
          </a:solidFill>
          <a:ln>
            <a:noFill/>
          </a:ln>
          <a:effectLst>
            <a:outerShdw blurRad="762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1600" dirty="0">
                <a:solidFill>
                  <a:schemeClr val="tx1"/>
                </a:solidFill>
                <a:latin typeface="Kalpurush" panose="02000600000000000000" pitchFamily="2" charset="0"/>
                <a:cs typeface="Kalpurush" panose="02000600000000000000" pitchFamily="2" charset="0"/>
              </a:rPr>
              <a:t>  ২.১ </a:t>
            </a:r>
            <a:r>
              <a:rPr lang="en-US" sz="1600" dirty="0" err="1">
                <a:solidFill>
                  <a:schemeClr val="tx1"/>
                </a:solidFill>
                <a:latin typeface="Kalpurush" panose="02000600000000000000" pitchFamily="2" charset="0"/>
                <a:cs typeface="Kalpurush" panose="02000600000000000000" pitchFamily="2" charset="0"/>
              </a:rPr>
              <a:t>জাভা</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ভাষার</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ইতিহাস</a:t>
            </a:r>
            <a:r>
              <a:rPr lang="en-US" sz="1600" dirty="0">
                <a:solidFill>
                  <a:schemeClr val="tx1"/>
                </a:solidFill>
                <a:latin typeface="Kalpurush" panose="02000600000000000000" pitchFamily="2" charset="0"/>
                <a:cs typeface="Kalpurush" panose="02000600000000000000" pitchFamily="2" charset="0"/>
              </a:rPr>
              <a:t> </a:t>
            </a:r>
          </a:p>
          <a:p>
            <a:pPr>
              <a:lnSpc>
                <a:spcPct val="150000"/>
              </a:lnSpc>
            </a:pPr>
            <a:r>
              <a:rPr lang="en-US" sz="1600" dirty="0">
                <a:solidFill>
                  <a:schemeClr val="tx1"/>
                </a:solidFill>
                <a:latin typeface="Kalpurush" panose="02000600000000000000" pitchFamily="2" charset="0"/>
                <a:cs typeface="Kalpurush" panose="02000600000000000000" pitchFamily="2" charset="0"/>
              </a:rPr>
              <a:t>  ২.২ </a:t>
            </a:r>
            <a:r>
              <a:rPr lang="en-US" sz="1600" dirty="0" err="1">
                <a:solidFill>
                  <a:schemeClr val="tx1"/>
                </a:solidFill>
                <a:latin typeface="Kalpurush" panose="02000600000000000000" pitchFamily="2" charset="0"/>
                <a:cs typeface="Kalpurush" panose="02000600000000000000" pitchFamily="2" charset="0"/>
              </a:rPr>
              <a:t>জাভা</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ডেভেলপমেন্ট</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এনভায়রনমেন্ট</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এর</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ধাপসমূহ</a:t>
            </a:r>
            <a:r>
              <a:rPr lang="en-US" sz="1600" dirty="0">
                <a:solidFill>
                  <a:schemeClr val="tx1"/>
                </a:solidFill>
                <a:latin typeface="Kalpurush" panose="02000600000000000000" pitchFamily="2" charset="0"/>
                <a:cs typeface="Kalpurush" panose="02000600000000000000" pitchFamily="2" charset="0"/>
              </a:rPr>
              <a:t> </a:t>
            </a:r>
          </a:p>
          <a:p>
            <a:pPr>
              <a:lnSpc>
                <a:spcPct val="150000"/>
              </a:lnSpc>
            </a:pPr>
            <a:endParaRPr lang="en-US" sz="1600" dirty="0">
              <a:solidFill>
                <a:schemeClr val="tx1"/>
              </a:solidFill>
              <a:latin typeface="Kalpurush" panose="02000600000000000000" pitchFamily="2" charset="0"/>
              <a:cs typeface="Kalpurush" panose="02000600000000000000" pitchFamily="2" charset="0"/>
            </a:endParaRPr>
          </a:p>
        </p:txBody>
      </p:sp>
      <p:cxnSp>
        <p:nvCxnSpPr>
          <p:cNvPr id="8" name="Straight Connector 7">
            <a:extLst>
              <a:ext uri="{FF2B5EF4-FFF2-40B4-BE49-F238E27FC236}">
                <a16:creationId xmlns:a16="http://schemas.microsoft.com/office/drawing/2014/main" id="{58106A27-B64D-45C9-9E26-0763F3404A91}"/>
              </a:ext>
            </a:extLst>
          </p:cNvPr>
          <p:cNvCxnSpPr>
            <a:cxnSpLocks/>
          </p:cNvCxnSpPr>
          <p:nvPr/>
        </p:nvCxnSpPr>
        <p:spPr>
          <a:xfrm>
            <a:off x="157121" y="1812898"/>
            <a:ext cx="0" cy="853679"/>
          </a:xfrm>
          <a:prstGeom prst="line">
            <a:avLst/>
          </a:prstGeom>
          <a:ln w="38100">
            <a:solidFill>
              <a:srgbClr val="D8717B"/>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B32DBFD-68B8-4B30-B445-9953926E7EC5}"/>
              </a:ext>
            </a:extLst>
          </p:cNvPr>
          <p:cNvCxnSpPr>
            <a:cxnSpLocks/>
          </p:cNvCxnSpPr>
          <p:nvPr/>
        </p:nvCxnSpPr>
        <p:spPr>
          <a:xfrm rot="16200000">
            <a:off x="569672" y="1399325"/>
            <a:ext cx="0" cy="853679"/>
          </a:xfrm>
          <a:prstGeom prst="line">
            <a:avLst/>
          </a:prstGeom>
          <a:ln w="38100">
            <a:solidFill>
              <a:srgbClr val="D8717B"/>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D336D1D-5BC9-4EAC-8660-D4B2BBD4C548}"/>
              </a:ext>
            </a:extLst>
          </p:cNvPr>
          <p:cNvCxnSpPr>
            <a:cxnSpLocks/>
          </p:cNvCxnSpPr>
          <p:nvPr/>
        </p:nvCxnSpPr>
        <p:spPr>
          <a:xfrm rot="10800000">
            <a:off x="2913549" y="2975371"/>
            <a:ext cx="0" cy="853679"/>
          </a:xfrm>
          <a:prstGeom prst="line">
            <a:avLst/>
          </a:prstGeom>
          <a:ln w="38100">
            <a:solidFill>
              <a:srgbClr val="D8717B"/>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A80407B-06C8-44FD-94F4-573761D0C6B2}"/>
              </a:ext>
            </a:extLst>
          </p:cNvPr>
          <p:cNvCxnSpPr>
            <a:cxnSpLocks/>
          </p:cNvCxnSpPr>
          <p:nvPr/>
        </p:nvCxnSpPr>
        <p:spPr>
          <a:xfrm rot="5400000">
            <a:off x="2499212" y="3388945"/>
            <a:ext cx="0" cy="853679"/>
          </a:xfrm>
          <a:prstGeom prst="line">
            <a:avLst/>
          </a:prstGeom>
          <a:ln w="38100">
            <a:solidFill>
              <a:srgbClr val="D8717B"/>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92A9CF0A-4D9B-42A8-BDD0-D22963B1A7A3}"/>
              </a:ext>
            </a:extLst>
          </p:cNvPr>
          <p:cNvSpPr/>
          <p:nvPr/>
        </p:nvSpPr>
        <p:spPr>
          <a:xfrm>
            <a:off x="3269175" y="1826165"/>
            <a:ext cx="2757377" cy="1936455"/>
          </a:xfrm>
          <a:prstGeom prst="rect">
            <a:avLst/>
          </a:prstGeom>
          <a:solidFill>
            <a:schemeClr val="bg1"/>
          </a:solidFill>
          <a:ln>
            <a:noFill/>
          </a:ln>
          <a:effectLst>
            <a:outerShdw blurRad="762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1600" dirty="0">
                <a:solidFill>
                  <a:schemeClr val="tx1"/>
                </a:solidFill>
                <a:latin typeface="Kalpurush" panose="02000600000000000000" pitchFamily="2" charset="0"/>
                <a:cs typeface="Kalpurush" panose="02000600000000000000" pitchFamily="2" charset="0"/>
              </a:rPr>
              <a:t> ২.৩ </a:t>
            </a:r>
            <a:r>
              <a:rPr lang="en-US" sz="1600" dirty="0" err="1">
                <a:solidFill>
                  <a:schemeClr val="tx1"/>
                </a:solidFill>
                <a:latin typeface="Kalpurush" panose="02000600000000000000" pitchFamily="2" charset="0"/>
                <a:cs typeface="Kalpurush" panose="02000600000000000000" pitchFamily="2" charset="0"/>
              </a:rPr>
              <a:t>জাভার</a:t>
            </a:r>
            <a:r>
              <a:rPr lang="en-US" sz="1600" dirty="0">
                <a:solidFill>
                  <a:schemeClr val="tx1"/>
                </a:solidFill>
                <a:latin typeface="Kalpurush" panose="02000600000000000000" pitchFamily="2" charset="0"/>
                <a:cs typeface="Kalpurush" panose="02000600000000000000" pitchFamily="2" charset="0"/>
              </a:rPr>
              <a:t> প্রয়োগক্ষেত্র </a:t>
            </a:r>
            <a:r>
              <a:rPr lang="en-US" sz="1600" dirty="0" err="1">
                <a:solidFill>
                  <a:schemeClr val="tx1"/>
                </a:solidFill>
                <a:latin typeface="Kalpurush" panose="02000600000000000000" pitchFamily="2" charset="0"/>
                <a:cs typeface="Kalpurush" panose="02000600000000000000" pitchFamily="2" charset="0"/>
              </a:rPr>
              <a:t>বা</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ব্যবহার</a:t>
            </a:r>
            <a:r>
              <a:rPr lang="en-US" sz="1600" dirty="0">
                <a:solidFill>
                  <a:schemeClr val="tx1"/>
                </a:solidFill>
                <a:latin typeface="Kalpurush" panose="02000600000000000000" pitchFamily="2" charset="0"/>
                <a:cs typeface="Kalpurush" panose="02000600000000000000" pitchFamily="2" charset="0"/>
              </a:rPr>
              <a:t> </a:t>
            </a:r>
          </a:p>
          <a:p>
            <a:pPr>
              <a:lnSpc>
                <a:spcPct val="150000"/>
              </a:lnSpc>
            </a:pPr>
            <a:r>
              <a:rPr lang="en-US" sz="1600" dirty="0">
                <a:solidFill>
                  <a:schemeClr val="tx1"/>
                </a:solidFill>
                <a:latin typeface="Kalpurush" panose="02000600000000000000" pitchFamily="2" charset="0"/>
                <a:cs typeface="Kalpurush" panose="02000600000000000000" pitchFamily="2" charset="0"/>
              </a:rPr>
              <a:t> ২.৪ </a:t>
            </a:r>
            <a:r>
              <a:rPr lang="en-US" sz="1600" dirty="0" err="1">
                <a:solidFill>
                  <a:schemeClr val="tx1"/>
                </a:solidFill>
                <a:latin typeface="Kalpurush" panose="02000600000000000000" pitchFamily="2" charset="0"/>
                <a:cs typeface="Kalpurush" panose="02000600000000000000" pitchFamily="2" charset="0"/>
              </a:rPr>
              <a:t>জাভা</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ভাষার</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প্রোগামিং</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স্টাইল</a:t>
            </a:r>
            <a:r>
              <a:rPr lang="en-US" sz="1600" dirty="0">
                <a:solidFill>
                  <a:schemeClr val="tx1"/>
                </a:solidFill>
                <a:latin typeface="Kalpurush" panose="02000600000000000000" pitchFamily="2" charset="0"/>
                <a:cs typeface="Kalpurush" panose="02000600000000000000" pitchFamily="2" charset="0"/>
              </a:rPr>
              <a:t> ও </a:t>
            </a:r>
            <a:r>
              <a:rPr lang="en-US" sz="1600" dirty="0" err="1">
                <a:solidFill>
                  <a:schemeClr val="tx1"/>
                </a:solidFill>
                <a:latin typeface="Kalpurush" panose="02000600000000000000" pitchFamily="2" charset="0"/>
                <a:cs typeface="Kalpurush" panose="02000600000000000000" pitchFamily="2" charset="0"/>
              </a:rPr>
              <a:t>প্রোগ্রাম</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লিখার</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নিয়মাবলী</a:t>
            </a:r>
            <a:r>
              <a:rPr lang="en-US" sz="1600" dirty="0">
                <a:solidFill>
                  <a:schemeClr val="tx1"/>
                </a:solidFill>
                <a:latin typeface="Kalpurush" panose="02000600000000000000" pitchFamily="2" charset="0"/>
                <a:cs typeface="Kalpurush" panose="02000600000000000000" pitchFamily="2" charset="0"/>
              </a:rPr>
              <a:t> </a:t>
            </a:r>
          </a:p>
          <a:p>
            <a:pPr>
              <a:lnSpc>
                <a:spcPct val="150000"/>
              </a:lnSpc>
            </a:pPr>
            <a:endParaRPr lang="en-US" sz="1600" dirty="0"/>
          </a:p>
        </p:txBody>
      </p:sp>
      <p:cxnSp>
        <p:nvCxnSpPr>
          <p:cNvPr id="18" name="Straight Connector 17">
            <a:extLst>
              <a:ext uri="{FF2B5EF4-FFF2-40B4-BE49-F238E27FC236}">
                <a16:creationId xmlns:a16="http://schemas.microsoft.com/office/drawing/2014/main" id="{6E7D2F38-127E-488B-9382-9575A01F1973}"/>
              </a:ext>
            </a:extLst>
          </p:cNvPr>
          <p:cNvCxnSpPr>
            <a:cxnSpLocks/>
          </p:cNvCxnSpPr>
          <p:nvPr/>
        </p:nvCxnSpPr>
        <p:spPr>
          <a:xfrm>
            <a:off x="3283464" y="1812898"/>
            <a:ext cx="0" cy="853679"/>
          </a:xfrm>
          <a:prstGeom prst="line">
            <a:avLst/>
          </a:prstGeom>
          <a:ln w="38100">
            <a:solidFill>
              <a:srgbClr val="FFA956"/>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2DA4A32-10BE-4B54-9C84-40C9B34C1334}"/>
              </a:ext>
            </a:extLst>
          </p:cNvPr>
          <p:cNvCxnSpPr>
            <a:cxnSpLocks/>
          </p:cNvCxnSpPr>
          <p:nvPr/>
        </p:nvCxnSpPr>
        <p:spPr>
          <a:xfrm rot="16200000">
            <a:off x="3696015" y="1399325"/>
            <a:ext cx="0" cy="853679"/>
          </a:xfrm>
          <a:prstGeom prst="line">
            <a:avLst/>
          </a:prstGeom>
          <a:ln w="38100">
            <a:solidFill>
              <a:srgbClr val="FFA956"/>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03DF652-D686-4680-A890-91D4BEE50FA6}"/>
              </a:ext>
            </a:extLst>
          </p:cNvPr>
          <p:cNvCxnSpPr>
            <a:cxnSpLocks/>
          </p:cNvCxnSpPr>
          <p:nvPr/>
        </p:nvCxnSpPr>
        <p:spPr>
          <a:xfrm rot="10800000">
            <a:off x="6031757" y="2908941"/>
            <a:ext cx="0" cy="853679"/>
          </a:xfrm>
          <a:prstGeom prst="line">
            <a:avLst/>
          </a:prstGeom>
          <a:ln w="38100">
            <a:solidFill>
              <a:srgbClr val="FFA956"/>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510E53A-D49B-46BA-BDED-AB6DFD5C2A4A}"/>
              </a:ext>
            </a:extLst>
          </p:cNvPr>
          <p:cNvCxnSpPr>
            <a:cxnSpLocks/>
          </p:cNvCxnSpPr>
          <p:nvPr/>
        </p:nvCxnSpPr>
        <p:spPr>
          <a:xfrm rot="5400000">
            <a:off x="5619206" y="3322515"/>
            <a:ext cx="0" cy="853679"/>
          </a:xfrm>
          <a:prstGeom prst="line">
            <a:avLst/>
          </a:prstGeom>
          <a:ln w="38100">
            <a:solidFill>
              <a:srgbClr val="FFA956"/>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8DD03D2D-7F33-4B2F-831C-E2D6A22555F6}"/>
              </a:ext>
            </a:extLst>
          </p:cNvPr>
          <p:cNvSpPr/>
          <p:nvPr/>
        </p:nvSpPr>
        <p:spPr>
          <a:xfrm>
            <a:off x="6356838" y="1881963"/>
            <a:ext cx="2637765" cy="1933821"/>
          </a:xfrm>
          <a:prstGeom prst="rect">
            <a:avLst/>
          </a:prstGeom>
          <a:solidFill>
            <a:schemeClr val="bg1"/>
          </a:solidFill>
          <a:ln>
            <a:noFill/>
          </a:ln>
          <a:effectLst>
            <a:outerShdw blurRad="762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1600" dirty="0">
                <a:solidFill>
                  <a:schemeClr val="tx1"/>
                </a:solidFill>
                <a:latin typeface="Kalpurush" panose="02000600000000000000" pitchFamily="2" charset="0"/>
                <a:cs typeface="Kalpurush" panose="02000600000000000000" pitchFamily="2" charset="0"/>
              </a:rPr>
              <a:t>২.৫ </a:t>
            </a:r>
            <a:r>
              <a:rPr lang="en-US" sz="1600" dirty="0" err="1">
                <a:solidFill>
                  <a:schemeClr val="tx1"/>
                </a:solidFill>
                <a:latin typeface="Kalpurush" panose="02000600000000000000" pitchFamily="2" charset="0"/>
                <a:cs typeface="Kalpurush" panose="02000600000000000000" pitchFamily="2" charset="0"/>
              </a:rPr>
              <a:t>জাভায়</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ব্যবহৃত</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ফাঁকা</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স্থান</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আইডেন্টিফায়ার</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লিটারেলস</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কমেন্টস</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সেপারেটর</a:t>
            </a:r>
            <a:r>
              <a:rPr lang="en-US" sz="1600" dirty="0">
                <a:solidFill>
                  <a:schemeClr val="tx1"/>
                </a:solidFill>
                <a:latin typeface="Kalpurush" panose="02000600000000000000" pitchFamily="2" charset="0"/>
                <a:cs typeface="Kalpurush" panose="02000600000000000000" pitchFamily="2" charset="0"/>
              </a:rPr>
              <a:t> ও </a:t>
            </a:r>
            <a:r>
              <a:rPr lang="en-US" sz="1600" dirty="0" err="1">
                <a:solidFill>
                  <a:schemeClr val="tx1"/>
                </a:solidFill>
                <a:latin typeface="Kalpurush" panose="02000600000000000000" pitchFamily="2" charset="0"/>
                <a:cs typeface="Kalpurush" panose="02000600000000000000" pitchFamily="2" charset="0"/>
              </a:rPr>
              <a:t>কীওয়ার্ড</a:t>
            </a:r>
            <a:r>
              <a:rPr lang="en-US" sz="1600" dirty="0">
                <a:solidFill>
                  <a:schemeClr val="tx1"/>
                </a:solidFill>
                <a:latin typeface="Kalpurush" panose="02000600000000000000" pitchFamily="2" charset="0"/>
                <a:cs typeface="Kalpurush" panose="02000600000000000000" pitchFamily="2" charset="0"/>
              </a:rPr>
              <a:t> </a:t>
            </a:r>
          </a:p>
          <a:p>
            <a:pPr>
              <a:lnSpc>
                <a:spcPct val="150000"/>
              </a:lnSpc>
            </a:pPr>
            <a:r>
              <a:rPr lang="en-US" sz="1600" dirty="0">
                <a:solidFill>
                  <a:schemeClr val="tx1"/>
                </a:solidFill>
                <a:latin typeface="Kalpurush" panose="02000600000000000000" pitchFamily="2" charset="0"/>
                <a:cs typeface="Kalpurush" panose="02000600000000000000" pitchFamily="2" charset="0"/>
              </a:rPr>
              <a:t> ২.৬ </a:t>
            </a:r>
            <a:r>
              <a:rPr lang="en-US" sz="1600" dirty="0" err="1">
                <a:solidFill>
                  <a:schemeClr val="tx1"/>
                </a:solidFill>
                <a:latin typeface="Kalpurush" panose="02000600000000000000" pitchFamily="2" charset="0"/>
                <a:cs typeface="Kalpurush" panose="02000600000000000000" pitchFamily="2" charset="0"/>
              </a:rPr>
              <a:t>জাভা</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প্রোগ্রামের</a:t>
            </a:r>
            <a:r>
              <a:rPr lang="en-US" sz="1600" dirty="0">
                <a:solidFill>
                  <a:schemeClr val="tx1"/>
                </a:solidFill>
                <a:latin typeface="Kalpurush" panose="02000600000000000000" pitchFamily="2" charset="0"/>
                <a:cs typeface="Kalpurush" panose="02000600000000000000" pitchFamily="2" charset="0"/>
              </a:rPr>
              <a:t> </a:t>
            </a:r>
            <a:r>
              <a:rPr lang="en-US" sz="1600" dirty="0" err="1">
                <a:solidFill>
                  <a:schemeClr val="tx1"/>
                </a:solidFill>
                <a:latin typeface="Kalpurush" panose="02000600000000000000" pitchFamily="2" charset="0"/>
                <a:cs typeface="Kalpurush" panose="02000600000000000000" pitchFamily="2" charset="0"/>
              </a:rPr>
              <a:t>গঠন</a:t>
            </a:r>
            <a:r>
              <a:rPr lang="en-US" sz="1600" dirty="0">
                <a:solidFill>
                  <a:schemeClr val="tx1"/>
                </a:solidFill>
                <a:latin typeface="Kalpurush" panose="02000600000000000000" pitchFamily="2" charset="0"/>
                <a:cs typeface="Kalpurush" panose="02000600000000000000" pitchFamily="2" charset="0"/>
              </a:rPr>
              <a:t> </a:t>
            </a:r>
          </a:p>
        </p:txBody>
      </p:sp>
      <p:cxnSp>
        <p:nvCxnSpPr>
          <p:cNvPr id="27" name="Straight Connector 26">
            <a:extLst>
              <a:ext uri="{FF2B5EF4-FFF2-40B4-BE49-F238E27FC236}">
                <a16:creationId xmlns:a16="http://schemas.microsoft.com/office/drawing/2014/main" id="{91E41894-2A27-489C-AF85-64069E979DFD}"/>
              </a:ext>
            </a:extLst>
          </p:cNvPr>
          <p:cNvCxnSpPr>
            <a:cxnSpLocks/>
          </p:cNvCxnSpPr>
          <p:nvPr/>
        </p:nvCxnSpPr>
        <p:spPr>
          <a:xfrm>
            <a:off x="6371127" y="1868697"/>
            <a:ext cx="0" cy="853679"/>
          </a:xfrm>
          <a:prstGeom prst="line">
            <a:avLst/>
          </a:prstGeom>
          <a:ln w="38100">
            <a:solidFill>
              <a:srgbClr val="695E78"/>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8F26B02-6431-4726-9193-DF35C7B53317}"/>
              </a:ext>
            </a:extLst>
          </p:cNvPr>
          <p:cNvCxnSpPr>
            <a:cxnSpLocks/>
          </p:cNvCxnSpPr>
          <p:nvPr/>
        </p:nvCxnSpPr>
        <p:spPr>
          <a:xfrm rot="16200000">
            <a:off x="6783678" y="1455124"/>
            <a:ext cx="0" cy="853679"/>
          </a:xfrm>
          <a:prstGeom prst="line">
            <a:avLst/>
          </a:prstGeom>
          <a:ln w="38100">
            <a:solidFill>
              <a:srgbClr val="695E78"/>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29903EE-60BE-4708-A2AF-FDD5FD2F2093}"/>
              </a:ext>
            </a:extLst>
          </p:cNvPr>
          <p:cNvCxnSpPr>
            <a:cxnSpLocks/>
          </p:cNvCxnSpPr>
          <p:nvPr/>
        </p:nvCxnSpPr>
        <p:spPr>
          <a:xfrm rot="10800000">
            <a:off x="8980314" y="2968701"/>
            <a:ext cx="0" cy="853679"/>
          </a:xfrm>
          <a:prstGeom prst="line">
            <a:avLst/>
          </a:prstGeom>
          <a:ln w="38100">
            <a:solidFill>
              <a:srgbClr val="695E78"/>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10A5D43-3585-4E4E-B70D-111E31104AF8}"/>
              </a:ext>
            </a:extLst>
          </p:cNvPr>
          <p:cNvCxnSpPr>
            <a:cxnSpLocks/>
          </p:cNvCxnSpPr>
          <p:nvPr/>
        </p:nvCxnSpPr>
        <p:spPr>
          <a:xfrm rot="5400000">
            <a:off x="8567763" y="3382275"/>
            <a:ext cx="0" cy="853679"/>
          </a:xfrm>
          <a:prstGeom prst="line">
            <a:avLst/>
          </a:prstGeom>
          <a:ln w="38100">
            <a:solidFill>
              <a:srgbClr val="695E78"/>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5D18FC2E-4BDA-42B6-87D0-B488A86F7ACD}"/>
              </a:ext>
            </a:extLst>
          </p:cNvPr>
          <p:cNvSpPr txBox="1"/>
          <p:nvPr/>
        </p:nvSpPr>
        <p:spPr>
          <a:xfrm>
            <a:off x="0" y="596144"/>
            <a:ext cx="9144000" cy="646331"/>
          </a:xfrm>
          <a:prstGeom prst="rect">
            <a:avLst/>
          </a:prstGeom>
          <a:noFill/>
        </p:spPr>
        <p:txBody>
          <a:bodyPr wrap="square" rtlCol="0">
            <a:spAutoFit/>
          </a:bodyPr>
          <a:lstStyle/>
          <a:p>
            <a:pPr algn="ctr"/>
            <a:r>
              <a:rPr lang="en-US" sz="3600" b="1" dirty="0" err="1">
                <a:solidFill>
                  <a:schemeClr val="tx1"/>
                </a:solidFill>
                <a:latin typeface="Kalpurush" panose="02000600000000000000" pitchFamily="2" charset="0"/>
                <a:ea typeface="Tahoma" panose="020B0604030504040204" pitchFamily="34" charset="0"/>
                <a:cs typeface="Kalpurush" panose="02000600000000000000" pitchFamily="2" charset="0"/>
              </a:rPr>
              <a:t>শিখনফল</a:t>
            </a:r>
            <a:endParaRPr lang="en-US" sz="3600" b="1" dirty="0">
              <a:solidFill>
                <a:schemeClr val="tx1"/>
              </a:solidFill>
              <a:latin typeface="Tw Cen MT" panose="020B0602020104020603"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55605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par>
                          <p:cTn id="8" fill="hold">
                            <p:stCondLst>
                              <p:cond delay="250"/>
                            </p:stCondLst>
                            <p:childTnLst>
                              <p:par>
                                <p:cTn id="9" presetID="22" presetClass="entr" presetSubtype="4"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250"/>
                                        <p:tgtEl>
                                          <p:spTgt spid="8"/>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250"/>
                                        <p:tgtEl>
                                          <p:spTgt spid="9"/>
                                        </p:tgtEl>
                                      </p:cBhvr>
                                    </p:animEffect>
                                  </p:childTnLst>
                                </p:cTn>
                              </p:par>
                            </p:childTnLst>
                          </p:cTn>
                        </p:par>
                        <p:par>
                          <p:cTn id="16" fill="hold">
                            <p:stCondLst>
                              <p:cond delay="750"/>
                            </p:stCondLst>
                            <p:childTnLst>
                              <p:par>
                                <p:cTn id="17" presetID="22" presetClass="entr" presetSubtype="1"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up)">
                                      <p:cBhvr>
                                        <p:cTn id="19" dur="250"/>
                                        <p:tgtEl>
                                          <p:spTgt spid="12"/>
                                        </p:tgtEl>
                                      </p:cBhvr>
                                    </p:animEffect>
                                  </p:childTnLst>
                                </p:cTn>
                              </p:par>
                            </p:childTnLst>
                          </p:cTn>
                        </p:par>
                        <p:par>
                          <p:cTn id="20" fill="hold">
                            <p:stCondLst>
                              <p:cond delay="1000"/>
                            </p:stCondLst>
                            <p:childTnLst>
                              <p:par>
                                <p:cTn id="21" presetID="22" presetClass="entr" presetSubtype="2"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right)">
                                      <p:cBhvr>
                                        <p:cTn id="23" dur="25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250"/>
                                        <p:tgtEl>
                                          <p:spTgt spid="14"/>
                                        </p:tgtEl>
                                      </p:cBhvr>
                                    </p:animEffect>
                                  </p:childTnLst>
                                </p:cTn>
                              </p:par>
                            </p:childTnLst>
                          </p:cTn>
                        </p:par>
                        <p:par>
                          <p:cTn id="29" fill="hold">
                            <p:stCondLst>
                              <p:cond delay="250"/>
                            </p:stCondLst>
                            <p:childTnLst>
                              <p:par>
                                <p:cTn id="30" presetID="22" presetClass="entr" presetSubtype="4"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down)">
                                      <p:cBhvr>
                                        <p:cTn id="32" dur="250"/>
                                        <p:tgtEl>
                                          <p:spTgt spid="18"/>
                                        </p:tgtEl>
                                      </p:cBhvr>
                                    </p:animEffect>
                                  </p:childTnLst>
                                </p:cTn>
                              </p:par>
                            </p:childTnLst>
                          </p:cTn>
                        </p:par>
                        <p:par>
                          <p:cTn id="33" fill="hold">
                            <p:stCondLst>
                              <p:cond delay="500"/>
                            </p:stCondLst>
                            <p:childTnLst>
                              <p:par>
                                <p:cTn id="34" presetID="22" presetClass="entr" presetSubtype="8" fill="hold"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left)">
                                      <p:cBhvr>
                                        <p:cTn id="36" dur="250"/>
                                        <p:tgtEl>
                                          <p:spTgt spid="19"/>
                                        </p:tgtEl>
                                      </p:cBhvr>
                                    </p:animEffect>
                                  </p:childTnLst>
                                </p:cTn>
                              </p:par>
                            </p:childTnLst>
                          </p:cTn>
                        </p:par>
                        <p:par>
                          <p:cTn id="37" fill="hold">
                            <p:stCondLst>
                              <p:cond delay="750"/>
                            </p:stCondLst>
                            <p:childTnLst>
                              <p:par>
                                <p:cTn id="38" presetID="22" presetClass="entr" presetSubtype="1" fill="hold" nodeType="after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wipe(up)">
                                      <p:cBhvr>
                                        <p:cTn id="40" dur="250"/>
                                        <p:tgtEl>
                                          <p:spTgt spid="21"/>
                                        </p:tgtEl>
                                      </p:cBhvr>
                                    </p:animEffect>
                                  </p:childTnLst>
                                </p:cTn>
                              </p:par>
                            </p:childTnLst>
                          </p:cTn>
                        </p:par>
                        <p:par>
                          <p:cTn id="41" fill="hold">
                            <p:stCondLst>
                              <p:cond delay="1000"/>
                            </p:stCondLst>
                            <p:childTnLst>
                              <p:par>
                                <p:cTn id="42" presetID="22" presetClass="entr" presetSubtype="2" fill="hold" nodeType="after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right)">
                                      <p:cBhvr>
                                        <p:cTn id="44" dur="25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250"/>
                                        <p:tgtEl>
                                          <p:spTgt spid="23"/>
                                        </p:tgtEl>
                                      </p:cBhvr>
                                    </p:animEffect>
                                  </p:childTnLst>
                                </p:cTn>
                              </p:par>
                            </p:childTnLst>
                          </p:cTn>
                        </p:par>
                        <p:par>
                          <p:cTn id="50" fill="hold">
                            <p:stCondLst>
                              <p:cond delay="250"/>
                            </p:stCondLst>
                            <p:childTnLst>
                              <p:par>
                                <p:cTn id="51" presetID="22" presetClass="entr" presetSubtype="4" fill="hold" nodeType="after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wipe(down)">
                                      <p:cBhvr>
                                        <p:cTn id="53" dur="250"/>
                                        <p:tgtEl>
                                          <p:spTgt spid="27"/>
                                        </p:tgtEl>
                                      </p:cBhvr>
                                    </p:animEffect>
                                  </p:childTnLst>
                                </p:cTn>
                              </p:par>
                            </p:childTnLst>
                          </p:cTn>
                        </p:par>
                        <p:par>
                          <p:cTn id="54" fill="hold">
                            <p:stCondLst>
                              <p:cond delay="500"/>
                            </p:stCondLst>
                            <p:childTnLst>
                              <p:par>
                                <p:cTn id="55" presetID="22" presetClass="entr" presetSubtype="8" fill="hold" nodeType="after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wipe(left)">
                                      <p:cBhvr>
                                        <p:cTn id="57" dur="250"/>
                                        <p:tgtEl>
                                          <p:spTgt spid="28"/>
                                        </p:tgtEl>
                                      </p:cBhvr>
                                    </p:animEffect>
                                  </p:childTnLst>
                                </p:cTn>
                              </p:par>
                            </p:childTnLst>
                          </p:cTn>
                        </p:par>
                        <p:par>
                          <p:cTn id="58" fill="hold">
                            <p:stCondLst>
                              <p:cond delay="750"/>
                            </p:stCondLst>
                            <p:childTnLst>
                              <p:par>
                                <p:cTn id="59" presetID="22" presetClass="entr" presetSubtype="1" fill="hold" nodeType="after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wipe(up)">
                                      <p:cBhvr>
                                        <p:cTn id="61" dur="250"/>
                                        <p:tgtEl>
                                          <p:spTgt spid="30"/>
                                        </p:tgtEl>
                                      </p:cBhvr>
                                    </p:animEffect>
                                  </p:childTnLst>
                                </p:cTn>
                              </p:par>
                            </p:childTnLst>
                          </p:cTn>
                        </p:par>
                        <p:par>
                          <p:cTn id="62" fill="hold">
                            <p:stCondLst>
                              <p:cond delay="1000"/>
                            </p:stCondLst>
                            <p:childTnLst>
                              <p:par>
                                <p:cTn id="63" presetID="22" presetClass="entr" presetSubtype="2" fill="hold" nodeType="after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wipe(right)">
                                      <p:cBhvr>
                                        <p:cTn id="65" dur="25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5" name="Title 4">
            <a:extLst>
              <a:ext uri="{FF2B5EF4-FFF2-40B4-BE49-F238E27FC236}">
                <a16:creationId xmlns:a16="http://schemas.microsoft.com/office/drawing/2014/main" id="{3F17A947-20CF-4B72-BF5C-ED0AB12988B8}"/>
              </a:ext>
            </a:extLst>
          </p:cNvPr>
          <p:cNvSpPr>
            <a:spLocks noGrp="1"/>
          </p:cNvSpPr>
          <p:nvPr>
            <p:ph type="title"/>
          </p:nvPr>
        </p:nvSpPr>
        <p:spPr>
          <a:xfrm>
            <a:off x="0" y="116959"/>
            <a:ext cx="9144000" cy="499730"/>
          </a:xfrm>
        </p:spPr>
        <p:txBody>
          <a:bodyPr/>
          <a:lstStyle/>
          <a:p>
            <a:pPr algn="ctr"/>
            <a:r>
              <a:rPr lang="en-US" sz="2800" dirty="0" err="1">
                <a:solidFill>
                  <a:srgbClr val="00B0F0"/>
                </a:solidFill>
                <a:latin typeface="Kalpurush" panose="02000600000000000000" pitchFamily="2" charset="0"/>
                <a:cs typeface="Kalpurush" panose="02000600000000000000" pitchFamily="2" charset="0"/>
              </a:rPr>
              <a:t>জাভা</a:t>
            </a:r>
            <a:r>
              <a:rPr lang="en-US" sz="2800" dirty="0">
                <a:solidFill>
                  <a:srgbClr val="00B0F0"/>
                </a:solidFill>
                <a:latin typeface="Kalpurush" panose="02000600000000000000" pitchFamily="2" charset="0"/>
                <a:cs typeface="Kalpurush" panose="02000600000000000000" pitchFamily="2" charset="0"/>
              </a:rPr>
              <a:t> </a:t>
            </a:r>
            <a:r>
              <a:rPr lang="en-US" sz="2800" dirty="0" err="1">
                <a:solidFill>
                  <a:srgbClr val="00B0F0"/>
                </a:solidFill>
                <a:latin typeface="Kalpurush" panose="02000600000000000000" pitchFamily="2" charset="0"/>
                <a:cs typeface="Kalpurush" panose="02000600000000000000" pitchFamily="2" charset="0"/>
              </a:rPr>
              <a:t>ভাষার</a:t>
            </a:r>
            <a:r>
              <a:rPr lang="en-US" sz="2800" dirty="0">
                <a:solidFill>
                  <a:srgbClr val="00B0F0"/>
                </a:solidFill>
                <a:latin typeface="Kalpurush" panose="02000600000000000000" pitchFamily="2" charset="0"/>
                <a:cs typeface="Kalpurush" panose="02000600000000000000" pitchFamily="2" charset="0"/>
              </a:rPr>
              <a:t> </a:t>
            </a:r>
            <a:r>
              <a:rPr lang="en-US" sz="2800" dirty="0" err="1">
                <a:solidFill>
                  <a:srgbClr val="00B0F0"/>
                </a:solidFill>
                <a:latin typeface="Kalpurush" panose="02000600000000000000" pitchFamily="2" charset="0"/>
                <a:cs typeface="Kalpurush" panose="02000600000000000000" pitchFamily="2" charset="0"/>
              </a:rPr>
              <a:t>ইতিহাস</a:t>
            </a:r>
            <a:endParaRPr lang="en-US" sz="2800" b="1" dirty="0">
              <a:solidFill>
                <a:srgbClr val="00B0F0"/>
              </a:solidFill>
            </a:endParaRPr>
          </a:p>
        </p:txBody>
      </p:sp>
      <p:sp>
        <p:nvSpPr>
          <p:cNvPr id="6" name="Text Placeholder 5">
            <a:extLst>
              <a:ext uri="{FF2B5EF4-FFF2-40B4-BE49-F238E27FC236}">
                <a16:creationId xmlns:a16="http://schemas.microsoft.com/office/drawing/2014/main" id="{6C7620A7-0544-4592-AE42-422C368E7C14}"/>
              </a:ext>
            </a:extLst>
          </p:cNvPr>
          <p:cNvSpPr>
            <a:spLocks noGrp="1"/>
          </p:cNvSpPr>
          <p:nvPr>
            <p:ph type="body" idx="1"/>
          </p:nvPr>
        </p:nvSpPr>
        <p:spPr>
          <a:xfrm>
            <a:off x="1" y="382772"/>
            <a:ext cx="9143999" cy="4760728"/>
          </a:xfrm>
        </p:spPr>
        <p:txBody>
          <a:bodyPr/>
          <a:lstStyle/>
          <a:p>
            <a:pPr marL="76200" indent="0" algn="just">
              <a:lnSpc>
                <a:spcPct val="150000"/>
              </a:lnSpc>
              <a:buNone/>
            </a:pPr>
            <a:r>
              <a:rPr lang="as-IN" sz="1800" b="1" i="0" dirty="0">
                <a:solidFill>
                  <a:srgbClr val="202122"/>
                </a:solidFill>
                <a:effectLst/>
                <a:latin typeface="Kalpurush" panose="02000600000000000000" pitchFamily="2" charset="0"/>
                <a:cs typeface="Kalpurush" panose="02000600000000000000" pitchFamily="2" charset="0"/>
              </a:rPr>
              <a:t>জাভা</a:t>
            </a:r>
            <a:r>
              <a:rPr lang="as-IN" sz="1800" b="0" i="0" dirty="0">
                <a:solidFill>
                  <a:srgbClr val="202122"/>
                </a:solidFill>
                <a:effectLst/>
                <a:latin typeface="Kalpurush" panose="02000600000000000000" pitchFamily="2" charset="0"/>
                <a:cs typeface="Kalpurush" panose="02000600000000000000" pitchFamily="2" charset="0"/>
              </a:rPr>
              <a:t> একটি </a:t>
            </a:r>
            <a:r>
              <a:rPr lang="as-IN" sz="1800" b="0" i="0" u="none" strike="noStrike" dirty="0">
                <a:solidFill>
                  <a:srgbClr val="0645AD"/>
                </a:solidFill>
                <a:effectLst/>
                <a:latin typeface="Kalpurush" panose="02000600000000000000" pitchFamily="2" charset="0"/>
                <a:cs typeface="Kalpurush" panose="02000600000000000000" pitchFamily="2" charset="0"/>
                <a:hlinkClick r:id="rId3" tooltip="প্রোগ্রামিং ভাষা"/>
              </a:rPr>
              <a:t>প্রোগ্রামিং ভাষা</a:t>
            </a:r>
            <a:r>
              <a:rPr lang="as-IN" sz="1800" b="0" i="0" dirty="0">
                <a:solidFill>
                  <a:srgbClr val="202122"/>
                </a:solidFill>
                <a:effectLst/>
                <a:latin typeface="Kalpurush" panose="02000600000000000000" pitchFamily="2" charset="0"/>
                <a:cs typeface="Kalpurush" panose="02000600000000000000" pitchFamily="2" charset="0"/>
              </a:rPr>
              <a:t>। </a:t>
            </a:r>
            <a:r>
              <a:rPr lang="as-IN" sz="1800" b="0" i="0" u="none" strike="noStrike" dirty="0">
                <a:solidFill>
                  <a:srgbClr val="0645AD"/>
                </a:solidFill>
                <a:effectLst/>
                <a:latin typeface="Kalpurush" panose="02000600000000000000" pitchFamily="2" charset="0"/>
                <a:cs typeface="Kalpurush" panose="02000600000000000000" pitchFamily="2" charset="0"/>
                <a:hlinkClick r:id="rId4"/>
              </a:rPr>
              <a:t>সান মাইক্রোসিস্টেম</a:t>
            </a:r>
            <a:r>
              <a:rPr lang="as-IN" sz="1800" b="0" i="0" dirty="0">
                <a:solidFill>
                  <a:srgbClr val="202122"/>
                </a:solidFill>
                <a:effectLst/>
                <a:latin typeface="Kalpurush" panose="02000600000000000000" pitchFamily="2" charset="0"/>
                <a:cs typeface="Kalpurush" panose="02000600000000000000" pitchFamily="2" charset="0"/>
              </a:rPr>
              <a:t> ৯০</a:t>
            </a:r>
            <a:r>
              <a:rPr lang="en-US" sz="1800" b="0" i="0" dirty="0">
                <a:solidFill>
                  <a:srgbClr val="202122"/>
                </a:solidFill>
                <a:effectLst/>
                <a:latin typeface="Kalpurush" panose="02000600000000000000" pitchFamily="2" charset="0"/>
                <a:cs typeface="Kalpurush" panose="02000600000000000000" pitchFamily="2" charset="0"/>
              </a:rPr>
              <a:t> </a:t>
            </a:r>
            <a:r>
              <a:rPr lang="as-IN" sz="1800" b="0" i="0" dirty="0">
                <a:solidFill>
                  <a:srgbClr val="202122"/>
                </a:solidFill>
                <a:effectLst/>
                <a:latin typeface="Kalpurush" panose="02000600000000000000" pitchFamily="2" charset="0"/>
                <a:cs typeface="Kalpurush" panose="02000600000000000000" pitchFamily="2" charset="0"/>
              </a:rPr>
              <a:t>এর দশকের গোড়ার দিকে জাভা ডিজাইন করার পরে এটি অতি দ্রুত বিশ্বের সবচেয়ে জনপ্রিয় প্রোগ্রামিং ভাষার একটিতে পরিণত হয়। জাভা'র এই জনপ্রিয়তার মুল কারণ এর বহনযোগ্যতা (</a:t>
            </a:r>
            <a:r>
              <a:rPr lang="en-US" sz="1800" b="0" i="0" dirty="0">
                <a:solidFill>
                  <a:srgbClr val="202122"/>
                </a:solidFill>
                <a:effectLst/>
                <a:latin typeface="Kalpurush" panose="02000600000000000000" pitchFamily="2" charset="0"/>
                <a:cs typeface="Kalpurush" panose="02000600000000000000" pitchFamily="2" charset="0"/>
              </a:rPr>
              <a:t>portability), </a:t>
            </a:r>
            <a:r>
              <a:rPr lang="as-IN" sz="1800" b="0" i="0" dirty="0">
                <a:solidFill>
                  <a:srgbClr val="202122"/>
                </a:solidFill>
                <a:effectLst/>
                <a:latin typeface="Kalpurush" panose="02000600000000000000" pitchFamily="2" charset="0"/>
                <a:cs typeface="Kalpurush" panose="02000600000000000000" pitchFamily="2" charset="0"/>
              </a:rPr>
              <a:t>নিরাপত্তা, এবং অবজেক্ট ওরিয়েন্টেড প্রোগ্রামিং ও ওয়েব প্রোগ্রামিং এর প্রতি পরিপূর্ণ সাপোর্ট।</a:t>
            </a:r>
            <a:r>
              <a:rPr lang="en-US" sz="1800" b="0" i="0" dirty="0">
                <a:solidFill>
                  <a:srgbClr val="202122"/>
                </a:solidFill>
                <a:effectLst/>
                <a:latin typeface="Kalpurush" panose="02000600000000000000" pitchFamily="2" charset="0"/>
                <a:cs typeface="Kalpurush" panose="02000600000000000000" pitchFamily="2" charset="0"/>
              </a:rPr>
              <a:t> </a:t>
            </a:r>
          </a:p>
          <a:p>
            <a:pPr marL="76200" indent="0" algn="just">
              <a:lnSpc>
                <a:spcPct val="150000"/>
              </a:lnSpc>
              <a:buNone/>
            </a:pPr>
            <a:r>
              <a:rPr lang="en-US" sz="1800" b="0" i="0" u="none" strike="noStrike" dirty="0">
                <a:solidFill>
                  <a:srgbClr val="0645AD"/>
                </a:solidFill>
                <a:effectLst/>
                <a:latin typeface="Kalpurush" panose="02000600000000000000" pitchFamily="2" charset="0"/>
                <a:cs typeface="Kalpurush" panose="02000600000000000000" pitchFamily="2" charset="0"/>
                <a:hlinkClick r:id="rId5" tooltip="জেমস গসলিং (James Gosling)"/>
              </a:rPr>
              <a:t>James Gosling</a:t>
            </a:r>
            <a:r>
              <a:rPr lang="en-US" sz="1800" b="0" i="0" dirty="0">
                <a:solidFill>
                  <a:srgbClr val="202122"/>
                </a:solidFill>
                <a:effectLst/>
                <a:latin typeface="Kalpurush" panose="02000600000000000000" pitchFamily="2" charset="0"/>
                <a:cs typeface="Kalpurush" panose="02000600000000000000" pitchFamily="2" charset="0"/>
              </a:rPr>
              <a:t>, </a:t>
            </a:r>
            <a:r>
              <a:rPr lang="en-US" sz="1800" b="0" i="0" u="none" strike="noStrike" dirty="0">
                <a:solidFill>
                  <a:srgbClr val="DD3333"/>
                </a:solidFill>
                <a:effectLst/>
                <a:latin typeface="Kalpurush" panose="02000600000000000000" pitchFamily="2" charset="0"/>
                <a:cs typeface="Kalpurush" panose="02000600000000000000" pitchFamily="2" charset="0"/>
                <a:hlinkClick r:id="rId6" tooltip="Mike Sheridan (পাতার অস্তিত্ব নেই)"/>
              </a:rPr>
              <a:t>Mike Sheridan</a:t>
            </a:r>
            <a:r>
              <a:rPr lang="en-US" sz="1800" b="0" i="0" dirty="0">
                <a:solidFill>
                  <a:srgbClr val="202122"/>
                </a:solidFill>
                <a:effectLst/>
                <a:latin typeface="Kalpurush" panose="02000600000000000000" pitchFamily="2" charset="0"/>
                <a:cs typeface="Kalpurush" panose="02000600000000000000" pitchFamily="2" charset="0"/>
              </a:rPr>
              <a:t>, </a:t>
            </a:r>
            <a:r>
              <a:rPr lang="as-IN" sz="1800" b="0" i="0" dirty="0">
                <a:solidFill>
                  <a:srgbClr val="202122"/>
                </a:solidFill>
                <a:effectLst/>
                <a:latin typeface="Kalpurush" panose="02000600000000000000" pitchFamily="2" charset="0"/>
                <a:cs typeface="Kalpurush" panose="02000600000000000000" pitchFamily="2" charset="0"/>
              </a:rPr>
              <a:t>এবং </a:t>
            </a:r>
            <a:r>
              <a:rPr lang="en-US" sz="1800" b="0" i="0" u="none" strike="noStrike" dirty="0">
                <a:solidFill>
                  <a:srgbClr val="DD3333"/>
                </a:solidFill>
                <a:effectLst/>
                <a:latin typeface="Kalpurush" panose="02000600000000000000" pitchFamily="2" charset="0"/>
                <a:cs typeface="Kalpurush" panose="02000600000000000000" pitchFamily="2" charset="0"/>
                <a:hlinkClick r:id="rId7" tooltip="Patrick Naughton (পাতার অস্তিত্ব নেই)"/>
              </a:rPr>
              <a:t>Patrick Naughton</a:t>
            </a:r>
            <a:r>
              <a:rPr lang="en-US" sz="1800" b="0" i="0" dirty="0">
                <a:solidFill>
                  <a:srgbClr val="202122"/>
                </a:solidFill>
                <a:effectLst/>
                <a:latin typeface="Kalpurush" panose="02000600000000000000" pitchFamily="2" charset="0"/>
                <a:cs typeface="Kalpurush" panose="02000600000000000000" pitchFamily="2" charset="0"/>
              </a:rPr>
              <a:t> </a:t>
            </a:r>
            <a:r>
              <a:rPr lang="as-IN" sz="1800" b="0" i="0" dirty="0">
                <a:solidFill>
                  <a:srgbClr val="202122"/>
                </a:solidFill>
                <a:effectLst/>
                <a:latin typeface="Kalpurush" panose="02000600000000000000" pitchFamily="2" charset="0"/>
                <a:cs typeface="Kalpurush" panose="02000600000000000000" pitchFamily="2" charset="0"/>
              </a:rPr>
              <a:t>১৯৯১ সালের জুনে জাভা ল্যাঙ্গুয়েজ প্রোজেক্ট শুরু করেন। প্রাথমিকদিকে জাভা ল্যাঙ্গুয়েজকে "ওক"(</a:t>
            </a:r>
            <a:r>
              <a:rPr lang="en-US" sz="1800" b="0" i="0" dirty="0">
                <a:solidFill>
                  <a:srgbClr val="202122"/>
                </a:solidFill>
                <a:effectLst/>
                <a:latin typeface="Kalpurush" panose="02000600000000000000" pitchFamily="2" charset="0"/>
                <a:cs typeface="Kalpurush" panose="02000600000000000000" pitchFamily="2" charset="0"/>
              </a:rPr>
              <a:t>Oak) </a:t>
            </a:r>
            <a:r>
              <a:rPr lang="as-IN" sz="1800" b="0" i="0" dirty="0">
                <a:solidFill>
                  <a:srgbClr val="202122"/>
                </a:solidFill>
                <a:effectLst/>
                <a:latin typeface="Kalpurush" panose="02000600000000000000" pitchFamily="2" charset="0"/>
                <a:cs typeface="Kalpurush" panose="02000600000000000000" pitchFamily="2" charset="0"/>
              </a:rPr>
              <a:t>বলা হত। </a:t>
            </a:r>
            <a:r>
              <a:rPr lang="as-IN" sz="1800" b="0" i="0" u="none" strike="noStrike" dirty="0">
                <a:solidFill>
                  <a:srgbClr val="0645AD"/>
                </a:solidFill>
                <a:effectLst/>
                <a:latin typeface="Kalpurush" panose="02000600000000000000" pitchFamily="2" charset="0"/>
                <a:cs typeface="Kalpurush" panose="02000600000000000000" pitchFamily="2" charset="0"/>
                <a:hlinkClick r:id="rId5" tooltip="জেমস গসলিং (James Gosling)"/>
              </a:rPr>
              <a:t>জেমস গসলিং</a:t>
            </a:r>
            <a:r>
              <a:rPr lang="as-IN" sz="1800" b="0" i="0" dirty="0">
                <a:solidFill>
                  <a:srgbClr val="202122"/>
                </a:solidFill>
                <a:effectLst/>
                <a:latin typeface="Kalpurush" panose="02000600000000000000" pitchFamily="2" charset="0"/>
                <a:cs typeface="Kalpurush" panose="02000600000000000000" pitchFamily="2" charset="0"/>
              </a:rPr>
              <a:t> এর অফিসের বাহিরের ওক গাছের সাথে মিল রেখে এই নাম রাখা হয়। এরপর এর নাম রাখা হয় "গ্রীন"। তারপর একদিন তাঁরা একটি কফিশপে বসে আড্ডা দিচ্ছিলেন, ঐ তখনই কফির কাপটি দেখে ধোঁয়াতোলা কফির কাপের সাথে মিল রেখে লোগো তৈরি এবং এর নাম পরিবর্তন করে "জাভা" নামকরণের পরিকল্পনা করলেন। ১৯৯৫ সালে সান মাইক্রোসিস্টেমস জাভা-১.০ প্রকাশ করেন। তাদের মূলনীতি ছিল "একবার লিখুন, যে কোনো জায়গায় চালান (</a:t>
            </a:r>
            <a:r>
              <a:rPr lang="en-US" sz="1800" b="0" i="0" dirty="0">
                <a:solidFill>
                  <a:srgbClr val="202122"/>
                </a:solidFill>
                <a:effectLst/>
                <a:latin typeface="Kalpurush" panose="02000600000000000000" pitchFamily="2" charset="0"/>
                <a:cs typeface="Kalpurush" panose="02000600000000000000" pitchFamily="2" charset="0"/>
              </a:rPr>
              <a:t>Write Once, Run Anywhere or WORA)"।</a:t>
            </a:r>
            <a:endParaRPr lang="en-US" sz="1800"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378743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6DD28-954B-4661-96AF-4C33942C35BE}"/>
              </a:ext>
            </a:extLst>
          </p:cNvPr>
          <p:cNvSpPr>
            <a:spLocks noGrp="1"/>
          </p:cNvSpPr>
          <p:nvPr>
            <p:ph type="title"/>
          </p:nvPr>
        </p:nvSpPr>
        <p:spPr>
          <a:xfrm>
            <a:off x="786150" y="180753"/>
            <a:ext cx="7571700" cy="478465"/>
          </a:xfrm>
        </p:spPr>
        <p:txBody>
          <a:bodyPr/>
          <a:lstStyle/>
          <a:p>
            <a:r>
              <a:rPr lang="en-US" sz="2400" dirty="0" err="1">
                <a:solidFill>
                  <a:srgbClr val="00B0F0"/>
                </a:solidFill>
                <a:latin typeface="Kalpurush" panose="02000600000000000000" pitchFamily="2" charset="0"/>
                <a:cs typeface="Kalpurush" panose="02000600000000000000" pitchFamily="2" charset="0"/>
              </a:rPr>
              <a:t>জাভার</a:t>
            </a:r>
            <a:r>
              <a:rPr lang="en-US" sz="2400" dirty="0">
                <a:solidFill>
                  <a:srgbClr val="00B0F0"/>
                </a:solidFill>
                <a:latin typeface="Kalpurush" panose="02000600000000000000" pitchFamily="2" charset="0"/>
                <a:cs typeface="Kalpurush" panose="02000600000000000000" pitchFamily="2" charset="0"/>
              </a:rPr>
              <a:t> </a:t>
            </a:r>
            <a:r>
              <a:rPr lang="en-US" sz="2400" dirty="0" err="1">
                <a:solidFill>
                  <a:srgbClr val="00B0F0"/>
                </a:solidFill>
                <a:latin typeface="Kalpurush" panose="02000600000000000000" pitchFamily="2" charset="0"/>
                <a:cs typeface="Kalpurush" panose="02000600000000000000" pitchFamily="2" charset="0"/>
              </a:rPr>
              <a:t>বৈশিষ্ট্য</a:t>
            </a:r>
            <a:r>
              <a:rPr lang="en-US" sz="2400" dirty="0">
                <a:solidFill>
                  <a:srgbClr val="00B0F0"/>
                </a:solidFill>
                <a:latin typeface="Kalpurush" panose="02000600000000000000" pitchFamily="2" charset="0"/>
                <a:cs typeface="Kalpurush" panose="02000600000000000000" pitchFamily="2" charset="0"/>
              </a:rPr>
              <a:t> </a:t>
            </a:r>
            <a:endParaRPr lang="en-US" sz="2400" dirty="0">
              <a:solidFill>
                <a:srgbClr val="00B0F0"/>
              </a:solidFill>
            </a:endParaRPr>
          </a:p>
        </p:txBody>
      </p:sp>
      <p:sp>
        <p:nvSpPr>
          <p:cNvPr id="3" name="Text Placeholder 2">
            <a:extLst>
              <a:ext uri="{FF2B5EF4-FFF2-40B4-BE49-F238E27FC236}">
                <a16:creationId xmlns:a16="http://schemas.microsoft.com/office/drawing/2014/main" id="{1FB65E3C-696B-4473-BE49-5F2C5E71D09A}"/>
              </a:ext>
            </a:extLst>
          </p:cNvPr>
          <p:cNvSpPr>
            <a:spLocks noGrp="1"/>
          </p:cNvSpPr>
          <p:nvPr>
            <p:ph type="body" idx="1"/>
          </p:nvPr>
        </p:nvSpPr>
        <p:spPr>
          <a:xfrm>
            <a:off x="669192" y="499729"/>
            <a:ext cx="7571700" cy="4643771"/>
          </a:xfrm>
        </p:spPr>
        <p:txBody>
          <a:bodyPr/>
          <a:lstStyle/>
          <a:p>
            <a:pPr>
              <a:lnSpc>
                <a:spcPct val="150000"/>
              </a:lnSpc>
            </a:pPr>
            <a:r>
              <a:rPr lang="en-US" sz="1600" dirty="0" err="1">
                <a:latin typeface="Kalpurush" panose="02000600000000000000" pitchFamily="2" charset="0"/>
                <a:cs typeface="Kalpurush" panose="02000600000000000000" pitchFamily="2" charset="0"/>
              </a:rPr>
              <a:t>ইউজার</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ফ্রেন্ডলি</a:t>
            </a:r>
            <a:r>
              <a:rPr lang="en-US" sz="1600" dirty="0">
                <a:latin typeface="Kalpurush" panose="02000600000000000000" pitchFamily="2" charset="0"/>
                <a:cs typeface="Kalpurush" panose="02000600000000000000" pitchFamily="2" charset="0"/>
              </a:rPr>
              <a:t>  </a:t>
            </a:r>
          </a:p>
          <a:p>
            <a:pPr>
              <a:lnSpc>
                <a:spcPct val="150000"/>
              </a:lnSpc>
            </a:pPr>
            <a:r>
              <a:rPr lang="as-IN" sz="1600" dirty="0">
                <a:latin typeface="Kalpurush" panose="02000600000000000000" pitchFamily="2" charset="0"/>
                <a:cs typeface="Kalpurush" panose="02000600000000000000" pitchFamily="2" charset="0"/>
              </a:rPr>
              <a:t>অবজেক্ট ওরিয়েন্টেড</a:t>
            </a:r>
            <a:endParaRPr lang="en-US" sz="1600" dirty="0">
              <a:latin typeface="Kalpurush" panose="02000600000000000000" pitchFamily="2" charset="0"/>
              <a:cs typeface="Kalpurush" panose="02000600000000000000" pitchFamily="2" charset="0"/>
            </a:endParaRPr>
          </a:p>
          <a:p>
            <a:pPr>
              <a:lnSpc>
                <a:spcPct val="150000"/>
              </a:lnSpc>
            </a:pPr>
            <a:r>
              <a:rPr lang="en-US" sz="1600" dirty="0" err="1">
                <a:latin typeface="Kalpurush" panose="02000600000000000000" pitchFamily="2" charset="0"/>
                <a:cs typeface="Kalpurush" panose="02000600000000000000" pitchFamily="2" charset="0"/>
              </a:rPr>
              <a:t>ফ্রি</a:t>
            </a:r>
            <a:r>
              <a:rPr lang="en-US" sz="1600" dirty="0">
                <a:latin typeface="Kalpurush" panose="02000600000000000000" pitchFamily="2" charset="0"/>
                <a:cs typeface="Kalpurush" panose="02000600000000000000" pitchFamily="2" charset="0"/>
              </a:rPr>
              <a:t> </a:t>
            </a:r>
            <a:r>
              <a:rPr lang="en-US" sz="1600" dirty="0" err="1">
                <a:latin typeface="Kalpurush" panose="02000600000000000000" pitchFamily="2" charset="0"/>
                <a:cs typeface="Kalpurush" panose="02000600000000000000" pitchFamily="2" charset="0"/>
              </a:rPr>
              <a:t>এবং</a:t>
            </a:r>
            <a:r>
              <a:rPr lang="en-US" sz="1600" dirty="0">
                <a:latin typeface="Kalpurush" panose="02000600000000000000" pitchFamily="2" charset="0"/>
                <a:cs typeface="Kalpurush" panose="02000600000000000000" pitchFamily="2" charset="0"/>
              </a:rPr>
              <a:t> </a:t>
            </a:r>
            <a:r>
              <a:rPr lang="as-IN" sz="1600" dirty="0">
                <a:latin typeface="Kalpurush" panose="02000600000000000000" pitchFamily="2" charset="0"/>
                <a:cs typeface="Kalpurush" panose="02000600000000000000" pitchFamily="2" charset="0"/>
              </a:rPr>
              <a:t>ওপেন সোর্স</a:t>
            </a:r>
            <a:endParaRPr lang="en-US" sz="1600" dirty="0">
              <a:latin typeface="Kalpurush" panose="02000600000000000000" pitchFamily="2" charset="0"/>
              <a:cs typeface="Kalpurush" panose="02000600000000000000" pitchFamily="2" charset="0"/>
            </a:endParaRPr>
          </a:p>
          <a:p>
            <a:pPr>
              <a:lnSpc>
                <a:spcPct val="150000"/>
              </a:lnSpc>
            </a:pPr>
            <a:r>
              <a:rPr lang="as-IN" sz="1600" dirty="0">
                <a:latin typeface="Kalpurush" panose="02000600000000000000" pitchFamily="2" charset="0"/>
                <a:cs typeface="Kalpurush" panose="02000600000000000000" pitchFamily="2" charset="0"/>
              </a:rPr>
              <a:t>এটি পোর্টেবল যে কোন প্লাটফর্মে চলে।</a:t>
            </a:r>
            <a:endParaRPr lang="en-US" sz="1600" dirty="0">
              <a:latin typeface="Kalpurush" panose="02000600000000000000" pitchFamily="2" charset="0"/>
              <a:cs typeface="Kalpurush" panose="02000600000000000000" pitchFamily="2" charset="0"/>
            </a:endParaRPr>
          </a:p>
          <a:p>
            <a:pPr>
              <a:lnSpc>
                <a:spcPct val="150000"/>
              </a:lnSpc>
            </a:pPr>
            <a:r>
              <a:rPr lang="en-US" sz="1600" dirty="0" err="1">
                <a:latin typeface="Kalpurush" panose="02000600000000000000" pitchFamily="2" charset="0"/>
                <a:cs typeface="Kalpurush" panose="02000600000000000000" pitchFamily="2" charset="0"/>
              </a:rPr>
              <a:t>শক্তিশালী</a:t>
            </a:r>
            <a:r>
              <a:rPr lang="en-US" sz="1600" dirty="0">
                <a:latin typeface="Kalpurush" panose="02000600000000000000" pitchFamily="2" charset="0"/>
                <a:cs typeface="Kalpurush" panose="02000600000000000000" pitchFamily="2" charset="0"/>
              </a:rPr>
              <a:t> ও </a:t>
            </a:r>
            <a:r>
              <a:rPr lang="en-US" sz="1600" dirty="0" err="1">
                <a:latin typeface="Kalpurush" panose="02000600000000000000" pitchFamily="2" charset="0"/>
                <a:cs typeface="Kalpurush" panose="02000600000000000000" pitchFamily="2" charset="0"/>
              </a:rPr>
              <a:t>নিরাপদ</a:t>
            </a:r>
            <a:r>
              <a:rPr lang="en-US" sz="1600" dirty="0">
                <a:latin typeface="Kalpurush" panose="02000600000000000000" pitchFamily="2" charset="0"/>
                <a:cs typeface="Kalpurush" panose="02000600000000000000" pitchFamily="2" charset="0"/>
              </a:rPr>
              <a:t>  </a:t>
            </a:r>
          </a:p>
          <a:p>
            <a:pPr>
              <a:lnSpc>
                <a:spcPct val="150000"/>
              </a:lnSpc>
            </a:pPr>
            <a:r>
              <a:rPr lang="en-US" sz="1600" dirty="0" err="1">
                <a:latin typeface="Kalpurush" panose="02000600000000000000" pitchFamily="2" charset="0"/>
                <a:cs typeface="Kalpurush" panose="02000600000000000000" pitchFamily="2" charset="0"/>
              </a:rPr>
              <a:t>হাই</a:t>
            </a:r>
            <a:r>
              <a:rPr lang="en-US" sz="1600" dirty="0">
                <a:latin typeface="Kalpurush" panose="02000600000000000000" pitchFamily="2" charset="0"/>
                <a:cs typeface="Kalpurush" panose="02000600000000000000" pitchFamily="2" charset="0"/>
              </a:rPr>
              <a:t> </a:t>
            </a:r>
            <a:r>
              <a:rPr lang="as-IN" sz="1600" dirty="0">
                <a:latin typeface="Kalpurush" panose="02000600000000000000" pitchFamily="2" charset="0"/>
                <a:cs typeface="Kalpurush" panose="02000600000000000000" pitchFamily="2" charset="0"/>
              </a:rPr>
              <a:t>পারফরমেন্স </a:t>
            </a:r>
            <a:endParaRPr lang="en-US" sz="1600" dirty="0">
              <a:latin typeface="Kalpurush" panose="02000600000000000000" pitchFamily="2" charset="0"/>
              <a:cs typeface="Kalpurush" panose="02000600000000000000" pitchFamily="2" charset="0"/>
            </a:endParaRPr>
          </a:p>
          <a:p>
            <a:pPr>
              <a:lnSpc>
                <a:spcPct val="150000"/>
              </a:lnSpc>
            </a:pPr>
            <a:r>
              <a:rPr lang="as-IN" sz="1600" dirty="0">
                <a:latin typeface="Kalpurush" panose="02000600000000000000" pitchFamily="2" charset="0"/>
                <a:cs typeface="Kalpurush" panose="02000600000000000000" pitchFamily="2" charset="0"/>
              </a:rPr>
              <a:t>জাভা ভার্চুয়াল মেশিন সম্ভবত সফটওয়্যার- জগতে সব থেকে চমৎকার সৃষ্টি</a:t>
            </a:r>
            <a:r>
              <a:rPr lang="en-US" sz="1600" dirty="0">
                <a:latin typeface="Kalpurush" panose="02000600000000000000" pitchFamily="2" charset="0"/>
                <a:cs typeface="Kalpurush" panose="02000600000000000000" pitchFamily="2" charset="0"/>
              </a:rPr>
              <a:t> </a:t>
            </a:r>
          </a:p>
          <a:p>
            <a:pPr>
              <a:lnSpc>
                <a:spcPct val="150000"/>
              </a:lnSpc>
            </a:pPr>
            <a:r>
              <a:rPr lang="as-IN" sz="1600" dirty="0">
                <a:latin typeface="Kalpurush" panose="02000600000000000000" pitchFamily="2" charset="0"/>
                <a:cs typeface="Kalpurush" panose="02000600000000000000" pitchFamily="2" charset="0"/>
              </a:rPr>
              <a:t>কমিউনিটি সাপোর্ট</a:t>
            </a:r>
            <a:r>
              <a:rPr lang="en-US" sz="1600" dirty="0">
                <a:latin typeface="Kalpurush" panose="02000600000000000000" pitchFamily="2" charset="0"/>
                <a:cs typeface="Kalpurush" panose="02000600000000000000" pitchFamily="2" charset="0"/>
              </a:rPr>
              <a:t> </a:t>
            </a:r>
          </a:p>
          <a:p>
            <a:pPr>
              <a:lnSpc>
                <a:spcPct val="150000"/>
              </a:lnSpc>
            </a:pPr>
            <a:r>
              <a:rPr lang="as-IN" sz="1600" dirty="0">
                <a:latin typeface="Kalpurush" panose="02000600000000000000" pitchFamily="2" charset="0"/>
                <a:cs typeface="Kalpurush" panose="02000600000000000000" pitchFamily="2" charset="0"/>
              </a:rPr>
              <a:t>জাভাতে অসংখ্য </a:t>
            </a:r>
            <a:r>
              <a:rPr lang="en-US" sz="1600" dirty="0">
                <a:latin typeface="Kalpurush" panose="02000600000000000000" pitchFamily="2" charset="0"/>
                <a:cs typeface="Kalpurush" panose="02000600000000000000" pitchFamily="2" charset="0"/>
              </a:rPr>
              <a:t>API </a:t>
            </a:r>
            <a:r>
              <a:rPr lang="as-IN" sz="1600" dirty="0">
                <a:latin typeface="Kalpurush" panose="02000600000000000000" pitchFamily="2" charset="0"/>
                <a:cs typeface="Kalpurush" panose="02000600000000000000" pitchFamily="2" charset="0"/>
              </a:rPr>
              <a:t>আছে যেগুলো খুবই স্টেবল</a:t>
            </a:r>
            <a:r>
              <a:rPr lang="en-US" sz="1600" dirty="0">
                <a:latin typeface="Kalpurush" panose="02000600000000000000" pitchFamily="2" charset="0"/>
                <a:cs typeface="Kalpurush" panose="02000600000000000000" pitchFamily="2" charset="0"/>
              </a:rPr>
              <a:t> </a:t>
            </a:r>
          </a:p>
          <a:p>
            <a:pPr>
              <a:lnSpc>
                <a:spcPct val="150000"/>
              </a:lnSpc>
            </a:pPr>
            <a:r>
              <a:rPr lang="as-IN" sz="1600" dirty="0">
                <a:latin typeface="Kalpurush" panose="02000600000000000000" pitchFamily="2" charset="0"/>
                <a:cs typeface="Kalpurush" panose="02000600000000000000" pitchFamily="2" charset="0"/>
              </a:rPr>
              <a:t>ইন্ডাস্ট্রি গ্রেডেড, বড় বড় এন্টারপ্রাইজ অ্যাপ গুলো সাধারণত জাভা দিয়ে লেখা হয়।</a:t>
            </a:r>
            <a:endParaRPr lang="en-US" sz="1600"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350826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6DD28-954B-4661-96AF-4C33942C35BE}"/>
              </a:ext>
            </a:extLst>
          </p:cNvPr>
          <p:cNvSpPr>
            <a:spLocks noGrp="1"/>
          </p:cNvSpPr>
          <p:nvPr>
            <p:ph type="title"/>
          </p:nvPr>
        </p:nvSpPr>
        <p:spPr/>
        <p:txBody>
          <a:bodyPr/>
          <a:lstStyle/>
          <a:p>
            <a:r>
              <a:rPr lang="en-US" sz="2400" dirty="0" err="1">
                <a:solidFill>
                  <a:srgbClr val="00B0F0"/>
                </a:solidFill>
                <a:latin typeface="Kalpurush" panose="02000600000000000000" pitchFamily="2" charset="0"/>
                <a:cs typeface="Kalpurush" panose="02000600000000000000" pitchFamily="2" charset="0"/>
              </a:rPr>
              <a:t>জাভা</a:t>
            </a:r>
            <a:r>
              <a:rPr lang="en-US" sz="2400" dirty="0">
                <a:solidFill>
                  <a:srgbClr val="00B0F0"/>
                </a:solidFill>
                <a:latin typeface="Kalpurush" panose="02000600000000000000" pitchFamily="2" charset="0"/>
                <a:cs typeface="Kalpurush" panose="02000600000000000000" pitchFamily="2" charset="0"/>
              </a:rPr>
              <a:t> </a:t>
            </a:r>
            <a:r>
              <a:rPr lang="en-US" sz="2400" dirty="0" err="1">
                <a:solidFill>
                  <a:srgbClr val="00B0F0"/>
                </a:solidFill>
                <a:latin typeface="Kalpurush" panose="02000600000000000000" pitchFamily="2" charset="0"/>
                <a:cs typeface="Kalpurush" panose="02000600000000000000" pitchFamily="2" charset="0"/>
              </a:rPr>
              <a:t>ডেভেলপমেন্ট</a:t>
            </a:r>
            <a:r>
              <a:rPr lang="en-US" sz="2400" dirty="0">
                <a:solidFill>
                  <a:srgbClr val="00B0F0"/>
                </a:solidFill>
                <a:latin typeface="Kalpurush" panose="02000600000000000000" pitchFamily="2" charset="0"/>
                <a:cs typeface="Kalpurush" panose="02000600000000000000" pitchFamily="2" charset="0"/>
              </a:rPr>
              <a:t> </a:t>
            </a:r>
            <a:r>
              <a:rPr lang="en-US" sz="2400" dirty="0" err="1">
                <a:solidFill>
                  <a:srgbClr val="00B0F0"/>
                </a:solidFill>
                <a:latin typeface="Kalpurush" panose="02000600000000000000" pitchFamily="2" charset="0"/>
                <a:cs typeface="Kalpurush" panose="02000600000000000000" pitchFamily="2" charset="0"/>
              </a:rPr>
              <a:t>এনভায়রনমেন্ট</a:t>
            </a:r>
            <a:r>
              <a:rPr lang="en-US" sz="2400" dirty="0">
                <a:solidFill>
                  <a:srgbClr val="00B0F0"/>
                </a:solidFill>
                <a:latin typeface="Kalpurush" panose="02000600000000000000" pitchFamily="2" charset="0"/>
                <a:cs typeface="Kalpurush" panose="02000600000000000000" pitchFamily="2" charset="0"/>
              </a:rPr>
              <a:t> </a:t>
            </a:r>
            <a:r>
              <a:rPr lang="en-US" sz="2400" dirty="0" err="1">
                <a:solidFill>
                  <a:srgbClr val="00B0F0"/>
                </a:solidFill>
                <a:latin typeface="Kalpurush" panose="02000600000000000000" pitchFamily="2" charset="0"/>
                <a:cs typeface="Kalpurush" panose="02000600000000000000" pitchFamily="2" charset="0"/>
              </a:rPr>
              <a:t>এর</a:t>
            </a:r>
            <a:r>
              <a:rPr lang="en-US" sz="2400" dirty="0">
                <a:solidFill>
                  <a:srgbClr val="00B0F0"/>
                </a:solidFill>
                <a:latin typeface="Kalpurush" panose="02000600000000000000" pitchFamily="2" charset="0"/>
                <a:cs typeface="Kalpurush" panose="02000600000000000000" pitchFamily="2" charset="0"/>
              </a:rPr>
              <a:t> </a:t>
            </a:r>
            <a:r>
              <a:rPr lang="en-US" sz="2400" dirty="0" err="1">
                <a:solidFill>
                  <a:srgbClr val="00B0F0"/>
                </a:solidFill>
                <a:latin typeface="Kalpurush" panose="02000600000000000000" pitchFamily="2" charset="0"/>
                <a:cs typeface="Kalpurush" panose="02000600000000000000" pitchFamily="2" charset="0"/>
              </a:rPr>
              <a:t>ধাপসমূহ</a:t>
            </a:r>
            <a:endParaRPr lang="en-US" sz="2400" dirty="0">
              <a:solidFill>
                <a:srgbClr val="00B0F0"/>
              </a:solidFill>
            </a:endParaRPr>
          </a:p>
        </p:txBody>
      </p:sp>
      <p:sp>
        <p:nvSpPr>
          <p:cNvPr id="3" name="Text Placeholder 2">
            <a:extLst>
              <a:ext uri="{FF2B5EF4-FFF2-40B4-BE49-F238E27FC236}">
                <a16:creationId xmlns:a16="http://schemas.microsoft.com/office/drawing/2014/main" id="{1FB65E3C-696B-4473-BE49-5F2C5E71D09A}"/>
              </a:ext>
            </a:extLst>
          </p:cNvPr>
          <p:cNvSpPr>
            <a:spLocks noGrp="1"/>
          </p:cNvSpPr>
          <p:nvPr>
            <p:ph type="body" idx="1"/>
          </p:nvPr>
        </p:nvSpPr>
        <p:spPr/>
        <p:txBody>
          <a:bodyPr/>
          <a:lstStyle/>
          <a:p>
            <a:pPr>
              <a:lnSpc>
                <a:spcPct val="150000"/>
              </a:lnSpc>
            </a:pPr>
            <a:r>
              <a:rPr lang="en-US" sz="2000" dirty="0" err="1">
                <a:latin typeface="Kalpurush" panose="02000600000000000000" pitchFamily="2" charset="0"/>
                <a:cs typeface="Kalpurush" panose="02000600000000000000" pitchFamily="2" charset="0"/>
              </a:rPr>
              <a:t>জাভা</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কম্পাইলার</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ইন্সটলেশন</a:t>
            </a:r>
            <a:r>
              <a:rPr lang="en-US" sz="2000" dirty="0">
                <a:latin typeface="Kalpurush" panose="02000600000000000000" pitchFamily="2" charset="0"/>
                <a:cs typeface="Kalpurush" panose="02000600000000000000" pitchFamily="2" charset="0"/>
              </a:rPr>
              <a:t> </a:t>
            </a:r>
          </a:p>
          <a:p>
            <a:pPr>
              <a:lnSpc>
                <a:spcPct val="150000"/>
              </a:lnSpc>
            </a:pPr>
            <a:r>
              <a:rPr lang="en-US" sz="2000" dirty="0" err="1">
                <a:latin typeface="Kalpurush" panose="02000600000000000000" pitchFamily="2" charset="0"/>
                <a:cs typeface="Kalpurush" panose="02000600000000000000" pitchFamily="2" charset="0"/>
              </a:rPr>
              <a:t>সঠিক</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পাথ</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সেটিং</a:t>
            </a:r>
            <a:r>
              <a:rPr lang="en-US" sz="2000" dirty="0">
                <a:latin typeface="Kalpurush" panose="02000600000000000000" pitchFamily="2" charset="0"/>
                <a:cs typeface="Kalpurush" panose="02000600000000000000" pitchFamily="2" charset="0"/>
              </a:rPr>
              <a:t> </a:t>
            </a:r>
          </a:p>
          <a:p>
            <a:pPr>
              <a:lnSpc>
                <a:spcPct val="150000"/>
              </a:lnSpc>
            </a:pPr>
            <a:r>
              <a:rPr lang="en-US" sz="2000" dirty="0" err="1">
                <a:latin typeface="Kalpurush" panose="02000600000000000000" pitchFamily="2" charset="0"/>
                <a:cs typeface="Kalpurush" panose="02000600000000000000" pitchFamily="2" charset="0"/>
              </a:rPr>
              <a:t>প্রোগ্রাম</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কোডিং</a:t>
            </a:r>
            <a:r>
              <a:rPr lang="en-US" sz="2000" dirty="0">
                <a:latin typeface="Kalpurush" panose="02000600000000000000" pitchFamily="2" charset="0"/>
                <a:cs typeface="Kalpurush" panose="02000600000000000000" pitchFamily="2" charset="0"/>
              </a:rPr>
              <a:t> </a:t>
            </a:r>
          </a:p>
          <a:p>
            <a:pPr>
              <a:lnSpc>
                <a:spcPct val="150000"/>
              </a:lnSpc>
            </a:pPr>
            <a:r>
              <a:rPr lang="en-US" sz="2000" dirty="0" err="1">
                <a:latin typeface="Kalpurush" panose="02000600000000000000" pitchFamily="2" charset="0"/>
                <a:cs typeface="Kalpurush" panose="02000600000000000000" pitchFamily="2" charset="0"/>
              </a:rPr>
              <a:t>প্রোগ্রাম</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কম্পাইলিং</a:t>
            </a:r>
            <a:r>
              <a:rPr lang="en-US" sz="2000" dirty="0">
                <a:latin typeface="Kalpurush" panose="02000600000000000000" pitchFamily="2" charset="0"/>
                <a:cs typeface="Kalpurush" panose="02000600000000000000" pitchFamily="2" charset="0"/>
              </a:rPr>
              <a:t> </a:t>
            </a:r>
          </a:p>
          <a:p>
            <a:pPr>
              <a:lnSpc>
                <a:spcPct val="150000"/>
              </a:lnSpc>
            </a:pPr>
            <a:r>
              <a:rPr lang="en-US" sz="2000" dirty="0" err="1">
                <a:latin typeface="Kalpurush" panose="02000600000000000000" pitchFamily="2" charset="0"/>
                <a:cs typeface="Kalpurush" panose="02000600000000000000" pitchFamily="2" charset="0"/>
              </a:rPr>
              <a:t>প্রোগ্রাম</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রান</a:t>
            </a:r>
            <a:r>
              <a:rPr lang="en-US" sz="2000" dirty="0">
                <a:latin typeface="Kalpurush" panose="02000600000000000000" pitchFamily="2" charset="0"/>
                <a:cs typeface="Kalpurush" panose="02000600000000000000" pitchFamily="2" charset="0"/>
              </a:rPr>
              <a:t> </a:t>
            </a:r>
            <a:r>
              <a:rPr lang="en-US" sz="2000" dirty="0" err="1">
                <a:latin typeface="Kalpurush" panose="02000600000000000000" pitchFamily="2" charset="0"/>
                <a:cs typeface="Kalpurush" panose="02000600000000000000" pitchFamily="2" charset="0"/>
              </a:rPr>
              <a:t>করা</a:t>
            </a:r>
            <a:r>
              <a:rPr lang="en-US" sz="2000" dirty="0">
                <a:latin typeface="Kalpurush" panose="02000600000000000000" pitchFamily="2" charset="0"/>
                <a:cs typeface="Kalpurush" panose="02000600000000000000" pitchFamily="2" charset="0"/>
              </a:rPr>
              <a:t> </a:t>
            </a:r>
          </a:p>
        </p:txBody>
      </p:sp>
    </p:spTree>
    <p:extLst>
      <p:ext uri="{BB962C8B-B14F-4D97-AF65-F5344CB8AC3E}">
        <p14:creationId xmlns:p14="http://schemas.microsoft.com/office/powerpoint/2010/main" val="33987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6" name="TextBox 5">
            <a:extLst>
              <a:ext uri="{FF2B5EF4-FFF2-40B4-BE49-F238E27FC236}">
                <a16:creationId xmlns:a16="http://schemas.microsoft.com/office/drawing/2014/main" id="{227E91E1-7356-4600-8B5D-CFCC42E72CDC}"/>
              </a:ext>
            </a:extLst>
          </p:cNvPr>
          <p:cNvSpPr txBox="1"/>
          <p:nvPr/>
        </p:nvSpPr>
        <p:spPr>
          <a:xfrm>
            <a:off x="0" y="111926"/>
            <a:ext cx="9144000" cy="461665"/>
          </a:xfrm>
          <a:prstGeom prst="rect">
            <a:avLst/>
          </a:prstGeom>
          <a:noFill/>
        </p:spPr>
        <p:txBody>
          <a:bodyPr wrap="square">
            <a:spAutoFit/>
          </a:bodyPr>
          <a:lstStyle/>
          <a:p>
            <a:pPr algn="ctr"/>
            <a:r>
              <a:rPr lang="as-IN" sz="2400" dirty="0">
                <a:solidFill>
                  <a:schemeClr val="tx1"/>
                </a:solidFill>
                <a:effectLst/>
                <a:latin typeface="Kalpurush" panose="02000600000000000000" pitchFamily="2" charset="0"/>
                <a:cs typeface="Kalpurush" panose="02000600000000000000" pitchFamily="2" charset="0"/>
              </a:rPr>
              <a:t>জাভা ভার্চুয়াল মেশিন(</a:t>
            </a:r>
            <a:r>
              <a:rPr lang="en-US" sz="2400" dirty="0">
                <a:solidFill>
                  <a:schemeClr val="tx1"/>
                </a:solidFill>
                <a:effectLst/>
                <a:latin typeface="Kalpurush" panose="02000600000000000000" pitchFamily="2" charset="0"/>
                <a:cs typeface="Kalpurush" panose="02000600000000000000" pitchFamily="2" charset="0"/>
              </a:rPr>
              <a:t>JVM)</a:t>
            </a:r>
            <a:endParaRPr lang="en-US" sz="2400" dirty="0">
              <a:solidFill>
                <a:schemeClr val="tx1"/>
              </a:solidFill>
              <a:latin typeface="Kalpurush" panose="02000600000000000000" pitchFamily="2" charset="0"/>
              <a:cs typeface="Kalpurush" panose="02000600000000000000" pitchFamily="2" charset="0"/>
            </a:endParaRPr>
          </a:p>
        </p:txBody>
      </p:sp>
      <p:pic>
        <p:nvPicPr>
          <p:cNvPr id="7" name="Picture 6">
            <a:extLst>
              <a:ext uri="{FF2B5EF4-FFF2-40B4-BE49-F238E27FC236}">
                <a16:creationId xmlns:a16="http://schemas.microsoft.com/office/drawing/2014/main" id="{07D9FB2B-4630-468F-87DA-923C3690607B}"/>
              </a:ext>
            </a:extLst>
          </p:cNvPr>
          <p:cNvPicPr>
            <a:picLocks noChangeAspect="1"/>
          </p:cNvPicPr>
          <p:nvPr/>
        </p:nvPicPr>
        <p:blipFill>
          <a:blip r:embed="rId3"/>
          <a:stretch>
            <a:fillRect/>
          </a:stretch>
        </p:blipFill>
        <p:spPr>
          <a:xfrm>
            <a:off x="0" y="759299"/>
            <a:ext cx="9144000" cy="4272275"/>
          </a:xfrm>
          <a:prstGeom prst="rect">
            <a:avLst/>
          </a:prstGeom>
        </p:spPr>
      </p:pic>
    </p:spTree>
    <p:extLst>
      <p:ext uri="{BB962C8B-B14F-4D97-AF65-F5344CB8AC3E}">
        <p14:creationId xmlns:p14="http://schemas.microsoft.com/office/powerpoint/2010/main" val="271526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5" name="Title 4">
            <a:extLst>
              <a:ext uri="{FF2B5EF4-FFF2-40B4-BE49-F238E27FC236}">
                <a16:creationId xmlns:a16="http://schemas.microsoft.com/office/drawing/2014/main" id="{3F17A947-20CF-4B72-BF5C-ED0AB12988B8}"/>
              </a:ext>
            </a:extLst>
          </p:cNvPr>
          <p:cNvSpPr>
            <a:spLocks noGrp="1"/>
          </p:cNvSpPr>
          <p:nvPr>
            <p:ph type="title"/>
          </p:nvPr>
        </p:nvSpPr>
        <p:spPr>
          <a:xfrm>
            <a:off x="0" y="317648"/>
            <a:ext cx="9144000" cy="499730"/>
          </a:xfrm>
        </p:spPr>
        <p:txBody>
          <a:bodyPr/>
          <a:lstStyle/>
          <a:p>
            <a:pPr algn="ctr"/>
            <a:r>
              <a:rPr lang="as-IN" sz="2800" dirty="0">
                <a:solidFill>
                  <a:srgbClr val="00B0F0"/>
                </a:solidFill>
                <a:effectLst/>
                <a:latin typeface="Kalpurush" panose="02000600000000000000" pitchFamily="2" charset="0"/>
                <a:cs typeface="Kalpurush" panose="02000600000000000000" pitchFamily="2" charset="0"/>
              </a:rPr>
              <a:t>জাভা ভার্চুয়াল মেশিন(</a:t>
            </a:r>
            <a:r>
              <a:rPr lang="en-US" sz="2800" dirty="0">
                <a:solidFill>
                  <a:srgbClr val="00B0F0"/>
                </a:solidFill>
                <a:effectLst/>
                <a:latin typeface="Kalpurush" panose="02000600000000000000" pitchFamily="2" charset="0"/>
                <a:cs typeface="Kalpurush" panose="02000600000000000000" pitchFamily="2" charset="0"/>
              </a:rPr>
              <a:t>JVM)</a:t>
            </a:r>
            <a:endParaRPr lang="en-US" sz="2800" dirty="0">
              <a:solidFill>
                <a:srgbClr val="00B0F0"/>
              </a:solidFill>
              <a:latin typeface="Kalpurush" panose="02000600000000000000" pitchFamily="2" charset="0"/>
              <a:cs typeface="Kalpurush" panose="02000600000000000000" pitchFamily="2" charset="0"/>
            </a:endParaRPr>
          </a:p>
        </p:txBody>
      </p:sp>
      <p:sp>
        <p:nvSpPr>
          <p:cNvPr id="6" name="Text Placeholder 5">
            <a:extLst>
              <a:ext uri="{FF2B5EF4-FFF2-40B4-BE49-F238E27FC236}">
                <a16:creationId xmlns:a16="http://schemas.microsoft.com/office/drawing/2014/main" id="{6C7620A7-0544-4592-AE42-422C368E7C14}"/>
              </a:ext>
            </a:extLst>
          </p:cNvPr>
          <p:cNvSpPr>
            <a:spLocks noGrp="1"/>
          </p:cNvSpPr>
          <p:nvPr>
            <p:ph type="body" idx="1"/>
          </p:nvPr>
        </p:nvSpPr>
        <p:spPr>
          <a:xfrm>
            <a:off x="1" y="817378"/>
            <a:ext cx="9143999" cy="3508744"/>
          </a:xfrm>
        </p:spPr>
        <p:txBody>
          <a:bodyPr/>
          <a:lstStyle/>
          <a:p>
            <a:pPr marL="76200" indent="0" algn="just">
              <a:lnSpc>
                <a:spcPct val="200000"/>
              </a:lnSpc>
              <a:buNone/>
            </a:pPr>
            <a:r>
              <a:rPr lang="as-IN" sz="1800" dirty="0">
                <a:latin typeface="Kalpurush" panose="02000600000000000000" pitchFamily="2" charset="0"/>
                <a:cs typeface="Kalpurush" panose="02000600000000000000" pitchFamily="2" charset="0"/>
              </a:rPr>
              <a:t>জাভা কোডকে কম্পাইল করলে সেটি একটি অন্তর্বর্তীকালীন ল্যাংগুয়েজ এ রূপান্তরিত হয়। এটি ঠিক হিউম্যান রিডএবল না আবার মেশিন রিডএবল ও না। একে আমরা বলি বাইট কোড। এই বাইটকোড শুধুমাত্র জাভা ভার্চুয়াল মেশিন(</a:t>
            </a:r>
            <a:r>
              <a:rPr lang="en-US" sz="1800" dirty="0">
                <a:latin typeface="Kalpurush" panose="02000600000000000000" pitchFamily="2" charset="0"/>
                <a:cs typeface="Kalpurush" panose="02000600000000000000" pitchFamily="2" charset="0"/>
              </a:rPr>
              <a:t>JVM) </a:t>
            </a:r>
            <a:r>
              <a:rPr lang="as-IN" sz="1800" dirty="0">
                <a:latin typeface="Kalpurush" panose="02000600000000000000" pitchFamily="2" charset="0"/>
                <a:cs typeface="Kalpurush" panose="02000600000000000000" pitchFamily="2" charset="0"/>
              </a:rPr>
              <a:t>বুঝতে পারে। </a:t>
            </a:r>
            <a:r>
              <a:rPr lang="en-US" sz="1800" dirty="0">
                <a:latin typeface="Kalpurush" panose="02000600000000000000" pitchFamily="2" charset="0"/>
                <a:cs typeface="Kalpurush" panose="02000600000000000000" pitchFamily="2" charset="0"/>
              </a:rPr>
              <a:t>JVM </a:t>
            </a:r>
            <a:r>
              <a:rPr lang="as-IN" sz="1800" dirty="0">
                <a:latin typeface="Kalpurush" panose="02000600000000000000" pitchFamily="2" charset="0"/>
                <a:cs typeface="Kalpurush" panose="02000600000000000000" pitchFamily="2" charset="0"/>
              </a:rPr>
              <a:t>বাইট কোড কে ইন্টারপ্রেট করে মেশিন ল্যাংগুয়েজ এ রূপান্তরিত করে। এর জন্যে </a:t>
            </a:r>
            <a:r>
              <a:rPr lang="en-US" sz="1800" dirty="0">
                <a:latin typeface="Kalpurush" panose="02000600000000000000" pitchFamily="2" charset="0"/>
                <a:cs typeface="Kalpurush" panose="02000600000000000000" pitchFamily="2" charset="0"/>
              </a:rPr>
              <a:t>JVM </a:t>
            </a:r>
            <a:r>
              <a:rPr lang="as-IN" sz="1800" dirty="0">
                <a:latin typeface="Kalpurush" panose="02000600000000000000" pitchFamily="2" charset="0"/>
                <a:cs typeface="Kalpurush" panose="02000600000000000000" pitchFamily="2" charset="0"/>
              </a:rPr>
              <a:t>জাস্ট ইন টাইম(</a:t>
            </a:r>
            <a:r>
              <a:rPr lang="en-US" sz="1800" dirty="0">
                <a:latin typeface="Kalpurush" panose="02000600000000000000" pitchFamily="2" charset="0"/>
                <a:cs typeface="Kalpurush" panose="02000600000000000000" pitchFamily="2" charset="0"/>
              </a:rPr>
              <a:t>JIT) </a:t>
            </a:r>
            <a:r>
              <a:rPr lang="as-IN" sz="1800" dirty="0">
                <a:latin typeface="Kalpurush" panose="02000600000000000000" pitchFamily="2" charset="0"/>
                <a:cs typeface="Kalpurush" panose="02000600000000000000" pitchFamily="2" charset="0"/>
              </a:rPr>
              <a:t>কম্পাইলার ব্যবহার করে। সুতরাং দেখা যাচ্ছে, জাভা কোডকে প্রথমে কম্পাইল করা হয়, তারপর সেই আউটপুট কে ইন্টারপ্রেট করা হয়। এক্ষেত্রে প্রশ্ন হতে পারে, জাভা আসলে কি? কম্পাইল্ড ল্যাংগুয়েজ নাকি ইন্টারপ্রেটেড ল্যাংগুয়েজ? উত্তর হচ্ছে জাভা একি সাথে দুটোই।</a:t>
            </a:r>
            <a:endParaRPr lang="en-US" sz="1800" dirty="0">
              <a:latin typeface="Kalpurush" panose="02000600000000000000" pitchFamily="2" charset="0"/>
              <a:cs typeface="Kalpurush" panose="02000600000000000000" pitchFamily="2" charset="0"/>
            </a:endParaRPr>
          </a:p>
        </p:txBody>
      </p:sp>
    </p:spTree>
    <p:extLst>
      <p:ext uri="{BB962C8B-B14F-4D97-AF65-F5344CB8AC3E}">
        <p14:creationId xmlns:p14="http://schemas.microsoft.com/office/powerpoint/2010/main" val="312604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Cordelia template">
  <a:themeElements>
    <a:clrScheme name="Custom 347">
      <a:dk1>
        <a:srgbClr val="263238"/>
      </a:dk1>
      <a:lt1>
        <a:srgbClr val="FFFFFF"/>
      </a:lt1>
      <a:dk2>
        <a:srgbClr val="607D8B"/>
      </a:dk2>
      <a:lt2>
        <a:srgbClr val="ECEFF1"/>
      </a:lt2>
      <a:accent1>
        <a:srgbClr val="0091EA"/>
      </a:accent1>
      <a:accent2>
        <a:srgbClr val="0053A3"/>
      </a:accent2>
      <a:accent3>
        <a:srgbClr val="607D8B"/>
      </a:accent3>
      <a:accent4>
        <a:srgbClr val="CFD8DC"/>
      </a:accent4>
      <a:accent5>
        <a:srgbClr val="ECEFF1"/>
      </a:accent5>
      <a:accent6>
        <a:srgbClr val="ACDBF8"/>
      </a:accent6>
      <a:hlink>
        <a:srgbClr val="0091EA"/>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347">
    <a:dk1>
      <a:srgbClr val="263238"/>
    </a:dk1>
    <a:lt1>
      <a:srgbClr val="FFFFFF"/>
    </a:lt1>
    <a:dk2>
      <a:srgbClr val="607D8B"/>
    </a:dk2>
    <a:lt2>
      <a:srgbClr val="ECEFF1"/>
    </a:lt2>
    <a:accent1>
      <a:srgbClr val="0091EA"/>
    </a:accent1>
    <a:accent2>
      <a:srgbClr val="0053A3"/>
    </a:accent2>
    <a:accent3>
      <a:srgbClr val="607D8B"/>
    </a:accent3>
    <a:accent4>
      <a:srgbClr val="CFD8DC"/>
    </a:accent4>
    <a:accent5>
      <a:srgbClr val="ECEFF1"/>
    </a:accent5>
    <a:accent6>
      <a:srgbClr val="ACDBF8"/>
    </a:accent6>
    <a:hlink>
      <a:srgbClr val="0091EA"/>
    </a:hlink>
    <a:folHlink>
      <a:srgbClr val="6611CC"/>
    </a:folHlink>
  </a:clrScheme>
</a:themeOverride>
</file>

<file path=docProps/app.xml><?xml version="1.0" encoding="utf-8"?>
<Properties xmlns="http://schemas.openxmlformats.org/officeDocument/2006/extended-properties" xmlns:vt="http://schemas.openxmlformats.org/officeDocument/2006/docPropsVTypes">
  <Template/>
  <TotalTime>272</TotalTime>
  <Words>1119</Words>
  <Application>Microsoft Office PowerPoint</Application>
  <PresentationFormat>On-screen Show (16:9)</PresentationFormat>
  <Paragraphs>91</Paragraphs>
  <Slides>20</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Kalpurush</vt:lpstr>
      <vt:lpstr>Tw Cen MT</vt:lpstr>
      <vt:lpstr>Courier New</vt:lpstr>
      <vt:lpstr>Roboto Slab</vt:lpstr>
      <vt:lpstr>Arial</vt:lpstr>
      <vt:lpstr>Source Sans Pro</vt:lpstr>
      <vt:lpstr>Cordelia template</vt:lpstr>
      <vt:lpstr>স্বাগতম</vt:lpstr>
      <vt:lpstr>শান্তনু রায়  জুনিয়র ইন্সট্রাক্টর (কম্পিউটার)  সিলেট পলিটেকনিক ইনস্টিটিউট, সিলেট  email: shantobd68@gmail.com </vt:lpstr>
      <vt:lpstr>পাঠ পরিচিতি </vt:lpstr>
      <vt:lpstr>PowerPoint Presentation</vt:lpstr>
      <vt:lpstr>জাভা ভাষার ইতিহাস</vt:lpstr>
      <vt:lpstr>জাভার বৈশিষ্ট্য </vt:lpstr>
      <vt:lpstr>জাভা ডেভেলপমেন্ট এনভায়রনমেন্ট এর ধাপসমূহ</vt:lpstr>
      <vt:lpstr>PowerPoint Presentation</vt:lpstr>
      <vt:lpstr>জাভা ভার্চুয়াল মেশিন(JVM)</vt:lpstr>
      <vt:lpstr>উপরের বর্ণনা থেকে আমরা তিনটি জিনিস জানলাম -</vt:lpstr>
      <vt:lpstr>উপরের বর্ণনা থেকে আমরা তিনটি জিনিস জানলাম -</vt:lpstr>
      <vt:lpstr>জাভার প্রয়োগক্ষেত্র  </vt:lpstr>
      <vt:lpstr>জাভার ব্যবহার </vt:lpstr>
      <vt:lpstr>জাভা আইডেন্টিফায়ার </vt:lpstr>
      <vt:lpstr>জাভা কমেন্টস </vt:lpstr>
      <vt:lpstr>কীওয়ার্ড </vt:lpstr>
      <vt:lpstr>Basic Structure of a Java Program</vt:lpstr>
      <vt:lpstr>বাড়ির কাজ </vt:lpstr>
      <vt:lpstr>?</vt:lpstr>
      <vt:lpstr>ধন্যবাদ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Shantonu Roy</dc:creator>
  <cp:lastModifiedBy>Shantonu Roy</cp:lastModifiedBy>
  <cp:revision>6</cp:revision>
  <dcterms:created xsi:type="dcterms:W3CDTF">2022-05-23T17:14:07Z</dcterms:created>
  <dcterms:modified xsi:type="dcterms:W3CDTF">2023-09-18T17:38:00Z</dcterms:modified>
</cp:coreProperties>
</file>