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2C24-FA38-4095-BCA3-BB32FBF24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First Law of Thermodynamics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2667000"/>
            <a:ext cx="287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/>
              <a:t>Thermodynamics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First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2362201"/>
            <a:ext cx="472440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that energy cannot be created nor destroyed.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Therefore, the total energy of the universe is a constant.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Energy can, however, be converted from one form to another or transferred from a system to the surroundings or vice versa.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5943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1050" dirty="0" smtClean="0"/>
              <a:t>Spontaneous processes are those that can proceed without any outside intervention.</a:t>
            </a:r>
          </a:p>
          <a:p>
            <a:r>
              <a:rPr lang="en-US" altLang="en-US" sz="1050" dirty="0" smtClean="0"/>
              <a:t>The gas in vessel </a:t>
            </a:r>
            <a:r>
              <a:rPr lang="en-US" altLang="en-US" sz="1050" i="1" dirty="0" smtClean="0"/>
              <a:t>B</a:t>
            </a:r>
            <a:r>
              <a:rPr lang="en-US" altLang="en-US" sz="1050" dirty="0" smtClean="0"/>
              <a:t> will spontaneously effuse into vessel </a:t>
            </a:r>
            <a:r>
              <a:rPr lang="en-US" altLang="en-US" sz="1050" i="1" dirty="0" smtClean="0"/>
              <a:t>A</a:t>
            </a:r>
            <a:r>
              <a:rPr lang="en-US" altLang="en-US" sz="1050" dirty="0" smtClean="0"/>
              <a:t>, but once the gas is in both vessels, it will </a:t>
            </a:r>
            <a:r>
              <a:rPr lang="en-US" altLang="en-US" sz="1050" i="1" dirty="0" smtClean="0"/>
              <a:t>not</a:t>
            </a:r>
            <a:r>
              <a:rPr lang="en-US" altLang="en-US" sz="1050" dirty="0" smtClean="0"/>
              <a:t> spontaneously</a:t>
            </a:r>
          </a:p>
        </p:txBody>
      </p:sp>
      <p:pic>
        <p:nvPicPr>
          <p:cNvPr id="4" name="Picture 5" descr="19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1099"/>
          <a:stretch>
            <a:fillRect/>
          </a:stretch>
        </p:blipFill>
        <p:spPr>
          <a:xfrm>
            <a:off x="7086600" y="2362200"/>
            <a:ext cx="1905000" cy="3879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First Law of Thermodynamics</a:t>
            </a:r>
            <a:endParaRPr lang="en-US" dirty="0"/>
          </a:p>
        </p:txBody>
      </p:sp>
      <p:pic>
        <p:nvPicPr>
          <p:cNvPr id="4" name="Picture 5" descr="19_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083"/>
          <a:stretch>
            <a:fillRect/>
          </a:stretch>
        </p:blipFill>
        <p:spPr>
          <a:xfrm>
            <a:off x="6172200" y="2057400"/>
            <a:ext cx="2359312" cy="4525963"/>
          </a:xfr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19200" y="17526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38138" marR="0" lvl="1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Processes that are spontaneous in one direction are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nonspontaneous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reverse direction.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Spontaneous Processes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077200" cy="2514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Processes that are spontaneous at one temperature may be nonspontaneous at other temperatures.</a:t>
            </a:r>
          </a:p>
          <a:p>
            <a:pPr eaLnBrk="1" hangingPunct="1"/>
            <a:r>
              <a:rPr lang="en-US" altLang="en-US" sz="2800" smtClean="0"/>
              <a:t>Above 0</a:t>
            </a:r>
            <a:r>
              <a:rPr lang="en-US" altLang="en-US" sz="2800" smtClean="0">
                <a:sym typeface="Symbol" pitchFamily="18" charset="2"/>
              </a:rPr>
              <a:t>C it is spontaneous for ice to melt.</a:t>
            </a:r>
          </a:p>
          <a:p>
            <a:pPr eaLnBrk="1" hangingPunct="1"/>
            <a:r>
              <a:rPr lang="en-US" altLang="en-US" sz="2800" smtClean="0">
                <a:sym typeface="Symbol" pitchFamily="18" charset="2"/>
              </a:rPr>
              <a:t>Below 0C the reverse process is spontaneous.</a:t>
            </a:r>
            <a:endParaRPr lang="en-US" altLang="en-US" sz="2800" smtClean="0"/>
          </a:p>
        </p:txBody>
      </p:sp>
      <p:pic>
        <p:nvPicPr>
          <p:cNvPr id="6148" name="Picture 5" descr="19_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5289"/>
          <a:stretch>
            <a:fillRect/>
          </a:stretch>
        </p:blipFill>
        <p:spPr>
          <a:xfrm>
            <a:off x="1573213" y="4041775"/>
            <a:ext cx="5995987" cy="251142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First Law of Thermodynamics</vt:lpstr>
      <vt:lpstr>Slide 3</vt:lpstr>
      <vt:lpstr>First Law of Thermodynamics</vt:lpstr>
      <vt:lpstr>Spontaneous Processes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SPIPC</dc:creator>
  <cp:lastModifiedBy>SPIPC</cp:lastModifiedBy>
  <cp:revision>3</cp:revision>
  <dcterms:created xsi:type="dcterms:W3CDTF">2006-08-16T00:00:00Z</dcterms:created>
  <dcterms:modified xsi:type="dcterms:W3CDTF">2023-11-08T11:38:24Z</dcterms:modified>
</cp:coreProperties>
</file>