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1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Engineering Thermodynamics(27131)</a:t>
            </a:r>
            <a:endParaRPr lang="en-US" sz="1400"/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457200" y="249238"/>
            <a:ext cx="82296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  <a:latin typeface="Times New Roman" pitchFamily="18" charset="0"/>
              </a:rPr>
              <a:t>Thermodynamic Processes</a:t>
            </a:r>
          </a:p>
        </p:txBody>
      </p:sp>
      <p:sp>
        <p:nvSpPr>
          <p:cNvPr id="29700" name="Text Box 3"/>
          <p:cNvSpPr txBox="1">
            <a:spLocks noChangeArrowheads="1"/>
          </p:cNvSpPr>
          <p:nvPr/>
        </p:nvSpPr>
        <p:spPr bwMode="auto">
          <a:xfrm>
            <a:off x="1206500" y="1143000"/>
            <a:ext cx="721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A thermodynamic process is represented by a change in one or more of the thermodynamic variables describing the system.</a:t>
            </a:r>
          </a:p>
        </p:txBody>
      </p:sp>
      <p:pic>
        <p:nvPicPr>
          <p:cNvPr id="29701" name="Picture 4" descr="f15-03b_b_pv_diagram_f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6600" y="2493963"/>
            <a:ext cx="3525838" cy="356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4457700" y="2501900"/>
            <a:ext cx="424180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Each point on the curve represents an equilibrium state of the system.</a:t>
            </a:r>
          </a:p>
          <a:p>
            <a:pPr>
              <a:spcBef>
                <a:spcPct val="50000"/>
              </a:spcBef>
            </a:pPr>
            <a:endParaRPr lang="en-US" sz="7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Our equation of state, the ideal gas law (PV = nRT), only describes the system when it is in a state of thermal equilibrium.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Engineering Thermodynamics(27131)</a:t>
            </a:r>
            <a:endParaRPr lang="en-US" sz="1400"/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431800" y="0"/>
            <a:ext cx="82296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  <a:latin typeface="Times New Roman" pitchFamily="18" charset="0"/>
              </a:rPr>
              <a:t>Reversible Thermodynamic Process</a:t>
            </a: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1206500" y="927100"/>
            <a:ext cx="7213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For a process to be reversible each point on the curve must represent an equilibrium state of the system.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235700" y="2463800"/>
            <a:ext cx="2362200" cy="275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700">
              <a:latin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</a:rPr>
              <a:t>The ideal gas law (PV = nRT), does not describe the system when it is not in a state of thermal equilibrium.</a:t>
            </a:r>
          </a:p>
        </p:txBody>
      </p:sp>
      <p:pic>
        <p:nvPicPr>
          <p:cNvPr id="3072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463" y="1963738"/>
            <a:ext cx="4705350" cy="42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7" name="Freeform 8"/>
          <p:cNvSpPr>
            <a:spLocks/>
          </p:cNvSpPr>
          <p:nvPr/>
        </p:nvSpPr>
        <p:spPr bwMode="auto">
          <a:xfrm>
            <a:off x="1638300" y="3086100"/>
            <a:ext cx="1778000" cy="2032000"/>
          </a:xfrm>
          <a:custGeom>
            <a:avLst/>
            <a:gdLst>
              <a:gd name="T0" fmla="*/ 2147483647 w 1120"/>
              <a:gd name="T1" fmla="*/ 2147483647 h 1280"/>
              <a:gd name="T2" fmla="*/ 2147483647 w 1120"/>
              <a:gd name="T3" fmla="*/ 2147483647 h 1280"/>
              <a:gd name="T4" fmla="*/ 2147483647 w 1120"/>
              <a:gd name="T5" fmla="*/ 2147483647 h 1280"/>
              <a:gd name="T6" fmla="*/ 0 w 1120"/>
              <a:gd name="T7" fmla="*/ 2147483647 h 1280"/>
              <a:gd name="T8" fmla="*/ 2147483647 w 1120"/>
              <a:gd name="T9" fmla="*/ 2147483647 h 1280"/>
              <a:gd name="T10" fmla="*/ 2147483647 w 1120"/>
              <a:gd name="T11" fmla="*/ 2147483647 h 1280"/>
              <a:gd name="T12" fmla="*/ 2147483647 w 1120"/>
              <a:gd name="T13" fmla="*/ 2147483647 h 1280"/>
              <a:gd name="T14" fmla="*/ 2147483647 w 1120"/>
              <a:gd name="T15" fmla="*/ 2147483647 h 1280"/>
              <a:gd name="T16" fmla="*/ 2147483647 w 1120"/>
              <a:gd name="T17" fmla="*/ 2147483647 h 1280"/>
              <a:gd name="T18" fmla="*/ 2147483647 w 1120"/>
              <a:gd name="T19" fmla="*/ 2147483647 h 1280"/>
              <a:gd name="T20" fmla="*/ 2147483647 w 1120"/>
              <a:gd name="T21" fmla="*/ 2147483647 h 1280"/>
              <a:gd name="T22" fmla="*/ 2147483647 w 1120"/>
              <a:gd name="T23" fmla="*/ 2147483647 h 1280"/>
              <a:gd name="T24" fmla="*/ 2147483647 w 1120"/>
              <a:gd name="T25" fmla="*/ 2147483647 h 1280"/>
              <a:gd name="T26" fmla="*/ 2147483647 w 1120"/>
              <a:gd name="T27" fmla="*/ 2147483647 h 1280"/>
              <a:gd name="T28" fmla="*/ 2147483647 w 1120"/>
              <a:gd name="T29" fmla="*/ 2147483647 h 1280"/>
              <a:gd name="T30" fmla="*/ 2147483647 w 1120"/>
              <a:gd name="T31" fmla="*/ 2147483647 h 1280"/>
              <a:gd name="T32" fmla="*/ 2147483647 w 1120"/>
              <a:gd name="T33" fmla="*/ 2147483647 h 1280"/>
              <a:gd name="T34" fmla="*/ 2147483647 w 1120"/>
              <a:gd name="T35" fmla="*/ 2147483647 h 1280"/>
              <a:gd name="T36" fmla="*/ 2147483647 w 1120"/>
              <a:gd name="T37" fmla="*/ 2147483647 h 1280"/>
              <a:gd name="T38" fmla="*/ 2147483647 w 1120"/>
              <a:gd name="T39" fmla="*/ 2147483647 h 1280"/>
              <a:gd name="T40" fmla="*/ 2147483647 w 1120"/>
              <a:gd name="T41" fmla="*/ 2147483647 h 128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120"/>
              <a:gd name="T64" fmla="*/ 0 h 1280"/>
              <a:gd name="T65" fmla="*/ 1120 w 1120"/>
              <a:gd name="T66" fmla="*/ 1280 h 128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120" h="1280">
                <a:moveTo>
                  <a:pt x="88" y="16"/>
                </a:moveTo>
                <a:cubicBezTo>
                  <a:pt x="23" y="81"/>
                  <a:pt x="94" y="0"/>
                  <a:pt x="48" y="184"/>
                </a:cubicBezTo>
                <a:cubicBezTo>
                  <a:pt x="46" y="193"/>
                  <a:pt x="31" y="194"/>
                  <a:pt x="24" y="200"/>
                </a:cubicBezTo>
                <a:cubicBezTo>
                  <a:pt x="15" y="207"/>
                  <a:pt x="8" y="216"/>
                  <a:pt x="0" y="224"/>
                </a:cubicBezTo>
                <a:cubicBezTo>
                  <a:pt x="12" y="285"/>
                  <a:pt x="25" y="265"/>
                  <a:pt x="48" y="312"/>
                </a:cubicBezTo>
                <a:cubicBezTo>
                  <a:pt x="62" y="339"/>
                  <a:pt x="71" y="366"/>
                  <a:pt x="88" y="392"/>
                </a:cubicBezTo>
                <a:cubicBezTo>
                  <a:pt x="111" y="484"/>
                  <a:pt x="79" y="371"/>
                  <a:pt x="112" y="448"/>
                </a:cubicBezTo>
                <a:cubicBezTo>
                  <a:pt x="116" y="458"/>
                  <a:pt x="115" y="470"/>
                  <a:pt x="120" y="480"/>
                </a:cubicBezTo>
                <a:cubicBezTo>
                  <a:pt x="129" y="497"/>
                  <a:pt x="152" y="528"/>
                  <a:pt x="152" y="528"/>
                </a:cubicBezTo>
                <a:cubicBezTo>
                  <a:pt x="131" y="655"/>
                  <a:pt x="146" y="597"/>
                  <a:pt x="96" y="672"/>
                </a:cubicBezTo>
                <a:cubicBezTo>
                  <a:pt x="121" y="693"/>
                  <a:pt x="141" y="718"/>
                  <a:pt x="168" y="736"/>
                </a:cubicBezTo>
                <a:cubicBezTo>
                  <a:pt x="183" y="746"/>
                  <a:pt x="201" y="750"/>
                  <a:pt x="216" y="760"/>
                </a:cubicBezTo>
                <a:cubicBezTo>
                  <a:pt x="254" y="817"/>
                  <a:pt x="243" y="789"/>
                  <a:pt x="256" y="840"/>
                </a:cubicBezTo>
                <a:cubicBezTo>
                  <a:pt x="259" y="875"/>
                  <a:pt x="250" y="912"/>
                  <a:pt x="264" y="944"/>
                </a:cubicBezTo>
                <a:cubicBezTo>
                  <a:pt x="292" y="1008"/>
                  <a:pt x="439" y="1003"/>
                  <a:pt x="488" y="1008"/>
                </a:cubicBezTo>
                <a:cubicBezTo>
                  <a:pt x="506" y="1022"/>
                  <a:pt x="526" y="1033"/>
                  <a:pt x="544" y="1048"/>
                </a:cubicBezTo>
                <a:cubicBezTo>
                  <a:pt x="572" y="1072"/>
                  <a:pt x="580" y="1100"/>
                  <a:pt x="616" y="1112"/>
                </a:cubicBezTo>
                <a:cubicBezTo>
                  <a:pt x="631" y="1156"/>
                  <a:pt x="671" y="1164"/>
                  <a:pt x="712" y="1176"/>
                </a:cubicBezTo>
                <a:cubicBezTo>
                  <a:pt x="773" y="1194"/>
                  <a:pt x="697" y="1172"/>
                  <a:pt x="760" y="1200"/>
                </a:cubicBezTo>
                <a:cubicBezTo>
                  <a:pt x="798" y="1217"/>
                  <a:pt x="816" y="1217"/>
                  <a:pt x="856" y="1224"/>
                </a:cubicBezTo>
                <a:cubicBezTo>
                  <a:pt x="935" y="1277"/>
                  <a:pt x="1028" y="1280"/>
                  <a:pt x="1120" y="128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AutoShape 9"/>
          <p:cNvSpPr>
            <a:spLocks noChangeArrowheads="1"/>
          </p:cNvSpPr>
          <p:nvPr/>
        </p:nvSpPr>
        <p:spPr bwMode="auto">
          <a:xfrm>
            <a:off x="3251200" y="3086100"/>
            <a:ext cx="2578100" cy="546100"/>
          </a:xfrm>
          <a:prstGeom prst="wedgeRoundRectCallout">
            <a:avLst>
              <a:gd name="adj1" fmla="val -93472"/>
              <a:gd name="adj2" fmla="val 51454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Reversible Process</a:t>
            </a:r>
          </a:p>
        </p:txBody>
      </p:sp>
      <p:sp>
        <p:nvSpPr>
          <p:cNvPr id="30729" name="AutoShape 10"/>
          <p:cNvSpPr>
            <a:spLocks noChangeArrowheads="1"/>
          </p:cNvSpPr>
          <p:nvPr/>
        </p:nvSpPr>
        <p:spPr bwMode="auto">
          <a:xfrm>
            <a:off x="1181100" y="5207000"/>
            <a:ext cx="2578100" cy="482600"/>
          </a:xfrm>
          <a:prstGeom prst="wedgeRoundRectCallout">
            <a:avLst>
              <a:gd name="adj1" fmla="val -24509"/>
              <a:gd name="adj2" fmla="val -245722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Irreversible Process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Engineering Thermodynamics(27131)</a:t>
            </a:r>
            <a:endParaRPr lang="en-US" sz="1400" dirty="0"/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468313" y="1152525"/>
            <a:ext cx="81105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A PV diagram can be used to represent the state changes of a system, provided the system is always near equilibrium.</a:t>
            </a:r>
            <a:endParaRPr lang="en-US" sz="2400"/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471488" y="2924175"/>
            <a:ext cx="3868737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The area under a PV curve gives the magnitude of the work done on a system.  W&gt;0 for compression and W&lt;0 for expansion.</a:t>
            </a:r>
            <a:endParaRPr lang="en-US" sz="2400"/>
          </a:p>
        </p:txBody>
      </p:sp>
      <p:pic>
        <p:nvPicPr>
          <p:cNvPr id="31749" name="Picture 8" descr="f15-03b_b_pv_diagram_f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4550" y="2303463"/>
            <a:ext cx="3709988" cy="375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Rectangle 9"/>
          <p:cNvSpPr>
            <a:spLocks noChangeArrowheads="1"/>
          </p:cNvSpPr>
          <p:nvPr/>
        </p:nvSpPr>
        <p:spPr bwMode="auto">
          <a:xfrm>
            <a:off x="393700" y="173038"/>
            <a:ext cx="82296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  <a:latin typeface="Times New Roman" pitchFamily="18" charset="0"/>
              </a:rPr>
              <a:t>Thermodynamic Processes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Engineering Thermodynamics(27131)</a:t>
            </a:r>
            <a:endParaRPr lang="en-US" sz="1400"/>
          </a:p>
        </p:txBody>
      </p:sp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434975" y="4938713"/>
            <a:ext cx="82057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The work done on a system depends on the path taken in the PV diagram.  The work done on a system during a closed cycle can be nonzero.</a:t>
            </a:r>
            <a:endParaRPr lang="en-US" sz="2400"/>
          </a:p>
        </p:txBody>
      </p:sp>
      <p:pic>
        <p:nvPicPr>
          <p:cNvPr id="32772" name="Picture 6" descr="f15-05_a_and_b_two_dif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3" y="2222500"/>
            <a:ext cx="8189912" cy="247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Text Box 7"/>
          <p:cNvSpPr txBox="1">
            <a:spLocks noChangeArrowheads="1"/>
          </p:cNvSpPr>
          <p:nvPr/>
        </p:nvSpPr>
        <p:spPr bwMode="auto">
          <a:xfrm>
            <a:off x="450850" y="561975"/>
            <a:ext cx="84105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To go from the state (V</a:t>
            </a:r>
            <a:r>
              <a:rPr lang="en-US" sz="2400" baseline="-25000">
                <a:latin typeface="Times New Roman" pitchFamily="18" charset="0"/>
              </a:rPr>
              <a:t>i</a:t>
            </a:r>
            <a:r>
              <a:rPr lang="en-US" sz="2400">
                <a:latin typeface="Times New Roman" pitchFamily="18" charset="0"/>
              </a:rPr>
              <a:t>, P</a:t>
            </a:r>
            <a:r>
              <a:rPr lang="en-US" sz="2400" baseline="-25000">
                <a:latin typeface="Times New Roman" pitchFamily="18" charset="0"/>
              </a:rPr>
              <a:t>i</a:t>
            </a:r>
            <a:r>
              <a:rPr lang="en-US" sz="2400">
                <a:latin typeface="Times New Roman" pitchFamily="18" charset="0"/>
              </a:rPr>
              <a:t>) by the path (a) to the state (V</a:t>
            </a:r>
            <a:r>
              <a:rPr lang="en-US" sz="2400" baseline="-25000">
                <a:latin typeface="Times New Roman" pitchFamily="18" charset="0"/>
              </a:rPr>
              <a:t>f</a:t>
            </a:r>
            <a:r>
              <a:rPr lang="en-US" sz="2400">
                <a:latin typeface="Times New Roman" pitchFamily="18" charset="0"/>
              </a:rPr>
              <a:t>, P</a:t>
            </a:r>
            <a:r>
              <a:rPr lang="en-US" sz="2400" baseline="-25000">
                <a:latin typeface="Times New Roman" pitchFamily="18" charset="0"/>
              </a:rPr>
              <a:t>f</a:t>
            </a:r>
            <a:r>
              <a:rPr lang="en-US" sz="2400">
                <a:latin typeface="Times New Roman" pitchFamily="18" charset="0"/>
              </a:rPr>
              <a:t>) requires a different amount of work then by path (b).  To return to the initial point (1) requires the work to be nonzero.</a:t>
            </a:r>
            <a:endParaRPr lang="en-US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Engineering Thermodynamics(27131)</a:t>
            </a:r>
            <a:endParaRPr lang="en-US" sz="1400" dirty="0"/>
          </a:p>
        </p:txBody>
      </p:sp>
      <p:pic>
        <p:nvPicPr>
          <p:cNvPr id="33795" name="Picture 4" descr="f15-06_isotherms_for_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0438" y="982663"/>
            <a:ext cx="3857625" cy="447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5124450" y="2278063"/>
            <a:ext cx="34115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An isothermal process implies that both P and V of the gas change (PV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T).</a:t>
            </a:r>
            <a:endParaRPr lang="en-US" sz="240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Engineering Thermodynamics(27131)</a:t>
            </a:r>
            <a:endParaRPr lang="en-US" sz="1400"/>
          </a:p>
        </p:txBody>
      </p:sp>
      <p:sp>
        <p:nvSpPr>
          <p:cNvPr id="34819" name="Text Box 9"/>
          <p:cNvSpPr txBox="1">
            <a:spLocks noChangeArrowheads="1"/>
          </p:cNvSpPr>
          <p:nvPr/>
        </p:nvSpPr>
        <p:spPr bwMode="auto">
          <a:xfrm>
            <a:off x="355600" y="419100"/>
            <a:ext cx="8369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Summary of Thermodynamic Processes</a:t>
            </a:r>
            <a:endParaRPr lang="en-US" sz="2400">
              <a:latin typeface="Times New Roman" pitchFamily="18" charset="0"/>
            </a:endParaRPr>
          </a:p>
        </p:txBody>
      </p:sp>
      <p:pic>
        <p:nvPicPr>
          <p:cNvPr id="34820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332038"/>
            <a:ext cx="8574088" cy="229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Engineering Thermodynamics(27131)</a:t>
            </a:r>
            <a:endParaRPr lang="en-US" sz="1400"/>
          </a:p>
        </p:txBody>
      </p:sp>
      <p:sp>
        <p:nvSpPr>
          <p:cNvPr id="2056" name="Text Box 3"/>
          <p:cNvSpPr txBox="1">
            <a:spLocks noChangeArrowheads="1"/>
          </p:cNvSpPr>
          <p:nvPr/>
        </p:nvSpPr>
        <p:spPr bwMode="auto">
          <a:xfrm>
            <a:off x="381000" y="457200"/>
            <a:ext cx="845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latin typeface="Times New Roman" pitchFamily="18" charset="0"/>
              </a:rPr>
              <a:t>Summary of Thermal Processes</a:t>
            </a:r>
            <a:endParaRPr lang="en-US"/>
          </a:p>
        </p:txBody>
      </p:sp>
      <p:pic>
        <p:nvPicPr>
          <p:cNvPr id="205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5925" y="1487488"/>
            <a:ext cx="8728075" cy="436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3632200" y="2384425"/>
          <a:ext cx="1398588" cy="301625"/>
        </p:xfrm>
        <a:graphic>
          <a:graphicData uri="http://schemas.openxmlformats.org/presentationml/2006/ole">
            <p:oleObj spid="_x0000_s1026" name="Equation" r:id="rId4" imgW="939600" imgH="203040" progId="Equation.DSMT4">
              <p:embed/>
            </p:oleObj>
          </a:graphicData>
        </a:graphic>
      </p:graphicFrame>
      <p:sp>
        <p:nvSpPr>
          <p:cNvPr id="2058" name="Rectangle 7"/>
          <p:cNvSpPr>
            <a:spLocks noChangeArrowheads="1"/>
          </p:cNvSpPr>
          <p:nvPr/>
        </p:nvSpPr>
        <p:spPr bwMode="auto">
          <a:xfrm>
            <a:off x="5953125" y="1733550"/>
            <a:ext cx="2867025" cy="5524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6365875" y="1939925"/>
          <a:ext cx="1149350" cy="292100"/>
        </p:xfrm>
        <a:graphic>
          <a:graphicData uri="http://schemas.openxmlformats.org/presentationml/2006/ole">
            <p:oleObj spid="_x0000_s1027" name="Equation" r:id="rId5" imgW="799920" imgH="203040" progId="Equation.DSMT4">
              <p:embed/>
            </p:oleObj>
          </a:graphicData>
        </a:graphic>
      </p:graphicFrame>
      <p:sp>
        <p:nvSpPr>
          <p:cNvPr id="2059" name="Text Box 8"/>
          <p:cNvSpPr txBox="1">
            <a:spLocks noChangeArrowheads="1"/>
          </p:cNvSpPr>
          <p:nvPr/>
        </p:nvSpPr>
        <p:spPr bwMode="auto">
          <a:xfrm>
            <a:off x="5610225" y="1447800"/>
            <a:ext cx="3105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The First Law of Thermodynamics</a:t>
            </a:r>
            <a:endParaRPr lang="en-US" sz="2400">
              <a:latin typeface="Times New Roman" pitchFamily="18" charset="0"/>
            </a:endParaRPr>
          </a:p>
        </p:txBody>
      </p:sp>
      <p:graphicFrame>
        <p:nvGraphicFramePr>
          <p:cNvPr id="2052" name="Object 9"/>
          <p:cNvGraphicFramePr>
            <a:graphicFrameLocks noChangeAspect="1"/>
          </p:cNvGraphicFramePr>
          <p:nvPr/>
        </p:nvGraphicFramePr>
        <p:xfrm>
          <a:off x="3648075" y="3805238"/>
          <a:ext cx="1647825" cy="712787"/>
        </p:xfrm>
        <a:graphic>
          <a:graphicData uri="http://schemas.openxmlformats.org/presentationml/2006/ole">
            <p:oleObj spid="_x0000_s1028" name="Equation" r:id="rId6" imgW="1130040" imgH="507960" progId="Equation.DSMT4">
              <p:embed/>
            </p:oleObj>
          </a:graphicData>
        </a:graphic>
      </p:graphicFrame>
      <p:graphicFrame>
        <p:nvGraphicFramePr>
          <p:cNvPr id="2053" name="Object 10"/>
          <p:cNvGraphicFramePr>
            <a:graphicFrameLocks noChangeAspect="1"/>
          </p:cNvGraphicFramePr>
          <p:nvPr/>
        </p:nvGraphicFramePr>
        <p:xfrm>
          <a:off x="7169150" y="3795713"/>
          <a:ext cx="1425575" cy="712787"/>
        </p:xfrm>
        <a:graphic>
          <a:graphicData uri="http://schemas.openxmlformats.org/presentationml/2006/ole">
            <p:oleObj spid="_x0000_s1029" name="Equation" r:id="rId7" imgW="977760" imgH="507960" progId="Equation.DSMT4">
              <p:embed/>
            </p:oleObj>
          </a:graphicData>
        </a:graphic>
      </p:graphicFrame>
      <p:sp>
        <p:nvSpPr>
          <p:cNvPr id="2060" name="Rectangle 13"/>
          <p:cNvSpPr>
            <a:spLocks noChangeArrowheads="1"/>
          </p:cNvSpPr>
          <p:nvPr/>
        </p:nvSpPr>
        <p:spPr bwMode="auto">
          <a:xfrm>
            <a:off x="7277100" y="4867275"/>
            <a:ext cx="150495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54" name="Object 12"/>
          <p:cNvGraphicFramePr>
            <a:graphicFrameLocks noChangeAspect="1"/>
          </p:cNvGraphicFramePr>
          <p:nvPr/>
        </p:nvGraphicFramePr>
        <p:xfrm>
          <a:off x="7331075" y="4919663"/>
          <a:ext cx="1468438" cy="541337"/>
        </p:xfrm>
        <a:graphic>
          <a:graphicData uri="http://schemas.openxmlformats.org/presentationml/2006/ole">
            <p:oleObj spid="_x0000_s1030" name="Equation" r:id="rId8" imgW="1041120" imgH="38088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299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MathType 5.0 Equation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SPIPC</dc:creator>
  <cp:lastModifiedBy>SPIPC</cp:lastModifiedBy>
  <cp:revision>1</cp:revision>
  <dcterms:created xsi:type="dcterms:W3CDTF">2006-08-16T00:00:00Z</dcterms:created>
  <dcterms:modified xsi:type="dcterms:W3CDTF">2023-11-08T12:10:59Z</dcterms:modified>
</cp:coreProperties>
</file>