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700E8A-2E16-48F9-A083-67F6694286AB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4128F1-9A8F-44E0-AB35-20F54FA9C9D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Aslam Bayzeed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Aslam Bayzeed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Aslam Bayzeed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77724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4114800"/>
            <a:ext cx="77724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Aslam Bayzeed 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232C24-FA38-4095-BCA3-BB32FBF248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Aslam Bayzeed 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51080D-C72F-46C4-8577-C03806DB55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77724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14800"/>
            <a:ext cx="77724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Aslam Bayzeed 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DC6DFC-33DE-43DF-94C7-D2CCE96775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Aslam Bayzeed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Aslam Bayzeed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Aslam Bayzeed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Aslam Bayzeed 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Aslam Bayzeed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Aslam Bayzeed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Aslam Bayzeed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Aslam Bayzeed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Aslam Bayzeed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Spontaneous Processes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447800"/>
            <a:ext cx="8077200" cy="2514600"/>
          </a:xfrm>
        </p:spPr>
        <p:txBody>
          <a:bodyPr/>
          <a:lstStyle/>
          <a:p>
            <a:pPr eaLnBrk="1" hangingPunct="1"/>
            <a:r>
              <a:rPr lang="en-US" altLang="en-US" sz="2800" smtClean="0"/>
              <a:t>Processes that are spontaneous at one temperature may be nonspontaneous at other temperatures.</a:t>
            </a:r>
          </a:p>
          <a:p>
            <a:pPr eaLnBrk="1" hangingPunct="1"/>
            <a:r>
              <a:rPr lang="en-US" altLang="en-US" sz="2800" smtClean="0"/>
              <a:t>Above 0</a:t>
            </a:r>
            <a:r>
              <a:rPr lang="en-US" altLang="en-US" sz="2800" smtClean="0">
                <a:sym typeface="Symbol" pitchFamily="18" charset="2"/>
              </a:rPr>
              <a:t>C it is spontaneous for ice to melt.</a:t>
            </a:r>
          </a:p>
          <a:p>
            <a:pPr eaLnBrk="1" hangingPunct="1"/>
            <a:r>
              <a:rPr lang="en-US" altLang="en-US" sz="2800" smtClean="0">
                <a:sym typeface="Symbol" pitchFamily="18" charset="2"/>
              </a:rPr>
              <a:t>Below 0C the reverse process is spontaneous.</a:t>
            </a:r>
            <a:endParaRPr lang="en-US" altLang="en-US" sz="2800" smtClean="0"/>
          </a:p>
        </p:txBody>
      </p:sp>
      <p:pic>
        <p:nvPicPr>
          <p:cNvPr id="6148" name="Picture 5" descr="19_03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 b="5289"/>
          <a:stretch>
            <a:fillRect/>
          </a:stretch>
        </p:blipFill>
        <p:spPr>
          <a:xfrm>
            <a:off x="1573213" y="4041775"/>
            <a:ext cx="5995987" cy="2511425"/>
          </a:xfr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48400" y="6492875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Aslam Bayzeed </a:t>
            </a:r>
            <a:endParaRPr lang="en-US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Reversible Processes</a:t>
            </a:r>
          </a:p>
        </p:txBody>
      </p:sp>
      <p:sp>
        <p:nvSpPr>
          <p:cNvPr id="7171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572000" y="1295400"/>
            <a:ext cx="3810000" cy="4724400"/>
          </a:xfrm>
        </p:spPr>
        <p:txBody>
          <a:bodyPr/>
          <a:lstStyle/>
          <a:p>
            <a:pPr marL="393700" lvl="1" indent="-279400" eaLnBrk="1" hangingPunct="1">
              <a:lnSpc>
                <a:spcPct val="90000"/>
              </a:lnSpc>
              <a:buFontTx/>
              <a:buNone/>
            </a:pPr>
            <a:r>
              <a:rPr lang="en-US" altLang="en-US" sz="2400" dirty="0" smtClean="0"/>
              <a:t>In a reversible process the system changes in such a way that the system and surroundings can be put back in their original states by exactly reversing the process.</a:t>
            </a:r>
          </a:p>
          <a:p>
            <a:pPr marL="393700" lvl="1" indent="-279400" eaLnBrk="1" hangingPunct="1">
              <a:lnSpc>
                <a:spcPct val="90000"/>
              </a:lnSpc>
              <a:buFontTx/>
              <a:buNone/>
            </a:pPr>
            <a:endParaRPr lang="en-US" altLang="en-US" sz="2400" dirty="0" smtClean="0"/>
          </a:p>
          <a:p>
            <a:pPr marL="393700" lvl="1" indent="-279400" eaLnBrk="1" hangingPunct="1">
              <a:lnSpc>
                <a:spcPct val="90000"/>
              </a:lnSpc>
              <a:buFontTx/>
              <a:buNone/>
            </a:pPr>
            <a:r>
              <a:rPr lang="en-US" altLang="en-US" sz="2400" dirty="0" smtClean="0"/>
              <a:t>Changes are infinitesimally </a:t>
            </a:r>
            <a:r>
              <a:rPr lang="en-US" altLang="en-US" sz="2400" b="1" dirty="0" smtClean="0"/>
              <a:t>small </a:t>
            </a:r>
            <a:r>
              <a:rPr lang="en-US" altLang="en-US" sz="2400" dirty="0" smtClean="0"/>
              <a:t>in a reversible process.</a:t>
            </a:r>
          </a:p>
        </p:txBody>
      </p:sp>
      <p:pic>
        <p:nvPicPr>
          <p:cNvPr id="7172" name="Picture 5" descr="19_04ab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 b="9120"/>
          <a:stretch>
            <a:fillRect/>
          </a:stretch>
        </p:blipFill>
        <p:spPr>
          <a:xfrm>
            <a:off x="838200" y="1447800"/>
            <a:ext cx="2833688" cy="5024438"/>
          </a:xfr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0" y="6492875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Aslam Bayzeed </a:t>
            </a:r>
            <a:endParaRPr lang="en-US" dirty="0"/>
          </a:p>
        </p:txBody>
      </p:sp>
    </p:spTree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Irreversible Processes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685800" y="3657600"/>
            <a:ext cx="7772400" cy="1981200"/>
          </a:xfrm>
        </p:spPr>
        <p:txBody>
          <a:bodyPr/>
          <a:lstStyle/>
          <a:p>
            <a:pPr marL="344488" indent="-344488" eaLnBrk="1" hangingPunct="1"/>
            <a:r>
              <a:rPr lang="en-US" altLang="en-US" sz="2800" smtClean="0"/>
              <a:t>Irreversible processes cannot be undone by exactly reversing the change to the system.</a:t>
            </a:r>
          </a:p>
          <a:p>
            <a:pPr marL="344488" indent="-344488" eaLnBrk="1" hangingPunct="1"/>
            <a:r>
              <a:rPr lang="en-US" altLang="en-US" sz="2800" smtClean="0"/>
              <a:t>All </a:t>
            </a:r>
            <a:r>
              <a:rPr lang="en-US" altLang="en-US" sz="2800" b="1" smtClean="0"/>
              <a:t>Spontaneous</a:t>
            </a:r>
            <a:r>
              <a:rPr lang="en-US" altLang="en-US" sz="2800" smtClean="0"/>
              <a:t> processes are </a:t>
            </a:r>
            <a:r>
              <a:rPr lang="en-US" altLang="en-US" sz="2800" b="1" smtClean="0"/>
              <a:t>irreversible</a:t>
            </a:r>
            <a:r>
              <a:rPr lang="en-US" altLang="en-US" sz="2800" smtClean="0"/>
              <a:t>.</a:t>
            </a:r>
          </a:p>
          <a:p>
            <a:pPr marL="344488" indent="-344488" eaLnBrk="1" hangingPunct="1"/>
            <a:r>
              <a:rPr lang="en-US" altLang="en-US" sz="2800" smtClean="0"/>
              <a:t>All </a:t>
            </a:r>
            <a:r>
              <a:rPr lang="en-US" altLang="en-US" sz="2800" b="1" smtClean="0"/>
              <a:t>Real</a:t>
            </a:r>
            <a:r>
              <a:rPr lang="en-US" altLang="en-US" sz="2800" smtClean="0"/>
              <a:t> processes are </a:t>
            </a:r>
            <a:r>
              <a:rPr lang="en-US" altLang="en-US" sz="2800" b="1" smtClean="0"/>
              <a:t>irreversible</a:t>
            </a:r>
            <a:r>
              <a:rPr lang="en-US" altLang="en-US" sz="2800" smtClean="0"/>
              <a:t>. </a:t>
            </a:r>
          </a:p>
        </p:txBody>
      </p:sp>
      <p:pic>
        <p:nvPicPr>
          <p:cNvPr id="8196" name="Picture 5" descr="19_05a-c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 b="19183"/>
          <a:stretch>
            <a:fillRect/>
          </a:stretch>
        </p:blipFill>
        <p:spPr>
          <a:xfrm>
            <a:off x="750888" y="1219200"/>
            <a:ext cx="7642225" cy="2289175"/>
          </a:xfr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172200" y="6492875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Aslam Bayzeed </a:t>
            </a:r>
            <a:endParaRPr lang="en-US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1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113</Words>
  <Application>Microsoft Office PowerPoint</Application>
  <PresentationFormat>On-screen Show (4:3)</PresentationFormat>
  <Paragraphs>15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Spontaneous Processes</vt:lpstr>
      <vt:lpstr>Reversible Processes</vt:lpstr>
      <vt:lpstr>Irreversible Processes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Spontaneous Processes</dc:title>
  <dc:creator>SPIPC</dc:creator>
  <cp:lastModifiedBy>SPIPC</cp:lastModifiedBy>
  <cp:revision>2</cp:revision>
  <dcterms:created xsi:type="dcterms:W3CDTF">2006-08-16T00:00:00Z</dcterms:created>
  <dcterms:modified xsi:type="dcterms:W3CDTF">2023-11-08T11:59:03Z</dcterms:modified>
</cp:coreProperties>
</file>