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Default Extension="gif" ContentType="image/gif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6" r:id="rId3"/>
    <p:sldId id="257" r:id="rId4"/>
    <p:sldId id="258" r:id="rId5"/>
    <p:sldId id="259" r:id="rId6"/>
    <p:sldId id="260" r:id="rId7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14" y="-12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11/8/2023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1" i="0">
                <a:solidFill>
                  <a:srgbClr val="233F5F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rgbClr val="933634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11/8/2023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1" i="0">
                <a:solidFill>
                  <a:srgbClr val="233F5F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11/8/2023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1" i="0">
                <a:solidFill>
                  <a:srgbClr val="233F5F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11/8/2023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11/8/2023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008120" y="228600"/>
            <a:ext cx="3802379" cy="635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0" b="1" i="0">
                <a:solidFill>
                  <a:srgbClr val="233F5F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794000" y="1391920"/>
            <a:ext cx="4059554" cy="30073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1" i="0">
                <a:solidFill>
                  <a:srgbClr val="933634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11/8/2023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logo_main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86200" y="60960"/>
            <a:ext cx="1143000" cy="1005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3" descr="C:\Users\Sanjoy Kumar Banik\Desktop\1200px-Mujib_100_Logo.svg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96200" y="0"/>
            <a:ext cx="1327440" cy="1143000"/>
          </a:xfrm>
          <a:prstGeom prst="rect">
            <a:avLst/>
          </a:prstGeom>
          <a:noFill/>
        </p:spPr>
      </p:pic>
      <p:sp>
        <p:nvSpPr>
          <p:cNvPr id="5" name="Flowchart: Alternate Process 4"/>
          <p:cNvSpPr/>
          <p:nvPr/>
        </p:nvSpPr>
        <p:spPr>
          <a:xfrm>
            <a:off x="152400" y="1143000"/>
            <a:ext cx="8839200" cy="1219200"/>
          </a:xfrm>
          <a:prstGeom prst="flowChartAlternateProcess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77177" tIns="38589" rIns="77177" bIns="38589"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BANGLADESH TECHNICAL EDUCATION BOARD</a:t>
            </a:r>
          </a:p>
          <a:p>
            <a:pPr algn="ctr"/>
            <a:r>
              <a:rPr lang="en-US" sz="2000" b="1" dirty="0" smtClean="0">
                <a:solidFill>
                  <a:schemeClr val="accent1"/>
                </a:solidFill>
              </a:rPr>
              <a:t>DIPLOMA IN ENGINEERING</a:t>
            </a:r>
          </a:p>
          <a:p>
            <a:pPr algn="ctr"/>
            <a:r>
              <a:rPr lang="en-US" sz="2000" b="1" dirty="0" smtClean="0">
                <a:solidFill>
                  <a:schemeClr val="accent1"/>
                </a:solidFill>
              </a:rPr>
              <a:t>POWER TECHNOLOGY</a:t>
            </a:r>
          </a:p>
          <a:p>
            <a:pPr algn="ctr"/>
            <a:r>
              <a:rPr lang="en-US" sz="2000" b="1" dirty="0" smtClean="0">
                <a:solidFill>
                  <a:schemeClr val="accent1"/>
                </a:solidFill>
              </a:rPr>
              <a:t>4 </a:t>
            </a:r>
            <a:r>
              <a:rPr lang="en-US" sz="2000" b="1" dirty="0" err="1" smtClean="0">
                <a:solidFill>
                  <a:schemeClr val="accent1"/>
                </a:solidFill>
              </a:rPr>
              <a:t>th</a:t>
            </a:r>
            <a:r>
              <a:rPr lang="en-US" sz="2000" b="1" dirty="0" smtClean="0">
                <a:solidFill>
                  <a:schemeClr val="accent1"/>
                </a:solidFill>
              </a:rPr>
              <a:t> semester</a:t>
            </a:r>
            <a:endParaRPr lang="en-US" sz="2000" b="1" dirty="0">
              <a:solidFill>
                <a:schemeClr val="accent1"/>
              </a:solidFill>
            </a:endParaRPr>
          </a:p>
        </p:txBody>
      </p:sp>
      <p:pic>
        <p:nvPicPr>
          <p:cNvPr id="7" name="Picture 6" descr="20191111_Osram_LP_CCB_01_Header_Home.jpg"/>
          <p:cNvPicPr>
            <a:picLocks noGrp="1" noChangeAspect="1"/>
          </p:cNvPicPr>
          <p:nvPr isPhoto="1"/>
        </p:nvPicPr>
        <p:blipFill>
          <a:blip r:embed="rId4" cstate="print">
            <a:lum/>
          </a:blip>
          <a:stretch>
            <a:fillRect/>
          </a:stretch>
        </p:blipFill>
        <p:spPr>
          <a:xfrm>
            <a:off x="3276600" y="3026631"/>
            <a:ext cx="5715000" cy="1773969"/>
          </a:xfrm>
          <a:prstGeom prst="rect">
            <a:avLst/>
          </a:prstGeom>
          <a:noFill/>
          <a:ln>
            <a:noFill/>
          </a:ln>
          <a:effectLst>
            <a:softEdge rad="635000"/>
          </a:effectLst>
        </p:spPr>
      </p:pic>
      <p:grpSp>
        <p:nvGrpSpPr>
          <p:cNvPr id="3" name="Group 18"/>
          <p:cNvGrpSpPr/>
          <p:nvPr/>
        </p:nvGrpSpPr>
        <p:grpSpPr>
          <a:xfrm>
            <a:off x="152400" y="5029200"/>
            <a:ext cx="3196809" cy="1108053"/>
            <a:chOff x="307152" y="5383238"/>
            <a:chExt cx="3196809" cy="1108053"/>
          </a:xfrm>
        </p:grpSpPr>
        <p:sp>
          <p:nvSpPr>
            <p:cNvPr id="15" name="Flowchart: Decision 14"/>
            <p:cNvSpPr/>
            <p:nvPr/>
          </p:nvSpPr>
          <p:spPr>
            <a:xfrm rot="1012717">
              <a:off x="307152" y="5383238"/>
              <a:ext cx="3196809" cy="1108053"/>
            </a:xfrm>
            <a:prstGeom prst="flowChartDecision">
              <a:avLst/>
            </a:prstGeom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lvl="0"/>
              <a:endParaRPr lang="en-US" sz="3200" dirty="0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1110168" y="5698218"/>
              <a:ext cx="1635384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2800" b="1" dirty="0" smtClean="0"/>
                <a:t>Lesson </a:t>
              </a:r>
              <a:r>
                <a:rPr lang="en-US" sz="2800" b="1" dirty="0" smtClean="0"/>
                <a:t>02</a:t>
              </a:r>
              <a:endParaRPr lang="en-US" sz="2800" dirty="0">
                <a:solidFill>
                  <a:srgbClr val="FF0000"/>
                </a:solidFill>
              </a:endParaRPr>
            </a:p>
          </p:txBody>
        </p:sp>
      </p:grpSp>
      <p:sp>
        <p:nvSpPr>
          <p:cNvPr id="18" name="Rectangle 17"/>
          <p:cNvSpPr/>
          <p:nvPr/>
        </p:nvSpPr>
        <p:spPr>
          <a:xfrm>
            <a:off x="228600" y="2530251"/>
            <a:ext cx="6477000" cy="908928"/>
          </a:xfrm>
          <a:prstGeom prst="rect">
            <a:avLst/>
          </a:prstGeom>
          <a:ln>
            <a:noFill/>
          </a:ln>
        </p:spPr>
        <p:txBody>
          <a:bodyPr wrap="square" lIns="77177" tIns="38589" rIns="77177" bIns="38589">
            <a:spAutoFit/>
          </a:bodyPr>
          <a:lstStyle/>
          <a:p>
            <a:r>
              <a:rPr lang="en-US" sz="2800" b="1" dirty="0" smtClean="0"/>
              <a:t>Subject:</a:t>
            </a:r>
            <a:r>
              <a:rPr lang="bn-BD" sz="2800" b="1" dirty="0" smtClean="0"/>
              <a:t> </a:t>
            </a:r>
            <a:r>
              <a:rPr lang="en-US" sz="2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Suspension, Brake, Steering &amp;     </a:t>
            </a:r>
          </a:p>
          <a:p>
            <a:r>
              <a:rPr lang="en-US" sz="2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         Transmission System of Vehicle</a:t>
            </a:r>
            <a:r>
              <a:rPr lang="bn-BD" sz="2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(</a:t>
            </a:r>
            <a:r>
              <a:rPr lang="en-US" sz="2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26262</a:t>
            </a:r>
            <a:r>
              <a:rPr lang="bn-BD" sz="2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) </a:t>
            </a:r>
            <a:endParaRPr lang="en-US" sz="26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505200" y="4977581"/>
            <a:ext cx="5638800" cy="1493704"/>
          </a:xfrm>
          <a:prstGeom prst="rect">
            <a:avLst/>
          </a:prstGeom>
          <a:noFill/>
        </p:spPr>
        <p:txBody>
          <a:bodyPr wrap="square" lIns="77177" tIns="38589" rIns="77177" bIns="38589" rtlCol="0">
            <a:spAutoFit/>
          </a:bodyPr>
          <a:lstStyle/>
          <a:p>
            <a:pPr algn="ctr"/>
            <a:r>
              <a:rPr lang="en-US" sz="24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Aminul</a:t>
            </a:r>
            <a:r>
              <a:rPr lang="en-US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ISLAM </a:t>
            </a:r>
            <a:r>
              <a:rPr lang="en-US" sz="24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MUhIB</a:t>
            </a:r>
            <a:endParaRPr lang="en-US" sz="24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/>
            <a:r>
              <a:rPr lang="en-US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JUNIOR INSTRUCTOR</a:t>
            </a:r>
          </a:p>
          <a:p>
            <a:pPr algn="ctr"/>
            <a:r>
              <a:rPr lang="en-US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POWER TECHNOLOGY</a:t>
            </a:r>
          </a:p>
          <a:p>
            <a:pPr algn="ctr"/>
            <a:r>
              <a:rPr lang="en-US" sz="20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Sylhet</a:t>
            </a:r>
            <a:r>
              <a:rPr lang="en-US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polytechnic institute, </a:t>
            </a:r>
            <a:r>
              <a:rPr lang="en-US" sz="20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stlhet</a:t>
            </a:r>
            <a:r>
              <a:rPr lang="en-US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bn-BD" sz="2800" b="1" dirty="0" smtClean="0">
                <a:solidFill>
                  <a:srgbClr val="FF0000"/>
                </a:solidFill>
              </a:rPr>
              <a:t> </a:t>
            </a:r>
            <a:endParaRPr lang="en-US" sz="2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4367" y="2783397"/>
            <a:ext cx="9119632" cy="407460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762000" y="746759"/>
            <a:ext cx="7879079" cy="68993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238500" algn="l"/>
              </a:tabLst>
            </a:pPr>
            <a:r>
              <a:rPr lang="en-US" sz="4400" spc="-5" dirty="0" smtClean="0"/>
              <a:t>Power transmission system</a:t>
            </a:r>
            <a:endParaRPr sz="4400"/>
          </a:p>
        </p:txBody>
      </p:sp>
      <p:sp>
        <p:nvSpPr>
          <p:cNvPr id="5" name="object 5"/>
          <p:cNvSpPr txBox="1"/>
          <p:nvPr/>
        </p:nvSpPr>
        <p:spPr>
          <a:xfrm>
            <a:off x="6718300" y="4986020"/>
            <a:ext cx="2135505" cy="5759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2135"/>
              </a:lnSpc>
              <a:spcBef>
                <a:spcPts val="100"/>
              </a:spcBef>
            </a:pPr>
            <a:r>
              <a:rPr sz="1800" b="1" spc="-10" dirty="0">
                <a:latin typeface="Copperplate Gothic Bold"/>
                <a:cs typeface="Copperplate Gothic Bold"/>
              </a:rPr>
              <a:t>By</a:t>
            </a:r>
            <a:endParaRPr sz="1800">
              <a:latin typeface="Copperplate Gothic Bold"/>
              <a:cs typeface="Copperplate Gothic Bold"/>
            </a:endParaRPr>
          </a:p>
          <a:p>
            <a:pPr marL="360680">
              <a:lnSpc>
                <a:spcPts val="2195"/>
              </a:lnSpc>
            </a:pPr>
            <a:r>
              <a:rPr sz="1850" b="1" i="1" spc="-40" dirty="0">
                <a:latin typeface="Copperplate Gothic Bold"/>
                <a:cs typeface="Copperplate Gothic Bold"/>
              </a:rPr>
              <a:t>Tejas</a:t>
            </a:r>
            <a:r>
              <a:rPr sz="1850" b="1" i="1" spc="-60" dirty="0">
                <a:latin typeface="Copperplate Gothic Bold"/>
                <a:cs typeface="Copperplate Gothic Bold"/>
              </a:rPr>
              <a:t> </a:t>
            </a:r>
            <a:r>
              <a:rPr sz="1850" b="1" i="1" spc="-45" dirty="0">
                <a:latin typeface="Copperplate Gothic Bold"/>
                <a:cs typeface="Copperplate Gothic Bold"/>
              </a:rPr>
              <a:t>Sharma</a:t>
            </a:r>
            <a:endParaRPr sz="1850">
              <a:latin typeface="Copperplate Gothic Bold"/>
              <a:cs typeface="Copperplate Gothic Bold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830070" y="1777556"/>
            <a:ext cx="5769610" cy="58420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ts val="2190"/>
              </a:lnSpc>
              <a:spcBef>
                <a:spcPts val="110"/>
              </a:spcBef>
              <a:tabLst>
                <a:tab pos="5378450" algn="l"/>
              </a:tabLst>
            </a:pPr>
            <a:r>
              <a:rPr sz="1850" b="1" i="1" spc="100" dirty="0">
                <a:latin typeface="Copperplate Gothic Bold"/>
                <a:cs typeface="Copperplate Gothic Bold"/>
              </a:rPr>
              <a:t>B</a:t>
            </a:r>
            <a:r>
              <a:rPr sz="1850" b="1" i="1" spc="-40" dirty="0">
                <a:latin typeface="Copperplate Gothic Bold"/>
                <a:cs typeface="Copperplate Gothic Bold"/>
              </a:rPr>
              <a:t>E</a:t>
            </a:r>
            <a:r>
              <a:rPr sz="1850" b="1" i="1" dirty="0">
                <a:latin typeface="Copperplate Gothic Bold"/>
                <a:cs typeface="Copperplate Gothic Bold"/>
              </a:rPr>
              <a:t> </a:t>
            </a:r>
            <a:r>
              <a:rPr sz="1850" b="1" i="1" spc="-160" dirty="0">
                <a:latin typeface="Copperplate Gothic Bold"/>
                <a:cs typeface="Copperplate Gothic Bold"/>
              </a:rPr>
              <a:t> </a:t>
            </a:r>
            <a:r>
              <a:rPr sz="1850" b="1" i="1" spc="110" dirty="0">
                <a:latin typeface="Copperplate Gothic Bold"/>
                <a:cs typeface="Copperplate Gothic Bold"/>
              </a:rPr>
              <a:t>S</a:t>
            </a:r>
            <a:r>
              <a:rPr sz="1850" b="1" i="1" spc="125" dirty="0">
                <a:latin typeface="Copperplate Gothic Bold"/>
                <a:cs typeface="Copperplate Gothic Bold"/>
              </a:rPr>
              <a:t>k</a:t>
            </a:r>
            <a:r>
              <a:rPr sz="1850" b="1" i="1" spc="135" dirty="0">
                <a:latin typeface="Copperplate Gothic Bold"/>
                <a:cs typeface="Copperplate Gothic Bold"/>
              </a:rPr>
              <a:t>i</a:t>
            </a:r>
            <a:r>
              <a:rPr sz="1850" b="1" i="1" spc="120" dirty="0">
                <a:latin typeface="Copperplate Gothic Bold"/>
                <a:cs typeface="Copperplate Gothic Bold"/>
              </a:rPr>
              <a:t>ll</a:t>
            </a:r>
            <a:r>
              <a:rPr sz="1850" b="1" i="1" spc="105" dirty="0">
                <a:latin typeface="Copperplate Gothic Bold"/>
                <a:cs typeface="Copperplate Gothic Bold"/>
              </a:rPr>
              <a:t>e</a:t>
            </a:r>
            <a:r>
              <a:rPr sz="1850" b="1" i="1" spc="-40" dirty="0">
                <a:latin typeface="Copperplate Gothic Bold"/>
                <a:cs typeface="Copperplate Gothic Bold"/>
              </a:rPr>
              <a:t>d</a:t>
            </a:r>
            <a:r>
              <a:rPr sz="1850" b="1" i="1" dirty="0">
                <a:latin typeface="Copperplate Gothic Bold"/>
                <a:cs typeface="Copperplate Gothic Bold"/>
              </a:rPr>
              <a:t>	</a:t>
            </a:r>
            <a:r>
              <a:rPr sz="1850" b="1" i="1" spc="110" dirty="0">
                <a:latin typeface="Copperplate Gothic Bold"/>
                <a:cs typeface="Copperplate Gothic Bold"/>
              </a:rPr>
              <a:t>B</a:t>
            </a:r>
            <a:r>
              <a:rPr sz="1850" b="1" i="1" spc="-40" dirty="0">
                <a:latin typeface="Copperplate Gothic Bold"/>
                <a:cs typeface="Copperplate Gothic Bold"/>
              </a:rPr>
              <a:t>E</a:t>
            </a:r>
            <a:endParaRPr sz="1850">
              <a:latin typeface="Copperplate Gothic Bold"/>
              <a:cs typeface="Copperplate Gothic Bold"/>
            </a:endParaRPr>
          </a:p>
          <a:p>
            <a:pPr marL="12700">
              <a:lnSpc>
                <a:spcPts val="2190"/>
              </a:lnSpc>
            </a:pPr>
            <a:r>
              <a:rPr sz="1850" b="1" i="1" spc="85" dirty="0">
                <a:latin typeface="Copperplate Gothic Bold"/>
                <a:cs typeface="Copperplate Gothic Bold"/>
              </a:rPr>
              <a:t>Smart</a:t>
            </a:r>
            <a:endParaRPr sz="1850">
              <a:latin typeface="Copperplate Gothic Bold"/>
              <a:cs typeface="Copperplate Gothic Bold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2936534"/>
            <a:ext cx="9144000" cy="389884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295400" y="69850"/>
            <a:ext cx="6885305" cy="62837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pc="-10" dirty="0" smtClean="0"/>
              <a:t>Power transmission system</a:t>
            </a:r>
            <a:endParaRPr spc="-5" dirty="0"/>
          </a:p>
        </p:txBody>
      </p:sp>
      <p:sp>
        <p:nvSpPr>
          <p:cNvPr id="4" name="object 4"/>
          <p:cNvSpPr txBox="1"/>
          <p:nvPr/>
        </p:nvSpPr>
        <p:spPr>
          <a:xfrm>
            <a:off x="1414780" y="1074419"/>
            <a:ext cx="7306309" cy="1351280"/>
          </a:xfrm>
          <a:prstGeom prst="rect">
            <a:avLst/>
          </a:prstGeom>
        </p:spPr>
        <p:txBody>
          <a:bodyPr vert="horz" wrap="square" lIns="0" tIns="101600" rIns="0" bIns="0" rtlCol="0">
            <a:spAutoFit/>
          </a:bodyPr>
          <a:lstStyle/>
          <a:p>
            <a:pPr marL="1357630" indent="-219710">
              <a:lnSpc>
                <a:spcPct val="100000"/>
              </a:lnSpc>
              <a:spcBef>
                <a:spcPts val="800"/>
              </a:spcBef>
              <a:buSzPct val="96428"/>
              <a:buFont typeface="Arial"/>
              <a:buChar char="•"/>
              <a:tabLst>
                <a:tab pos="1357630" algn="l"/>
              </a:tabLst>
            </a:pPr>
            <a:r>
              <a:rPr sz="2800" b="1" spc="-10" dirty="0">
                <a:solidFill>
                  <a:srgbClr val="933634"/>
                </a:solidFill>
                <a:latin typeface="Arial"/>
                <a:cs typeface="Arial"/>
              </a:rPr>
              <a:t>Function of</a:t>
            </a:r>
            <a:r>
              <a:rPr sz="2800" b="1" dirty="0">
                <a:solidFill>
                  <a:srgbClr val="933634"/>
                </a:solidFill>
                <a:latin typeface="Arial"/>
                <a:cs typeface="Arial"/>
              </a:rPr>
              <a:t> </a:t>
            </a:r>
            <a:r>
              <a:rPr sz="2800" b="1" spc="-5" dirty="0">
                <a:solidFill>
                  <a:srgbClr val="933634"/>
                </a:solidFill>
                <a:latin typeface="Arial"/>
                <a:cs typeface="Arial"/>
              </a:rPr>
              <a:t>transmission:</a:t>
            </a:r>
            <a:endParaRPr sz="2800">
              <a:latin typeface="Arial"/>
              <a:cs typeface="Arial"/>
            </a:endParaRPr>
          </a:p>
          <a:p>
            <a:pPr marL="12700" marR="5080">
              <a:lnSpc>
                <a:spcPct val="100699"/>
              </a:lnSpc>
              <a:spcBef>
                <a:spcPts val="580"/>
              </a:spcBef>
            </a:pPr>
            <a:r>
              <a:rPr sz="2400" dirty="0">
                <a:solidFill>
                  <a:srgbClr val="233F5F"/>
                </a:solidFill>
                <a:latin typeface="Arial"/>
                <a:cs typeface="Arial"/>
              </a:rPr>
              <a:t>- </a:t>
            </a:r>
            <a:r>
              <a:rPr sz="2400" b="1" dirty="0">
                <a:solidFill>
                  <a:srgbClr val="233F5F"/>
                </a:solidFill>
                <a:latin typeface="Arial"/>
                <a:cs typeface="Arial"/>
              </a:rPr>
              <a:t>It </a:t>
            </a:r>
            <a:r>
              <a:rPr sz="2400" b="1" spc="5" dirty="0">
                <a:solidFill>
                  <a:srgbClr val="233F5F"/>
                </a:solidFill>
                <a:latin typeface="Arial"/>
                <a:cs typeface="Arial"/>
              </a:rPr>
              <a:t>is </a:t>
            </a:r>
            <a:r>
              <a:rPr sz="2400" b="1" spc="-5" dirty="0">
                <a:solidFill>
                  <a:srgbClr val="233F5F"/>
                </a:solidFill>
                <a:latin typeface="Arial"/>
                <a:cs typeface="Arial"/>
              </a:rPr>
              <a:t>used </a:t>
            </a:r>
            <a:r>
              <a:rPr sz="2400" b="1" dirty="0">
                <a:solidFill>
                  <a:srgbClr val="233F5F"/>
                </a:solidFill>
                <a:latin typeface="Arial"/>
                <a:cs typeface="Arial"/>
              </a:rPr>
              <a:t>to </a:t>
            </a:r>
            <a:r>
              <a:rPr sz="2400" b="1" spc="-5" dirty="0">
                <a:solidFill>
                  <a:srgbClr val="233F5F"/>
                </a:solidFill>
                <a:latin typeface="Arial"/>
                <a:cs typeface="Arial"/>
              </a:rPr>
              <a:t>transmit engine torque </a:t>
            </a:r>
            <a:r>
              <a:rPr sz="2400" b="1" dirty="0">
                <a:solidFill>
                  <a:srgbClr val="233F5F"/>
                </a:solidFill>
                <a:latin typeface="Arial"/>
                <a:cs typeface="Arial"/>
              </a:rPr>
              <a:t>to </a:t>
            </a:r>
            <a:r>
              <a:rPr sz="2400" b="1" spc="-5" dirty="0">
                <a:solidFill>
                  <a:srgbClr val="233F5F"/>
                </a:solidFill>
                <a:latin typeface="Arial"/>
                <a:cs typeface="Arial"/>
              </a:rPr>
              <a:t>the driving  wheels </a:t>
            </a:r>
            <a:r>
              <a:rPr sz="2400" b="1" dirty="0">
                <a:solidFill>
                  <a:srgbClr val="233F5F"/>
                </a:solidFill>
                <a:latin typeface="Arial"/>
                <a:cs typeface="Arial"/>
              </a:rPr>
              <a:t>to </a:t>
            </a:r>
            <a:r>
              <a:rPr sz="2400" b="1" spc="-5" dirty="0">
                <a:solidFill>
                  <a:srgbClr val="233F5F"/>
                </a:solidFill>
                <a:latin typeface="Arial"/>
                <a:cs typeface="Arial"/>
              </a:rPr>
              <a:t>drive the vehicle </a:t>
            </a:r>
            <a:r>
              <a:rPr sz="2400" b="1" dirty="0">
                <a:solidFill>
                  <a:srgbClr val="233F5F"/>
                </a:solidFill>
                <a:latin typeface="Arial"/>
                <a:cs typeface="Arial"/>
              </a:rPr>
              <a:t>on </a:t>
            </a:r>
            <a:r>
              <a:rPr sz="2400" b="1" spc="-5" dirty="0">
                <a:solidFill>
                  <a:srgbClr val="233F5F"/>
                </a:solidFill>
                <a:latin typeface="Arial"/>
                <a:cs typeface="Arial"/>
              </a:rPr>
              <a:t>the</a:t>
            </a:r>
            <a:r>
              <a:rPr sz="2400" b="1" spc="-10" dirty="0">
                <a:solidFill>
                  <a:srgbClr val="233F5F"/>
                </a:solidFill>
                <a:latin typeface="Arial"/>
                <a:cs typeface="Arial"/>
              </a:rPr>
              <a:t> road.</a:t>
            </a:r>
            <a:endParaRPr sz="24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981200" y="6324600"/>
            <a:ext cx="5080000" cy="5334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180611"/>
            <a:ext cx="9144000" cy="65476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690880" y="69850"/>
            <a:ext cx="822198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5" dirty="0"/>
              <a:t>Requirement of Transmission</a:t>
            </a:r>
            <a:r>
              <a:rPr sz="3600" spc="-105" dirty="0"/>
              <a:t> </a:t>
            </a:r>
            <a:r>
              <a:rPr sz="3600" spc="-5" dirty="0"/>
              <a:t>System</a:t>
            </a:r>
            <a:endParaRPr sz="3600"/>
          </a:p>
        </p:txBody>
      </p:sp>
      <p:sp>
        <p:nvSpPr>
          <p:cNvPr id="4" name="object 4"/>
          <p:cNvSpPr txBox="1"/>
          <p:nvPr/>
        </p:nvSpPr>
        <p:spPr>
          <a:xfrm>
            <a:off x="461009" y="855979"/>
            <a:ext cx="8528685" cy="5265420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12700" marR="5080">
              <a:lnSpc>
                <a:spcPct val="101200"/>
              </a:lnSpc>
              <a:spcBef>
                <a:spcPts val="60"/>
              </a:spcBef>
              <a:buSzPct val="96428"/>
              <a:buFont typeface="Arial"/>
              <a:buChar char="•"/>
              <a:tabLst>
                <a:tab pos="232410" algn="l"/>
              </a:tabLst>
            </a:pPr>
            <a:r>
              <a:rPr sz="2800" b="1" spc="-10" dirty="0">
                <a:solidFill>
                  <a:srgbClr val="933634"/>
                </a:solidFill>
                <a:latin typeface="Arial"/>
                <a:cs typeface="Arial"/>
              </a:rPr>
              <a:t>To provide </a:t>
            </a:r>
            <a:r>
              <a:rPr sz="2800" b="1" spc="-5" dirty="0">
                <a:solidFill>
                  <a:srgbClr val="933634"/>
                </a:solidFill>
                <a:latin typeface="Arial"/>
                <a:cs typeface="Arial"/>
              </a:rPr>
              <a:t>for disconnecting the </a:t>
            </a:r>
            <a:r>
              <a:rPr sz="2800" b="1" spc="-10" dirty="0">
                <a:solidFill>
                  <a:srgbClr val="933634"/>
                </a:solidFill>
                <a:latin typeface="Arial"/>
                <a:cs typeface="Arial"/>
              </a:rPr>
              <a:t>engine </a:t>
            </a:r>
            <a:r>
              <a:rPr sz="2800" b="1" spc="-5" dirty="0">
                <a:solidFill>
                  <a:srgbClr val="933634"/>
                </a:solidFill>
                <a:latin typeface="Arial"/>
                <a:cs typeface="Arial"/>
              </a:rPr>
              <a:t>from the  driving</a:t>
            </a:r>
            <a:r>
              <a:rPr sz="2800" b="1" spc="-10" dirty="0">
                <a:solidFill>
                  <a:srgbClr val="933634"/>
                </a:solidFill>
                <a:latin typeface="Arial"/>
                <a:cs typeface="Arial"/>
              </a:rPr>
              <a:t> wheels</a:t>
            </a:r>
            <a:endParaRPr sz="2800">
              <a:latin typeface="Arial"/>
              <a:cs typeface="Arial"/>
            </a:endParaRPr>
          </a:p>
          <a:p>
            <a:pPr marL="358775" marR="349885" lvl="1">
              <a:lnSpc>
                <a:spcPts val="3300"/>
              </a:lnSpc>
              <a:spcBef>
                <a:spcPts val="2500"/>
              </a:spcBef>
              <a:buSzPct val="96428"/>
              <a:buFont typeface="Arial"/>
              <a:buChar char="•"/>
              <a:tabLst>
                <a:tab pos="577850" algn="l"/>
              </a:tabLst>
            </a:pPr>
            <a:r>
              <a:rPr sz="2800" b="1" spc="-5" dirty="0">
                <a:solidFill>
                  <a:srgbClr val="933634"/>
                </a:solidFill>
                <a:latin typeface="Arial"/>
                <a:cs typeface="Arial"/>
              </a:rPr>
              <a:t>When </a:t>
            </a:r>
            <a:r>
              <a:rPr sz="2800" b="1" spc="-10" dirty="0">
                <a:solidFill>
                  <a:srgbClr val="933634"/>
                </a:solidFill>
                <a:latin typeface="Arial"/>
                <a:cs typeface="Arial"/>
              </a:rPr>
              <a:t>engine </a:t>
            </a:r>
            <a:r>
              <a:rPr sz="2800" b="1" spc="-5" dirty="0">
                <a:solidFill>
                  <a:srgbClr val="933634"/>
                </a:solidFill>
                <a:latin typeface="Arial"/>
                <a:cs typeface="Arial"/>
              </a:rPr>
              <a:t>is </a:t>
            </a:r>
            <a:r>
              <a:rPr sz="2800" b="1" spc="-10" dirty="0">
                <a:solidFill>
                  <a:srgbClr val="933634"/>
                </a:solidFill>
                <a:latin typeface="Arial"/>
                <a:cs typeface="Arial"/>
              </a:rPr>
              <a:t>running </a:t>
            </a:r>
            <a:r>
              <a:rPr sz="2800" b="1" dirty="0">
                <a:solidFill>
                  <a:srgbClr val="933634"/>
                </a:solidFill>
                <a:latin typeface="Arial"/>
                <a:cs typeface="Arial"/>
              </a:rPr>
              <a:t>, </a:t>
            </a:r>
            <a:r>
              <a:rPr sz="2800" b="1" spc="-10" dirty="0">
                <a:solidFill>
                  <a:srgbClr val="933634"/>
                </a:solidFill>
                <a:latin typeface="Arial"/>
                <a:cs typeface="Arial"/>
              </a:rPr>
              <a:t>connect the </a:t>
            </a:r>
            <a:r>
              <a:rPr sz="2800" b="1" spc="-5" dirty="0">
                <a:solidFill>
                  <a:srgbClr val="933634"/>
                </a:solidFill>
                <a:latin typeface="Arial"/>
                <a:cs typeface="Arial"/>
              </a:rPr>
              <a:t>driving  </a:t>
            </a:r>
            <a:r>
              <a:rPr sz="2800" b="1" spc="-10" dirty="0">
                <a:solidFill>
                  <a:srgbClr val="933634"/>
                </a:solidFill>
                <a:latin typeface="Arial"/>
                <a:cs typeface="Arial"/>
              </a:rPr>
              <a:t>wheels </a:t>
            </a:r>
            <a:r>
              <a:rPr sz="2800" b="1" dirty="0">
                <a:solidFill>
                  <a:srgbClr val="933634"/>
                </a:solidFill>
                <a:latin typeface="Arial"/>
                <a:cs typeface="Arial"/>
              </a:rPr>
              <a:t>to </a:t>
            </a:r>
            <a:r>
              <a:rPr sz="2800" b="1" spc="-5" dirty="0">
                <a:solidFill>
                  <a:srgbClr val="933634"/>
                </a:solidFill>
                <a:latin typeface="Arial"/>
                <a:cs typeface="Arial"/>
              </a:rPr>
              <a:t>engine </a:t>
            </a:r>
            <a:r>
              <a:rPr sz="2800" b="1" spc="-10" dirty="0">
                <a:solidFill>
                  <a:srgbClr val="933634"/>
                </a:solidFill>
                <a:latin typeface="Arial"/>
                <a:cs typeface="Arial"/>
              </a:rPr>
              <a:t>smoothly without</a:t>
            </a:r>
            <a:r>
              <a:rPr sz="2800" b="1" dirty="0">
                <a:solidFill>
                  <a:srgbClr val="933634"/>
                </a:solidFill>
                <a:latin typeface="Arial"/>
                <a:cs typeface="Arial"/>
              </a:rPr>
              <a:t> </a:t>
            </a:r>
            <a:r>
              <a:rPr sz="2800" b="1" spc="-10" dirty="0">
                <a:solidFill>
                  <a:srgbClr val="933634"/>
                </a:solidFill>
                <a:latin typeface="Arial"/>
                <a:cs typeface="Arial"/>
              </a:rPr>
              <a:t>shock</a:t>
            </a:r>
            <a:endParaRPr sz="2800">
              <a:latin typeface="Arial"/>
              <a:cs typeface="Arial"/>
            </a:endParaRPr>
          </a:p>
          <a:p>
            <a:pPr marL="129539" marR="120650">
              <a:lnSpc>
                <a:spcPct val="101200"/>
              </a:lnSpc>
              <a:spcBef>
                <a:spcPts val="2200"/>
              </a:spcBef>
              <a:buSzPct val="96428"/>
              <a:buFont typeface="Arial"/>
              <a:buChar char="•"/>
              <a:tabLst>
                <a:tab pos="349250" algn="l"/>
              </a:tabLst>
            </a:pPr>
            <a:r>
              <a:rPr sz="2800" b="1" spc="-10" dirty="0">
                <a:solidFill>
                  <a:srgbClr val="933634"/>
                </a:solidFill>
                <a:latin typeface="Arial"/>
                <a:cs typeface="Arial"/>
              </a:rPr>
              <a:t>Leverage </a:t>
            </a:r>
            <a:r>
              <a:rPr sz="2800" b="1" spc="-5" dirty="0">
                <a:solidFill>
                  <a:srgbClr val="933634"/>
                </a:solidFill>
                <a:latin typeface="Arial"/>
                <a:cs typeface="Arial"/>
              </a:rPr>
              <a:t>between engine and driving wheels to  be varied</a:t>
            </a:r>
            <a:endParaRPr sz="2800">
              <a:latin typeface="Arial"/>
              <a:cs typeface="Arial"/>
            </a:endParaRPr>
          </a:p>
          <a:p>
            <a:pPr marL="246379" marR="239395" lvl="1">
              <a:lnSpc>
                <a:spcPct val="101200"/>
              </a:lnSpc>
              <a:spcBef>
                <a:spcPts val="2200"/>
              </a:spcBef>
              <a:buSzPct val="96428"/>
              <a:buFont typeface="Arial"/>
              <a:buChar char="•"/>
              <a:tabLst>
                <a:tab pos="466090" algn="l"/>
              </a:tabLst>
            </a:pPr>
            <a:r>
              <a:rPr sz="2800" b="1" spc="-10" dirty="0">
                <a:solidFill>
                  <a:srgbClr val="933634"/>
                </a:solidFill>
                <a:latin typeface="Arial"/>
                <a:cs typeface="Arial"/>
              </a:rPr>
              <a:t>Enable </a:t>
            </a:r>
            <a:r>
              <a:rPr sz="2800" b="1" dirty="0">
                <a:solidFill>
                  <a:srgbClr val="933634"/>
                </a:solidFill>
                <a:latin typeface="Arial"/>
                <a:cs typeface="Arial"/>
              </a:rPr>
              <a:t>the </a:t>
            </a:r>
            <a:r>
              <a:rPr sz="2800" b="1" spc="-5" dirty="0">
                <a:solidFill>
                  <a:srgbClr val="933634"/>
                </a:solidFill>
                <a:latin typeface="Arial"/>
                <a:cs typeface="Arial"/>
              </a:rPr>
              <a:t>driving wheels </a:t>
            </a:r>
            <a:r>
              <a:rPr sz="2800" b="1" dirty="0">
                <a:solidFill>
                  <a:srgbClr val="933634"/>
                </a:solidFill>
                <a:latin typeface="Arial"/>
                <a:cs typeface="Arial"/>
              </a:rPr>
              <a:t>to </a:t>
            </a:r>
            <a:r>
              <a:rPr sz="2800" b="1" spc="-5" dirty="0">
                <a:solidFill>
                  <a:srgbClr val="933634"/>
                </a:solidFill>
                <a:latin typeface="Arial"/>
                <a:cs typeface="Arial"/>
              </a:rPr>
              <a:t>rotate at different  </a:t>
            </a:r>
            <a:r>
              <a:rPr sz="2800" b="1" spc="-10" dirty="0">
                <a:solidFill>
                  <a:srgbClr val="933634"/>
                </a:solidFill>
                <a:latin typeface="Arial"/>
                <a:cs typeface="Arial"/>
              </a:rPr>
              <a:t>speeds.</a:t>
            </a:r>
            <a:endParaRPr sz="2800">
              <a:latin typeface="Arial"/>
              <a:cs typeface="Arial"/>
            </a:endParaRPr>
          </a:p>
          <a:p>
            <a:pPr marL="100330" marR="91440">
              <a:lnSpc>
                <a:spcPct val="101200"/>
              </a:lnSpc>
              <a:spcBef>
                <a:spcPts val="595"/>
              </a:spcBef>
              <a:buSzPct val="96428"/>
              <a:buFont typeface="Arial"/>
              <a:buChar char="•"/>
              <a:tabLst>
                <a:tab pos="417195" algn="l"/>
                <a:tab pos="417830" algn="l"/>
              </a:tabLst>
            </a:pPr>
            <a:r>
              <a:rPr sz="2800" b="1" spc="-10" dirty="0">
                <a:solidFill>
                  <a:srgbClr val="933634"/>
                </a:solidFill>
                <a:latin typeface="Arial"/>
                <a:cs typeface="Arial"/>
              </a:rPr>
              <a:t>Provide </a:t>
            </a:r>
            <a:r>
              <a:rPr sz="2800" b="1" spc="-5" dirty="0">
                <a:solidFill>
                  <a:srgbClr val="933634"/>
                </a:solidFill>
                <a:latin typeface="Arial"/>
                <a:cs typeface="Arial"/>
              </a:rPr>
              <a:t>relative </a:t>
            </a:r>
            <a:r>
              <a:rPr sz="2800" b="1" spc="-10" dirty="0">
                <a:solidFill>
                  <a:srgbClr val="933634"/>
                </a:solidFill>
                <a:latin typeface="Arial"/>
                <a:cs typeface="Arial"/>
              </a:rPr>
              <a:t>movement between engine </a:t>
            </a:r>
            <a:r>
              <a:rPr sz="2800" b="1" spc="-5" dirty="0">
                <a:solidFill>
                  <a:srgbClr val="933634"/>
                </a:solidFill>
                <a:latin typeface="Arial"/>
                <a:cs typeface="Arial"/>
              </a:rPr>
              <a:t>and  driving</a:t>
            </a:r>
            <a:r>
              <a:rPr sz="2800" b="1" spc="-20" dirty="0">
                <a:solidFill>
                  <a:srgbClr val="933634"/>
                </a:solidFill>
                <a:latin typeface="Arial"/>
                <a:cs typeface="Arial"/>
              </a:rPr>
              <a:t> </a:t>
            </a:r>
            <a:r>
              <a:rPr sz="2800" b="1" spc="-5" dirty="0">
                <a:solidFill>
                  <a:srgbClr val="933634"/>
                </a:solidFill>
                <a:latin typeface="Arial"/>
                <a:cs typeface="Arial"/>
              </a:rPr>
              <a:t>wheels</a:t>
            </a:r>
            <a:endParaRPr sz="28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981200" y="6324600"/>
            <a:ext cx="5080000" cy="5334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259932"/>
            <a:ext cx="9144000" cy="557544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330960" y="69850"/>
            <a:ext cx="7376795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0" dirty="0"/>
              <a:t>Transmission System </a:t>
            </a:r>
            <a:r>
              <a:rPr dirty="0"/>
              <a:t>-</a:t>
            </a:r>
            <a:r>
              <a:rPr spc="-30" dirty="0"/>
              <a:t> </a:t>
            </a:r>
            <a:r>
              <a:rPr spc="-10" dirty="0"/>
              <a:t>Layout</a:t>
            </a:r>
          </a:p>
        </p:txBody>
      </p:sp>
      <p:sp>
        <p:nvSpPr>
          <p:cNvPr id="4" name="object 4"/>
          <p:cNvSpPr/>
          <p:nvPr/>
        </p:nvSpPr>
        <p:spPr>
          <a:xfrm>
            <a:off x="1981200" y="6324600"/>
            <a:ext cx="5080000" cy="5334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783737"/>
            <a:ext cx="9144000" cy="605164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178810" y="228600"/>
            <a:ext cx="4926965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0" dirty="0"/>
              <a:t>Transmission</a:t>
            </a:r>
            <a:r>
              <a:rPr spc="-55" dirty="0"/>
              <a:t> </a:t>
            </a:r>
            <a:r>
              <a:rPr spc="-10" dirty="0"/>
              <a:t>Types</a:t>
            </a:r>
          </a:p>
        </p:txBody>
      </p:sp>
      <p:sp>
        <p:nvSpPr>
          <p:cNvPr id="4" name="object 4"/>
          <p:cNvSpPr/>
          <p:nvPr/>
        </p:nvSpPr>
        <p:spPr>
          <a:xfrm>
            <a:off x="1981200" y="6324600"/>
            <a:ext cx="5080000" cy="5334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</TotalTime>
  <Words>138</Words>
  <Application>Microsoft Office PowerPoint</Application>
  <PresentationFormat>On-screen Show 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Power transmission system</vt:lpstr>
      <vt:lpstr>Power transmission system</vt:lpstr>
      <vt:lpstr>Requirement of Transmission System</vt:lpstr>
      <vt:lpstr>Transmission System - Layout</vt:lpstr>
      <vt:lpstr>Transmission Types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 transmission system</dc:title>
  <cp:lastModifiedBy>sanjoy banik</cp:lastModifiedBy>
  <cp:revision>3</cp:revision>
  <dcterms:created xsi:type="dcterms:W3CDTF">2020-08-24T13:00:31Z</dcterms:created>
  <dcterms:modified xsi:type="dcterms:W3CDTF">2023-11-08T11:04:31Z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2016-09-27T00:00:00Z</vt:filetime>
  </property>
  <property fmtid="{D5CDD505-2E9C-101B-9397-08002B2CF9AE}" pid="3" name="Creator">
    <vt:lpwstr>pdftk 1.44 - www.pdftk.com</vt:lpwstr>
  </property>
  <property fmtid="{D5CDD505-2E9C-101B-9397-08002B2CF9AE}" pid="4" name="LastSaved">
    <vt:filetime>2020-08-24T00:00:00Z</vt:filetime>
  </property>
</Properties>
</file>