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669" autoAdjust="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196" y="838022"/>
            <a:ext cx="8531606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FF9EB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8151"/>
            <a:ext cx="3398520" cy="1069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015"/>
            <a:ext cx="3372797" cy="10739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068" y="841070"/>
            <a:ext cx="1939289" cy="4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068" y="1295882"/>
            <a:ext cx="8423910" cy="423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a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"/>
            <a:ext cx="1143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njoy Kumar Banik\Desktop\1200px-Mujib_100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327440" cy="1143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52400" y="1143000"/>
            <a:ext cx="88392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77" tIns="38589" rIns="77177" bIns="38589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BANGLADESH TECHNICAL EDUCATION BOARD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DIPLOMA IN ENGINEERING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POWER TECHNOLOGY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4 </a:t>
            </a:r>
            <a:r>
              <a:rPr lang="en-US" sz="2000" b="1" dirty="0" err="1" smtClean="0">
                <a:solidFill>
                  <a:schemeClr val="accent1"/>
                </a:solidFill>
              </a:rPr>
              <a:t>th</a:t>
            </a:r>
            <a:r>
              <a:rPr lang="en-US" sz="2000" b="1" dirty="0" smtClean="0">
                <a:solidFill>
                  <a:schemeClr val="accent1"/>
                </a:solidFill>
              </a:rPr>
              <a:t> semester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20191111_Osram_LP_CCB_01_Header_Hom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76600" y="3026631"/>
            <a:ext cx="5715000" cy="17739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pSp>
        <p:nvGrpSpPr>
          <p:cNvPr id="3" name="Group 18"/>
          <p:cNvGrpSpPr/>
          <p:nvPr/>
        </p:nvGrpSpPr>
        <p:grpSpPr>
          <a:xfrm>
            <a:off x="152400" y="5029200"/>
            <a:ext cx="3196809" cy="1108053"/>
            <a:chOff x="307152" y="5383238"/>
            <a:chExt cx="3196809" cy="1108053"/>
          </a:xfrm>
        </p:grpSpPr>
        <p:sp>
          <p:nvSpPr>
            <p:cNvPr id="15" name="Flowchart: Decision 14"/>
            <p:cNvSpPr/>
            <p:nvPr/>
          </p:nvSpPr>
          <p:spPr>
            <a:xfrm rot="1012717">
              <a:off x="307152" y="5383238"/>
              <a:ext cx="3196809" cy="1108053"/>
            </a:xfrm>
            <a:prstGeom prst="flowChartDecis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0168" y="5698218"/>
              <a:ext cx="16353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smtClean="0"/>
                <a:t>Lesson </a:t>
              </a:r>
              <a:r>
                <a:rPr lang="en-US" sz="2800" b="1" smtClean="0"/>
                <a:t>03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2530251"/>
            <a:ext cx="6477000" cy="908928"/>
          </a:xfrm>
          <a:prstGeom prst="rect">
            <a:avLst/>
          </a:prstGeom>
          <a:ln>
            <a:noFill/>
          </a:ln>
        </p:spPr>
        <p:txBody>
          <a:bodyPr wrap="square" lIns="77177" tIns="38589" rIns="77177" bIns="38589">
            <a:spAutoFit/>
          </a:bodyPr>
          <a:lstStyle/>
          <a:p>
            <a:r>
              <a:rPr lang="en-US" sz="2800" b="1" dirty="0" smtClean="0"/>
              <a:t>Subject:</a:t>
            </a:r>
            <a:r>
              <a:rPr lang="bn-BD" sz="2800" b="1" dirty="0" smtClean="0"/>
              <a:t>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Suspension, Brake, Steering &amp;     </a:t>
            </a:r>
          </a:p>
          <a:p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Transmission System of Vehicle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26262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77581"/>
            <a:ext cx="5638800" cy="1493704"/>
          </a:xfrm>
          <a:prstGeom prst="rect">
            <a:avLst/>
          </a:prstGeom>
          <a:noFill/>
        </p:spPr>
        <p:txBody>
          <a:bodyPr wrap="square" lIns="77177" tIns="38589" rIns="77177" bIns="38589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SANJOY BANIK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JUNIOR INSTRUCTOR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 TECHNOLOGY</a:t>
            </a: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polytechnic institute,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763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5334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24342"/>
            <a:ext cx="3896995" cy="45904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b="1" spc="25" dirty="0">
                <a:latin typeface="Times New Roman"/>
                <a:cs typeface="Times New Roman"/>
              </a:rPr>
              <a:t>1.</a:t>
            </a:r>
            <a:r>
              <a:rPr sz="3000" b="1" spc="15" dirty="0">
                <a:latin typeface="Times New Roman"/>
                <a:cs typeface="Times New Roman"/>
              </a:rPr>
              <a:t> </a:t>
            </a:r>
            <a:r>
              <a:rPr sz="3000" b="1" spc="30" dirty="0">
                <a:latin typeface="Times New Roman"/>
                <a:cs typeface="Times New Roman"/>
              </a:rPr>
              <a:t>Friction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5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60"/>
              </a:spcBef>
              <a:buClr>
                <a:srgbClr val="FF388B"/>
              </a:buClr>
              <a:buSzPct val="68333"/>
              <a:buFont typeface="Microsoft Sans Serif"/>
              <a:buChar char=""/>
              <a:tabLst>
                <a:tab pos="269240" algn="l"/>
              </a:tabLst>
            </a:pPr>
            <a:r>
              <a:rPr sz="3000" spc="-15" dirty="0">
                <a:latin typeface="Times New Roman"/>
                <a:cs typeface="Times New Roman"/>
              </a:rPr>
              <a:t>Cone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8333"/>
              <a:buFont typeface="Microsoft Sans Serif"/>
              <a:buChar char=""/>
              <a:tabLst>
                <a:tab pos="269240" algn="l"/>
              </a:tabLst>
            </a:pPr>
            <a:r>
              <a:rPr sz="3000" dirty="0">
                <a:latin typeface="Times New Roman"/>
                <a:cs typeface="Times New Roman"/>
              </a:rPr>
              <a:t>Single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plate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8333"/>
              <a:buFont typeface="Microsoft Sans Serif"/>
              <a:buChar char=""/>
              <a:tabLst>
                <a:tab pos="269240" algn="l"/>
              </a:tabLst>
            </a:pPr>
            <a:r>
              <a:rPr sz="3000" spc="35" dirty="0">
                <a:latin typeface="Times New Roman"/>
                <a:cs typeface="Times New Roman"/>
              </a:rPr>
              <a:t>Multi-plate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cutch</a:t>
            </a: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FF388B"/>
              </a:buClr>
              <a:buSzPct val="68333"/>
              <a:buFont typeface="Microsoft Sans Serif"/>
              <a:buChar char=""/>
              <a:tabLst>
                <a:tab pos="269240" algn="l"/>
              </a:tabLst>
            </a:pPr>
            <a:r>
              <a:rPr sz="3000" dirty="0">
                <a:latin typeface="Times New Roman"/>
                <a:cs typeface="Times New Roman"/>
              </a:rPr>
              <a:t>Semi-centrifugal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8333"/>
              <a:buFont typeface="Microsoft Sans Serif"/>
              <a:buChar char=""/>
              <a:tabLst>
                <a:tab pos="269240" algn="l"/>
              </a:tabLst>
            </a:pPr>
            <a:r>
              <a:rPr sz="3000" spc="15" dirty="0">
                <a:latin typeface="Times New Roman"/>
                <a:cs typeface="Times New Roman"/>
              </a:rPr>
              <a:t>Centrifugal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000" b="1" spc="25" dirty="0">
                <a:latin typeface="Times New Roman"/>
                <a:cs typeface="Times New Roman"/>
              </a:rPr>
              <a:t>2.</a:t>
            </a:r>
            <a:r>
              <a:rPr sz="3000" b="1" spc="20" dirty="0">
                <a:latin typeface="Times New Roman"/>
                <a:cs typeface="Times New Roman"/>
              </a:rPr>
              <a:t> Fluid</a:t>
            </a:r>
            <a:r>
              <a:rPr sz="3000" b="1" spc="45" dirty="0">
                <a:latin typeface="Times New Roman"/>
                <a:cs typeface="Times New Roman"/>
              </a:rPr>
              <a:t> </a:t>
            </a:r>
            <a:r>
              <a:rPr sz="3000" b="1" spc="20" dirty="0">
                <a:latin typeface="Times New Roman"/>
                <a:cs typeface="Times New Roman"/>
              </a:rPr>
              <a:t>flywheel</a:t>
            </a:r>
            <a:endParaRPr sz="3000">
              <a:latin typeface="Times New Roman"/>
              <a:cs typeface="Times New Roman"/>
            </a:endParaRPr>
          </a:p>
          <a:p>
            <a:pPr marL="150495" indent="-138430">
              <a:lnSpc>
                <a:spcPct val="100000"/>
              </a:lnSpc>
              <a:spcBef>
                <a:spcPts val="365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55" dirty="0">
                <a:latin typeface="Times New Roman"/>
                <a:cs typeface="Times New Roman"/>
              </a:rPr>
              <a:t>Fluid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coupling</a:t>
            </a:r>
            <a:endParaRPr sz="3000">
              <a:latin typeface="Times New Roman"/>
              <a:cs typeface="Times New Roman"/>
            </a:endParaRPr>
          </a:p>
          <a:p>
            <a:pPr marL="150495" indent="-138430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45" dirty="0">
                <a:latin typeface="Times New Roman"/>
                <a:cs typeface="Times New Roman"/>
              </a:rPr>
              <a:t>Torque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converter.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020" y="406908"/>
            <a:ext cx="4096512" cy="576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0"/>
            <a:ext cx="7214616" cy="58933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69975"/>
            <a:ext cx="2478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1.</a:t>
            </a:r>
            <a:r>
              <a:rPr sz="30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Cone Clutch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68" y="1572844"/>
            <a:ext cx="26206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0235" algn="l"/>
                <a:tab pos="1656080" algn="l"/>
              </a:tabLst>
            </a:pPr>
            <a:r>
              <a:rPr sz="3000" spc="-105" dirty="0">
                <a:latin typeface="Times New Roman"/>
                <a:cs typeface="Times New Roman"/>
              </a:rPr>
              <a:t>A	</a:t>
            </a:r>
            <a:r>
              <a:rPr sz="3000" spc="-20" dirty="0">
                <a:latin typeface="Times New Roman"/>
                <a:cs typeface="Times New Roman"/>
              </a:rPr>
              <a:t>cone	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7465" y="1572844"/>
            <a:ext cx="54044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7955" algn="l"/>
                <a:tab pos="2134235" algn="l"/>
                <a:tab pos="2994025" algn="l"/>
                <a:tab pos="3582670" algn="l"/>
                <a:tab pos="4085590" algn="l"/>
                <a:tab pos="5097780" algn="l"/>
              </a:tabLst>
            </a:pPr>
            <a:r>
              <a:rPr sz="3000" spc="-155" dirty="0">
                <a:latin typeface="Georgia"/>
                <a:cs typeface="Georgia"/>
              </a:rPr>
              <a:t>“</a:t>
            </a:r>
            <a:r>
              <a:rPr sz="3000" spc="-130" dirty="0">
                <a:latin typeface="Georgia"/>
                <a:cs typeface="Georgia"/>
              </a:rPr>
              <a:t>olde</a:t>
            </a:r>
            <a:r>
              <a:rPr sz="3000" spc="-125" dirty="0">
                <a:latin typeface="Georgia"/>
                <a:cs typeface="Georgia"/>
              </a:rPr>
              <a:t>s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	</a:t>
            </a:r>
            <a:r>
              <a:rPr sz="3000" spc="-95" dirty="0">
                <a:latin typeface="Times New Roman"/>
                <a:cs typeface="Times New Roman"/>
              </a:rPr>
              <a:t>o</a:t>
            </a:r>
            <a:r>
              <a:rPr sz="3000" spc="-75" dirty="0">
                <a:latin typeface="Times New Roman"/>
                <a:cs typeface="Times New Roman"/>
              </a:rPr>
              <a:t>f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40" dirty="0">
                <a:latin typeface="Georgia"/>
                <a:cs typeface="Georgia"/>
              </a:rPr>
              <a:t>a</a:t>
            </a:r>
            <a:r>
              <a:rPr sz="3000" spc="-60" dirty="0">
                <a:latin typeface="Georgia"/>
                <a:cs typeface="Georgia"/>
              </a:rPr>
              <a:t>l</a:t>
            </a:r>
            <a:r>
              <a:rPr sz="3000" spc="-80" dirty="0">
                <a:latin typeface="Georgia"/>
                <a:cs typeface="Georgia"/>
              </a:rPr>
              <a:t>l</a:t>
            </a:r>
            <a:r>
              <a:rPr sz="3000" spc="-110" dirty="0">
                <a:latin typeface="Georgia"/>
                <a:cs typeface="Georgia"/>
              </a:rPr>
              <a:t>”</a:t>
            </a:r>
            <a:r>
              <a:rPr sz="3000" dirty="0">
                <a:latin typeface="Georgia"/>
                <a:cs typeface="Georgia"/>
              </a:rPr>
              <a:t>	</a:t>
            </a:r>
            <a:r>
              <a:rPr sz="3000" spc="-5" dirty="0">
                <a:latin typeface="Times New Roman"/>
                <a:cs typeface="Times New Roman"/>
              </a:rPr>
              <a:t>i</a:t>
            </a:r>
            <a:r>
              <a:rPr sz="3000" spc="-20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70" dirty="0">
                <a:latin typeface="Times New Roman"/>
                <a:cs typeface="Times New Roman"/>
              </a:rPr>
              <a:t>t</a:t>
            </a:r>
            <a:r>
              <a:rPr sz="3000" spc="130" dirty="0">
                <a:latin typeface="Times New Roman"/>
                <a:cs typeface="Times New Roman"/>
              </a:rPr>
              <a:t>y</a:t>
            </a:r>
            <a:r>
              <a:rPr sz="3000" spc="5" dirty="0">
                <a:latin typeface="Times New Roman"/>
                <a:cs typeface="Times New Roman"/>
              </a:rPr>
              <a:t>p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068" y="2030044"/>
            <a:ext cx="84207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31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system</a:t>
            </a:r>
            <a:r>
              <a:rPr sz="3000" spc="33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which</a:t>
            </a:r>
            <a:r>
              <a:rPr sz="3000" spc="32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two</a:t>
            </a:r>
            <a:r>
              <a:rPr sz="3000" spc="32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mating</a:t>
            </a:r>
            <a:r>
              <a:rPr sz="3000" spc="3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members</a:t>
            </a:r>
            <a:r>
              <a:rPr sz="3000" spc="32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known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68" y="2490978"/>
            <a:ext cx="38093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366520" algn="l"/>
                <a:tab pos="2436495" algn="l"/>
              </a:tabLst>
            </a:pPr>
            <a:r>
              <a:rPr sz="3000" spc="5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s	</a:t>
            </a:r>
            <a:r>
              <a:rPr sz="3000" spc="90" dirty="0">
                <a:latin typeface="Times New Roman"/>
                <a:cs typeface="Times New Roman"/>
              </a:rPr>
              <a:t>t</a:t>
            </a:r>
            <a:r>
              <a:rPr sz="3000" spc="185" dirty="0">
                <a:latin typeface="Times New Roman"/>
                <a:cs typeface="Times New Roman"/>
              </a:rPr>
              <a:t>h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b="1" spc="25" dirty="0">
                <a:latin typeface="Times New Roman"/>
                <a:cs typeface="Times New Roman"/>
              </a:rPr>
              <a:t>mal</a:t>
            </a:r>
            <a:r>
              <a:rPr sz="3000" b="1" spc="15" dirty="0">
                <a:latin typeface="Times New Roman"/>
                <a:cs typeface="Times New Roman"/>
              </a:rPr>
              <a:t>e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b="1" spc="45" dirty="0">
                <a:latin typeface="Times New Roman"/>
                <a:cs typeface="Times New Roman"/>
              </a:rPr>
              <a:t>m</a:t>
            </a:r>
            <a:r>
              <a:rPr sz="3000" b="1" spc="30" dirty="0">
                <a:latin typeface="Times New Roman"/>
                <a:cs typeface="Times New Roman"/>
              </a:rPr>
              <a:t>e</a:t>
            </a:r>
            <a:r>
              <a:rPr sz="3000" b="1" spc="20" dirty="0">
                <a:latin typeface="Times New Roman"/>
                <a:cs typeface="Times New Roman"/>
              </a:rPr>
              <a:t>mbe</a:t>
            </a:r>
            <a:r>
              <a:rPr sz="3000" b="1" spc="-114" dirty="0">
                <a:latin typeface="Times New Roman"/>
                <a:cs typeface="Times New Roman"/>
              </a:rPr>
              <a:t>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2432" y="2490978"/>
            <a:ext cx="4367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7725" algn="l"/>
                <a:tab pos="1616075" algn="l"/>
                <a:tab pos="2994025" algn="l"/>
              </a:tabLst>
            </a:pPr>
            <a:r>
              <a:rPr sz="3000" spc="35" dirty="0">
                <a:latin typeface="Times New Roman"/>
                <a:cs typeface="Times New Roman"/>
              </a:rPr>
              <a:t>and	</a:t>
            </a:r>
            <a:r>
              <a:rPr sz="3000" spc="90" dirty="0">
                <a:latin typeface="Times New Roman"/>
                <a:cs typeface="Times New Roman"/>
              </a:rPr>
              <a:t>t</a:t>
            </a:r>
            <a:r>
              <a:rPr sz="3000" spc="185" dirty="0">
                <a:latin typeface="Times New Roman"/>
                <a:cs typeface="Times New Roman"/>
              </a:rPr>
              <a:t>h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b="1" spc="40" dirty="0">
                <a:latin typeface="Times New Roman"/>
                <a:cs typeface="Times New Roman"/>
              </a:rPr>
              <a:t>f</a:t>
            </a:r>
            <a:r>
              <a:rPr sz="3000" b="1" spc="70" dirty="0">
                <a:latin typeface="Times New Roman"/>
                <a:cs typeface="Times New Roman"/>
              </a:rPr>
              <a:t>e</a:t>
            </a:r>
            <a:r>
              <a:rPr sz="3000" b="1" spc="-60" dirty="0">
                <a:latin typeface="Times New Roman"/>
                <a:cs typeface="Times New Roman"/>
              </a:rPr>
              <a:t>m</a:t>
            </a:r>
            <a:r>
              <a:rPr sz="3000" b="1" spc="-35" dirty="0">
                <a:latin typeface="Times New Roman"/>
                <a:cs typeface="Times New Roman"/>
              </a:rPr>
              <a:t>a</a:t>
            </a:r>
            <a:r>
              <a:rPr sz="3000" b="1" spc="60" dirty="0">
                <a:latin typeface="Times New Roman"/>
                <a:cs typeface="Times New Roman"/>
              </a:rPr>
              <a:t>l</a:t>
            </a:r>
            <a:r>
              <a:rPr sz="3000" b="1" spc="105" dirty="0">
                <a:latin typeface="Times New Roman"/>
                <a:cs typeface="Times New Roman"/>
              </a:rPr>
              <a:t>e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b="1" spc="45" dirty="0">
                <a:latin typeface="Times New Roman"/>
                <a:cs typeface="Times New Roman"/>
              </a:rPr>
              <a:t>m</a:t>
            </a:r>
            <a:r>
              <a:rPr sz="3000" b="1" spc="30" dirty="0">
                <a:latin typeface="Times New Roman"/>
                <a:cs typeface="Times New Roman"/>
              </a:rPr>
              <a:t>e</a:t>
            </a:r>
            <a:r>
              <a:rPr sz="3000" b="1" spc="20" dirty="0">
                <a:latin typeface="Times New Roman"/>
                <a:cs typeface="Times New Roman"/>
              </a:rPr>
              <a:t>mbe</a:t>
            </a:r>
            <a:r>
              <a:rPr sz="3000" b="1" spc="-114" dirty="0">
                <a:latin typeface="Times New Roman"/>
                <a:cs typeface="Times New Roman"/>
              </a:rPr>
              <a:t>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068" y="2945079"/>
            <a:ext cx="8422005" cy="378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10" dirty="0">
                <a:latin typeface="Times New Roman"/>
                <a:cs typeface="Times New Roman"/>
              </a:rPr>
              <a:t>designed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shape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cones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used,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due  </a:t>
            </a:r>
            <a:r>
              <a:rPr sz="3000" spc="80" dirty="0">
                <a:latin typeface="Times New Roman"/>
                <a:cs typeface="Times New Roman"/>
              </a:rPr>
              <a:t>to 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mating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these </a:t>
            </a:r>
            <a:r>
              <a:rPr sz="3000" spc="60" dirty="0">
                <a:latin typeface="Times New Roman"/>
                <a:cs typeface="Times New Roman"/>
              </a:rPr>
              <a:t>two </a:t>
            </a:r>
            <a:r>
              <a:rPr sz="3000" spc="25" dirty="0">
                <a:latin typeface="Times New Roman"/>
                <a:cs typeface="Times New Roman"/>
              </a:rPr>
              <a:t>members </a:t>
            </a:r>
            <a:r>
              <a:rPr sz="3000" spc="10" dirty="0">
                <a:latin typeface="Times New Roman"/>
                <a:cs typeface="Times New Roman"/>
              </a:rPr>
              <a:t>frictional </a:t>
            </a:r>
            <a:r>
              <a:rPr sz="3000" spc="-35" dirty="0">
                <a:latin typeface="Times New Roman"/>
                <a:cs typeface="Times New Roman"/>
              </a:rPr>
              <a:t>force </a:t>
            </a:r>
            <a:r>
              <a:rPr sz="3000" spc="5" dirty="0">
                <a:latin typeface="Times New Roman"/>
                <a:cs typeface="Times New Roman"/>
              </a:rPr>
              <a:t>due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frictional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contact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between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them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generated </a:t>
            </a:r>
            <a:r>
              <a:rPr sz="3000" spc="50" dirty="0">
                <a:latin typeface="Times New Roman"/>
                <a:cs typeface="Times New Roman"/>
              </a:rPr>
              <a:t> results</a:t>
            </a:r>
            <a:r>
              <a:rPr sz="3000" spc="25" dirty="0">
                <a:latin typeface="Times New Roman"/>
                <a:cs typeface="Times New Roman"/>
              </a:rPr>
              <a:t> in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torque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or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power.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40" dirty="0">
                <a:latin typeface="Times New Roman"/>
                <a:cs typeface="Times New Roman"/>
              </a:rPr>
              <a:t>engagement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25" dirty="0">
                <a:latin typeface="Times New Roman"/>
                <a:cs typeface="Times New Roman"/>
              </a:rPr>
              <a:t>disengagement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male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female </a:t>
            </a:r>
            <a:r>
              <a:rPr sz="3000" spc="20" dirty="0">
                <a:latin typeface="Times New Roman"/>
                <a:cs typeface="Times New Roman"/>
              </a:rPr>
              <a:t>member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15" dirty="0">
                <a:latin typeface="Times New Roman"/>
                <a:cs typeface="Times New Roman"/>
              </a:rPr>
              <a:t>cone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controlled </a:t>
            </a:r>
            <a:r>
              <a:rPr sz="3000" spc="-20" dirty="0">
                <a:latin typeface="Times New Roman"/>
                <a:cs typeface="Times New Roman"/>
              </a:rPr>
              <a:t>by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-25" dirty="0">
                <a:latin typeface="Times New Roman"/>
                <a:cs typeface="Times New Roman"/>
              </a:rPr>
              <a:t> pedal.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406908"/>
            <a:ext cx="4059936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66927"/>
            <a:ext cx="8425815" cy="464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marR="7620" indent="-470534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70534" algn="l"/>
              </a:tabLst>
            </a:pPr>
            <a:r>
              <a:rPr sz="3000" b="1" dirty="0">
                <a:latin typeface="Times New Roman"/>
                <a:cs typeface="Times New Roman"/>
              </a:rPr>
              <a:t>Female </a:t>
            </a:r>
            <a:r>
              <a:rPr sz="3000" b="1" spc="20" dirty="0">
                <a:latin typeface="Times New Roman"/>
                <a:cs typeface="Times New Roman"/>
              </a:rPr>
              <a:t>Cone- </a:t>
            </a:r>
            <a:r>
              <a:rPr sz="3000" spc="170" dirty="0">
                <a:latin typeface="Times New Roman"/>
                <a:cs typeface="Times New Roman"/>
              </a:rPr>
              <a:t>It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100" dirty="0">
                <a:latin typeface="Times New Roman"/>
                <a:cs typeface="Times New Roman"/>
              </a:rPr>
              <a:t>part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15" dirty="0">
                <a:latin typeface="Times New Roman"/>
                <a:cs typeface="Times New Roman"/>
              </a:rPr>
              <a:t>cone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connected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40" dirty="0">
                <a:latin typeface="Times New Roman"/>
                <a:cs typeface="Times New Roman"/>
              </a:rPr>
              <a:t>flywheel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also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rotates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15" dirty="0">
                <a:latin typeface="Times New Roman"/>
                <a:cs typeface="Times New Roman"/>
              </a:rPr>
              <a:t>it, </a:t>
            </a:r>
            <a:r>
              <a:rPr sz="3000" spc="55" dirty="0">
                <a:latin typeface="Times New Roman"/>
                <a:cs typeface="Times New Roman"/>
              </a:rPr>
              <a:t>this </a:t>
            </a:r>
            <a:r>
              <a:rPr sz="3000" spc="-15" dirty="0">
                <a:latin typeface="Times New Roman"/>
                <a:cs typeface="Times New Roman"/>
              </a:rPr>
              <a:t>cone is </a:t>
            </a:r>
            <a:r>
              <a:rPr sz="3000" spc="20" dirty="0">
                <a:latin typeface="Times New Roman"/>
                <a:cs typeface="Times New Roman"/>
              </a:rPr>
              <a:t>having </a:t>
            </a:r>
            <a:r>
              <a:rPr sz="3000" spc="50" dirty="0">
                <a:latin typeface="Times New Roman"/>
                <a:cs typeface="Times New Roman"/>
              </a:rPr>
              <a:t>inner </a:t>
            </a:r>
            <a:r>
              <a:rPr sz="3000" spc="70" dirty="0">
                <a:latin typeface="Times New Roman"/>
                <a:cs typeface="Times New Roman"/>
              </a:rPr>
              <a:t>cutting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cone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shaped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groove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over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which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male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cone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interlocks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-40" dirty="0">
                <a:latin typeface="Times New Roman"/>
                <a:cs typeface="Times New Roman"/>
              </a:rPr>
              <a:t>make </a:t>
            </a:r>
            <a:r>
              <a:rPr sz="3000" spc="5" dirty="0">
                <a:latin typeface="Times New Roman"/>
                <a:cs typeface="Times New Roman"/>
              </a:rPr>
              <a:t>frictional </a:t>
            </a:r>
            <a:r>
              <a:rPr sz="3000" spc="35" dirty="0">
                <a:latin typeface="Times New Roman"/>
                <a:cs typeface="Times New Roman"/>
              </a:rPr>
              <a:t>contact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75" dirty="0">
                <a:latin typeface="Times New Roman"/>
                <a:cs typeface="Times New Roman"/>
              </a:rPr>
              <a:t>it </a:t>
            </a:r>
            <a:r>
              <a:rPr sz="3000" spc="30" dirty="0">
                <a:latin typeface="Times New Roman"/>
                <a:cs typeface="Times New Roman"/>
              </a:rPr>
              <a:t>in 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order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engage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drive.</a:t>
            </a:r>
            <a:endParaRPr sz="3000">
              <a:latin typeface="Times New Roman"/>
              <a:cs typeface="Times New Roman"/>
            </a:endParaRPr>
          </a:p>
          <a:p>
            <a:pPr marL="406400" marR="5080" indent="-406400" algn="just">
              <a:lnSpc>
                <a:spcPct val="99800"/>
              </a:lnSpc>
              <a:spcBef>
                <a:spcPts val="425"/>
              </a:spcBef>
              <a:buAutoNum type="arabicPeriod"/>
              <a:tabLst>
                <a:tab pos="406400" algn="l"/>
              </a:tabLst>
            </a:pPr>
            <a:r>
              <a:rPr sz="3000" b="1" spc="20" dirty="0">
                <a:latin typeface="Times New Roman"/>
                <a:cs typeface="Times New Roman"/>
              </a:rPr>
              <a:t>Male Cone- </a:t>
            </a: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100" dirty="0">
                <a:latin typeface="Times New Roman"/>
                <a:cs typeface="Times New Roman"/>
              </a:rPr>
              <a:t>part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15" dirty="0">
                <a:latin typeface="Times New Roman"/>
                <a:cs typeface="Times New Roman"/>
              </a:rPr>
              <a:t>cone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connected</a:t>
            </a:r>
            <a:r>
              <a:rPr sz="3000" spc="77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to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shaft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8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 machined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shape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10" dirty="0">
                <a:latin typeface="Times New Roman"/>
                <a:cs typeface="Times New Roman"/>
              </a:rPr>
              <a:t>solid </a:t>
            </a:r>
            <a:r>
              <a:rPr sz="3000" spc="-15" dirty="0">
                <a:latin typeface="Times New Roman"/>
                <a:cs typeface="Times New Roman"/>
              </a:rPr>
              <a:t>cone </a:t>
            </a:r>
            <a:r>
              <a:rPr sz="3000" spc="-5" dirty="0">
                <a:latin typeface="Times New Roman"/>
                <a:cs typeface="Times New Roman"/>
              </a:rPr>
              <a:t>over which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frictional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material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attached.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544" y="406908"/>
            <a:ext cx="4841747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66927"/>
            <a:ext cx="8423275" cy="520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marR="5080" indent="-431165" algn="just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431165" algn="l"/>
              </a:tabLst>
            </a:pPr>
            <a:r>
              <a:rPr sz="3000" b="1" spc="-45" dirty="0">
                <a:latin typeface="Times New Roman"/>
                <a:cs typeface="Times New Roman"/>
              </a:rPr>
              <a:t>S</a:t>
            </a:r>
            <a:r>
              <a:rPr sz="3000" b="1" spc="-30" dirty="0">
                <a:latin typeface="Times New Roman"/>
                <a:cs typeface="Times New Roman"/>
              </a:rPr>
              <a:t>pr</a:t>
            </a:r>
            <a:r>
              <a:rPr sz="3000" b="1" spc="-15" dirty="0">
                <a:latin typeface="Times New Roman"/>
                <a:cs typeface="Times New Roman"/>
              </a:rPr>
              <a:t>i</a:t>
            </a:r>
            <a:r>
              <a:rPr sz="3000" b="1" spc="70" dirty="0">
                <a:latin typeface="Times New Roman"/>
                <a:cs typeface="Times New Roman"/>
              </a:rPr>
              <a:t>ng</a:t>
            </a:r>
            <a:r>
              <a:rPr sz="3000" b="1" spc="210" dirty="0">
                <a:latin typeface="Times New Roman"/>
                <a:cs typeface="Times New Roman"/>
              </a:rPr>
              <a:t> </a:t>
            </a:r>
            <a:r>
              <a:rPr sz="3000" b="1" spc="-635" dirty="0">
                <a:latin typeface="Verdana"/>
                <a:cs typeface="Verdana"/>
              </a:rPr>
              <a:t>–</a:t>
            </a:r>
            <a:r>
              <a:rPr sz="3000" b="1" spc="-55" dirty="0">
                <a:latin typeface="Verdana"/>
                <a:cs typeface="Verdana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No</a:t>
            </a:r>
            <a:r>
              <a:rPr sz="3000" spc="110" dirty="0">
                <a:latin typeface="Times New Roman"/>
                <a:cs typeface="Times New Roman"/>
              </a:rPr>
              <a:t>r</a:t>
            </a:r>
            <a:r>
              <a:rPr sz="3000" spc="15" dirty="0">
                <a:latin typeface="Times New Roman"/>
                <a:cs typeface="Times New Roman"/>
              </a:rPr>
              <a:t>m</a:t>
            </a:r>
            <a:r>
              <a:rPr sz="3000" spc="5" dirty="0">
                <a:latin typeface="Times New Roman"/>
                <a:cs typeface="Times New Roman"/>
              </a:rPr>
              <a:t>a</a:t>
            </a:r>
            <a:r>
              <a:rPr sz="3000" spc="10" dirty="0">
                <a:latin typeface="Times New Roman"/>
                <a:cs typeface="Times New Roman"/>
              </a:rPr>
              <a:t>l</a:t>
            </a:r>
            <a:r>
              <a:rPr sz="3000" spc="21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</a:t>
            </a:r>
            <a:r>
              <a:rPr sz="3000" spc="185" dirty="0">
                <a:latin typeface="Times New Roman"/>
                <a:cs typeface="Times New Roman"/>
              </a:rPr>
              <a:t>h</a:t>
            </a:r>
            <a:r>
              <a:rPr sz="3000" spc="215" dirty="0">
                <a:latin typeface="Times New Roman"/>
                <a:cs typeface="Times New Roman"/>
              </a:rPr>
              <a:t>r</a:t>
            </a:r>
            <a:r>
              <a:rPr sz="3000" spc="85" dirty="0">
                <a:latin typeface="Times New Roman"/>
                <a:cs typeface="Times New Roman"/>
              </a:rPr>
              <a:t>us</a:t>
            </a:r>
            <a:r>
              <a:rPr sz="3000" spc="55" dirty="0">
                <a:latin typeface="Times New Roman"/>
                <a:cs typeface="Times New Roman"/>
              </a:rPr>
              <a:t>t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s</a:t>
            </a:r>
            <a:r>
              <a:rPr sz="3000" spc="10" dirty="0">
                <a:latin typeface="Times New Roman"/>
                <a:cs typeface="Times New Roman"/>
              </a:rPr>
              <a:t>p</a:t>
            </a:r>
            <a:r>
              <a:rPr sz="3000" spc="170" dirty="0">
                <a:latin typeface="Times New Roman"/>
                <a:cs typeface="Times New Roman"/>
              </a:rPr>
              <a:t>r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100" dirty="0">
                <a:latin typeface="Times New Roman"/>
                <a:cs typeface="Times New Roman"/>
              </a:rPr>
              <a:t>n</a:t>
            </a:r>
            <a:r>
              <a:rPr sz="3000" spc="105" dirty="0">
                <a:latin typeface="Times New Roman"/>
                <a:cs typeface="Times New Roman"/>
              </a:rPr>
              <a:t>g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lo</a:t>
            </a:r>
            <a:r>
              <a:rPr sz="3000" spc="-50" dirty="0">
                <a:latin typeface="Times New Roman"/>
                <a:cs typeface="Times New Roman"/>
              </a:rPr>
              <a:t>c</a:t>
            </a:r>
            <a:r>
              <a:rPr sz="3000" spc="-65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t</a:t>
            </a:r>
            <a:r>
              <a:rPr sz="3000" spc="80" dirty="0">
                <a:latin typeface="Times New Roman"/>
                <a:cs typeface="Times New Roman"/>
              </a:rPr>
              <a:t>e</a:t>
            </a:r>
            <a:r>
              <a:rPr sz="3000" spc="30" dirty="0">
                <a:latin typeface="Times New Roman"/>
                <a:cs typeface="Times New Roman"/>
              </a:rPr>
              <a:t>d</a:t>
            </a:r>
            <a:r>
              <a:rPr sz="3000" spc="21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b</a:t>
            </a:r>
            <a:r>
              <a:rPr sz="3000" dirty="0">
                <a:latin typeface="Times New Roman"/>
                <a:cs typeface="Times New Roman"/>
              </a:rPr>
              <a:t>e</a:t>
            </a:r>
            <a:r>
              <a:rPr sz="3000" spc="-5" dirty="0">
                <a:latin typeface="Times New Roman"/>
                <a:cs typeface="Times New Roman"/>
              </a:rPr>
              <a:t>h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55" dirty="0">
                <a:latin typeface="Times New Roman"/>
                <a:cs typeface="Times New Roman"/>
              </a:rPr>
              <a:t>n</a:t>
            </a:r>
            <a:r>
              <a:rPr sz="3000" spc="60" dirty="0">
                <a:latin typeface="Times New Roman"/>
                <a:cs typeface="Times New Roman"/>
              </a:rPr>
              <a:t>d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</a:t>
            </a:r>
            <a:r>
              <a:rPr sz="3000" spc="185" dirty="0">
                <a:latin typeface="Times New Roman"/>
                <a:cs typeface="Times New Roman"/>
              </a:rPr>
              <a:t>h</a:t>
            </a:r>
            <a:r>
              <a:rPr sz="3000" spc="-40" dirty="0">
                <a:latin typeface="Times New Roman"/>
                <a:cs typeface="Times New Roman"/>
              </a:rPr>
              <a:t>e  </a:t>
            </a:r>
            <a:r>
              <a:rPr sz="3000" spc="-10" dirty="0">
                <a:latin typeface="Times New Roman"/>
                <a:cs typeface="Times New Roman"/>
              </a:rPr>
              <a:t>male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cone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for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engagement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disengagement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  <a:p>
            <a:pPr marL="418465" marR="8255" indent="-418465" algn="just">
              <a:lnSpc>
                <a:spcPts val="3579"/>
              </a:lnSpc>
              <a:spcBef>
                <a:spcPts val="550"/>
              </a:spcBef>
              <a:buAutoNum type="arabicPeriod" startAt="3"/>
              <a:tabLst>
                <a:tab pos="418465" algn="l"/>
              </a:tabLst>
            </a:pPr>
            <a:r>
              <a:rPr sz="3000" b="1" spc="30" dirty="0">
                <a:latin typeface="Times New Roman"/>
                <a:cs typeface="Times New Roman"/>
              </a:rPr>
              <a:t>Shafts- </a:t>
            </a: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-45" dirty="0">
                <a:latin typeface="Times New Roman"/>
                <a:cs typeface="Times New Roman"/>
              </a:rPr>
              <a:t>female </a:t>
            </a:r>
            <a:r>
              <a:rPr sz="3000" spc="-15" dirty="0">
                <a:latin typeface="Times New Roman"/>
                <a:cs typeface="Times New Roman"/>
              </a:rPr>
              <a:t>cone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15" dirty="0">
                <a:latin typeface="Times New Roman"/>
                <a:cs typeface="Times New Roman"/>
              </a:rPr>
              <a:t>directly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flywheel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mounted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over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solid </a:t>
            </a:r>
            <a:r>
              <a:rPr sz="3000" spc="-5" dirty="0">
                <a:latin typeface="Times New Roman"/>
                <a:cs typeface="Times New Roman"/>
              </a:rPr>
              <a:t>shaft.</a:t>
            </a:r>
            <a:endParaRPr sz="3000">
              <a:latin typeface="Times New Roman"/>
              <a:cs typeface="Times New Roman"/>
            </a:endParaRPr>
          </a:p>
          <a:p>
            <a:pPr marL="458470" marR="5080" indent="-458470" algn="just">
              <a:lnSpc>
                <a:spcPct val="100000"/>
              </a:lnSpc>
              <a:spcBef>
                <a:spcPts val="290"/>
              </a:spcBef>
              <a:buAutoNum type="arabicPeriod" startAt="3"/>
              <a:tabLst>
                <a:tab pos="458470" algn="l"/>
              </a:tabLst>
            </a:pPr>
            <a:r>
              <a:rPr sz="3000" b="1" spc="40" dirty="0">
                <a:latin typeface="Times New Roman"/>
                <a:cs typeface="Times New Roman"/>
              </a:rPr>
              <a:t>Sleeves- </a:t>
            </a:r>
            <a:r>
              <a:rPr sz="3000" spc="-45" dirty="0">
                <a:latin typeface="Times New Roman"/>
                <a:cs typeface="Times New Roman"/>
              </a:rPr>
              <a:t>Sleeves </a:t>
            </a:r>
            <a:r>
              <a:rPr sz="3000" spc="20" dirty="0">
                <a:latin typeface="Times New Roman"/>
                <a:cs typeface="Times New Roman"/>
              </a:rPr>
              <a:t>having </a:t>
            </a:r>
            <a:r>
              <a:rPr sz="3000" spc="50" dirty="0">
                <a:latin typeface="Times New Roman"/>
                <a:cs typeface="Times New Roman"/>
              </a:rPr>
              <a:t>inner </a:t>
            </a:r>
            <a:r>
              <a:rPr sz="3000" spc="5" dirty="0">
                <a:latin typeface="Times New Roman"/>
                <a:cs typeface="Times New Roman"/>
              </a:rPr>
              <a:t>splines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100" dirty="0">
                <a:latin typeface="Times New Roman"/>
                <a:cs typeface="Times New Roman"/>
              </a:rPr>
              <a:t>to 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-15" dirty="0">
                <a:latin typeface="Times New Roman"/>
                <a:cs typeface="Times New Roman"/>
              </a:rPr>
              <a:t>male cone </a:t>
            </a:r>
            <a:r>
              <a:rPr sz="3000" spc="40" dirty="0">
                <a:latin typeface="Times New Roman"/>
                <a:cs typeface="Times New Roman"/>
              </a:rPr>
              <a:t>mounted </a:t>
            </a:r>
            <a:r>
              <a:rPr sz="3000" spc="-5" dirty="0">
                <a:latin typeface="Times New Roman"/>
                <a:cs typeface="Times New Roman"/>
              </a:rPr>
              <a:t>over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splined </a:t>
            </a:r>
            <a:r>
              <a:rPr sz="3000" spc="20" dirty="0">
                <a:latin typeface="Times New Roman"/>
                <a:cs typeface="Times New Roman"/>
              </a:rPr>
              <a:t>shaft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used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10" dirty="0">
                <a:latin typeface="Times New Roman"/>
                <a:cs typeface="Times New Roman"/>
              </a:rPr>
              <a:t> fro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motion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male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cone.</a:t>
            </a:r>
            <a:endParaRPr sz="3000">
              <a:latin typeface="Times New Roman"/>
              <a:cs typeface="Times New Roman"/>
            </a:endParaRPr>
          </a:p>
          <a:p>
            <a:pPr marL="476884" marR="5715" indent="-476884" algn="just">
              <a:lnSpc>
                <a:spcPct val="100000"/>
              </a:lnSpc>
              <a:spcBef>
                <a:spcPts val="409"/>
              </a:spcBef>
              <a:buAutoNum type="arabicPeriod" startAt="3"/>
              <a:tabLst>
                <a:tab pos="476884" algn="l"/>
              </a:tabLst>
            </a:pPr>
            <a:r>
              <a:rPr sz="3000" b="1" spc="-85" dirty="0">
                <a:latin typeface="Times New Roman"/>
                <a:cs typeface="Times New Roman"/>
              </a:rPr>
              <a:t>Pedal</a:t>
            </a:r>
            <a:r>
              <a:rPr sz="3000" b="1" spc="-85" dirty="0">
                <a:latin typeface="Verdana"/>
                <a:cs typeface="Verdana"/>
              </a:rPr>
              <a:t>– </a:t>
            </a:r>
            <a:r>
              <a:rPr sz="3000" spc="-105" dirty="0">
                <a:latin typeface="Times New Roman"/>
                <a:cs typeface="Times New Roman"/>
              </a:rPr>
              <a:t>A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 </a:t>
            </a:r>
            <a:r>
              <a:rPr sz="3000" spc="-10" dirty="0">
                <a:latin typeface="Times New Roman"/>
                <a:cs typeface="Times New Roman"/>
              </a:rPr>
              <a:t>pedal </a:t>
            </a:r>
            <a:r>
              <a:rPr sz="3000" spc="30" dirty="0">
                <a:latin typeface="Times New Roman"/>
                <a:cs typeface="Times New Roman"/>
              </a:rPr>
              <a:t>operated </a:t>
            </a:r>
            <a:r>
              <a:rPr sz="3000" spc="-20" dirty="0">
                <a:latin typeface="Times New Roman"/>
                <a:cs typeface="Times New Roman"/>
              </a:rPr>
              <a:t>by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driver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used </a:t>
            </a:r>
            <a:r>
              <a:rPr sz="3000" spc="-15" dirty="0">
                <a:latin typeface="Times New Roman"/>
                <a:cs typeface="Times New Roman"/>
              </a:rPr>
              <a:t>for </a:t>
            </a:r>
            <a:r>
              <a:rPr sz="3000" spc="50" dirty="0">
                <a:latin typeface="Times New Roman"/>
                <a:cs typeface="Times New Roman"/>
              </a:rPr>
              <a:t>input </a:t>
            </a:r>
            <a:r>
              <a:rPr sz="3000" spc="65" dirty="0">
                <a:latin typeface="Times New Roman"/>
                <a:cs typeface="Times New Roman"/>
              </a:rPr>
              <a:t>regarding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engagement and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disengagement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clutch.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396" y="429768"/>
            <a:ext cx="7173467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6294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881" y="905468"/>
            <a:ext cx="8057929" cy="4523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557783"/>
            <a:ext cx="3479292" cy="5669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219238"/>
            <a:ext cx="6019800" cy="45864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219327"/>
            <a:ext cx="842581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  <a:buSzPct val="96666"/>
              <a:buFont typeface="Times New Roman"/>
              <a:buAutoNum type="arabicPeriod"/>
              <a:tabLst>
                <a:tab pos="306705" algn="l"/>
                <a:tab pos="1445260" algn="l"/>
                <a:tab pos="2634615" algn="l"/>
                <a:tab pos="3640454" algn="l"/>
                <a:tab pos="4689475" algn="l"/>
                <a:tab pos="6445885" algn="l"/>
                <a:tab pos="7202170" algn="l"/>
              </a:tabLst>
            </a:pPr>
            <a:r>
              <a:rPr sz="3000" spc="35" dirty="0">
                <a:latin typeface="Times New Roman"/>
                <a:cs typeface="Times New Roman"/>
              </a:rPr>
              <a:t>L</a:t>
            </a:r>
            <a:r>
              <a:rPr sz="3000" spc="-10" dirty="0">
                <a:latin typeface="Times New Roman"/>
                <a:cs typeface="Times New Roman"/>
              </a:rPr>
              <a:t>es</a:t>
            </a:r>
            <a:r>
              <a:rPr sz="3000" spc="-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35" dirty="0">
                <a:latin typeface="Times New Roman"/>
                <a:cs typeface="Times New Roman"/>
              </a:rPr>
              <a:t>w</a:t>
            </a:r>
            <a:r>
              <a:rPr sz="3000" spc="35" dirty="0">
                <a:latin typeface="Times New Roman"/>
                <a:cs typeface="Times New Roman"/>
              </a:rPr>
              <a:t>ea</a:t>
            </a:r>
            <a:r>
              <a:rPr sz="3000" spc="30" dirty="0">
                <a:latin typeface="Times New Roman"/>
                <a:cs typeface="Times New Roman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5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n</a:t>
            </a:r>
            <a:r>
              <a:rPr sz="3000" spc="30" dirty="0">
                <a:latin typeface="Times New Roman"/>
                <a:cs typeface="Times New Roman"/>
              </a:rPr>
              <a:t>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5" dirty="0">
                <a:latin typeface="Times New Roman"/>
                <a:cs typeface="Times New Roman"/>
              </a:rPr>
              <a:t>t</a:t>
            </a:r>
            <a:r>
              <a:rPr sz="3000" spc="80" dirty="0">
                <a:latin typeface="Times New Roman"/>
                <a:cs typeface="Times New Roman"/>
              </a:rPr>
              <a:t>e</a:t>
            </a:r>
            <a:r>
              <a:rPr sz="3000" spc="85" dirty="0">
                <a:latin typeface="Times New Roman"/>
                <a:cs typeface="Times New Roman"/>
              </a:rPr>
              <a:t>ar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30" dirty="0">
                <a:latin typeface="Times New Roman"/>
                <a:cs typeface="Times New Roman"/>
              </a:rPr>
              <a:t>com</a:t>
            </a:r>
            <a:r>
              <a:rPr sz="3000" spc="-10" dirty="0">
                <a:latin typeface="Times New Roman"/>
                <a:cs typeface="Times New Roman"/>
              </a:rPr>
              <a:t>p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Times New Roman"/>
                <a:cs typeface="Times New Roman"/>
              </a:rPr>
              <a:t>p</a:t>
            </a:r>
            <a:r>
              <a:rPr sz="3000" spc="-10" dirty="0">
                <a:latin typeface="Times New Roman"/>
                <a:cs typeface="Times New Roman"/>
              </a:rPr>
              <a:t>o</a:t>
            </a:r>
            <a:r>
              <a:rPr sz="3000" spc="-20" dirty="0">
                <a:latin typeface="Times New Roman"/>
                <a:cs typeface="Times New Roman"/>
              </a:rPr>
              <a:t>s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70" dirty="0">
                <a:latin typeface="Times New Roman"/>
                <a:cs typeface="Times New Roman"/>
              </a:rPr>
              <a:t>t</a:t>
            </a:r>
            <a:r>
              <a:rPr sz="3000" spc="75" dirty="0">
                <a:latin typeface="Times New Roman"/>
                <a:cs typeface="Times New Roman"/>
              </a:rPr>
              <a:t>i</a:t>
            </a:r>
            <a:r>
              <a:rPr sz="3000" spc="-60" dirty="0">
                <a:latin typeface="Times New Roman"/>
                <a:cs typeface="Times New Roman"/>
              </a:rPr>
              <a:t>v</a:t>
            </a:r>
            <a:r>
              <a:rPr sz="3000" spc="-40" dirty="0">
                <a:latin typeface="Times New Roman"/>
                <a:cs typeface="Times New Roman"/>
              </a:rPr>
              <a:t>e  </a:t>
            </a:r>
            <a:r>
              <a:rPr sz="3000" spc="5" dirty="0">
                <a:latin typeface="Times New Roman"/>
                <a:cs typeface="Times New Roman"/>
              </a:rPr>
              <a:t>displacement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409"/>
              </a:spcBef>
              <a:buSzPct val="96666"/>
              <a:buFont typeface="Times New Roman"/>
              <a:buAutoNum type="arabicPeriod"/>
              <a:tabLst>
                <a:tab pos="406400" algn="l"/>
              </a:tabLst>
            </a:pPr>
            <a:r>
              <a:rPr sz="3000" spc="160" dirty="0">
                <a:latin typeface="Times New Roman"/>
                <a:cs typeface="Times New Roman"/>
              </a:rPr>
              <a:t>It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silent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operation.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  <a:buSzPct val="96666"/>
              <a:buFont typeface="Times New Roman"/>
              <a:buAutoNum type="arabicPeriod"/>
              <a:tabLst>
                <a:tab pos="443230" algn="l"/>
              </a:tabLst>
            </a:pPr>
            <a:r>
              <a:rPr sz="3000" spc="120" dirty="0">
                <a:latin typeface="Times New Roman"/>
                <a:cs typeface="Times New Roman"/>
              </a:rPr>
              <a:t>The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normal</a:t>
            </a:r>
            <a:r>
              <a:rPr sz="3000" spc="36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force</a:t>
            </a:r>
            <a:r>
              <a:rPr sz="3000" spc="3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acting</a:t>
            </a:r>
            <a:r>
              <a:rPr sz="3000" spc="35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on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31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contact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surface</a:t>
            </a:r>
            <a:r>
              <a:rPr sz="3000" spc="32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is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larger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than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axial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force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generated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by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springs.</a:t>
            </a:r>
            <a:endParaRPr sz="3000">
              <a:latin typeface="Times New Roman"/>
              <a:cs typeface="Times New Roman"/>
            </a:endParaRPr>
          </a:p>
          <a:p>
            <a:pPr marL="12700" marR="12065">
              <a:lnSpc>
                <a:spcPct val="100000"/>
              </a:lnSpc>
              <a:spcBef>
                <a:spcPts val="409"/>
              </a:spcBef>
              <a:buSzPct val="96666"/>
              <a:buFont typeface="Times New Roman"/>
              <a:buAutoNum type="arabicPeriod"/>
              <a:tabLst>
                <a:tab pos="485140" algn="l"/>
                <a:tab pos="485775" algn="l"/>
                <a:tab pos="2835910" algn="l"/>
                <a:tab pos="2936875" algn="l"/>
                <a:tab pos="4131945" algn="l"/>
                <a:tab pos="5332730" algn="l"/>
                <a:tab pos="6046470" algn="l"/>
                <a:tab pos="6579870" algn="l"/>
              </a:tabLst>
            </a:pPr>
            <a:r>
              <a:rPr sz="3000" spc="-25" dirty="0">
                <a:latin typeface="Times New Roman"/>
                <a:cs typeface="Times New Roman"/>
              </a:rPr>
              <a:t>Co</a:t>
            </a:r>
            <a:r>
              <a:rPr sz="3000" spc="-30" dirty="0">
                <a:latin typeface="Times New Roman"/>
                <a:cs typeface="Times New Roman"/>
              </a:rPr>
              <a:t>m</a:t>
            </a:r>
            <a:r>
              <a:rPr sz="3000" spc="5" dirty="0">
                <a:latin typeface="Times New Roman"/>
                <a:cs typeface="Times New Roman"/>
              </a:rPr>
              <a:t>p</a:t>
            </a:r>
            <a:r>
              <a:rPr sz="3000" spc="95" dirty="0">
                <a:latin typeface="Times New Roman"/>
                <a:cs typeface="Times New Roman"/>
              </a:rPr>
              <a:t>a</a:t>
            </a:r>
            <a:r>
              <a:rPr sz="3000" spc="105" dirty="0">
                <a:latin typeface="Times New Roman"/>
                <a:cs typeface="Times New Roman"/>
              </a:rPr>
              <a:t>r</a:t>
            </a:r>
            <a:r>
              <a:rPr sz="3000" spc="-85" dirty="0">
                <a:latin typeface="Times New Roman"/>
                <a:cs typeface="Times New Roman"/>
              </a:rPr>
              <a:t>a</a:t>
            </a:r>
            <a:r>
              <a:rPr sz="3000" spc="70" dirty="0">
                <a:latin typeface="Times New Roman"/>
                <a:cs typeface="Times New Roman"/>
              </a:rPr>
              <a:t>t</a:t>
            </a:r>
            <a:r>
              <a:rPr sz="3000" spc="75" dirty="0">
                <a:latin typeface="Times New Roman"/>
                <a:cs typeface="Times New Roman"/>
              </a:rPr>
              <a:t>i</a:t>
            </a:r>
            <a:r>
              <a:rPr sz="3000" spc="-60" dirty="0">
                <a:latin typeface="Times New Roman"/>
                <a:cs typeface="Times New Roman"/>
              </a:rPr>
              <a:t>ve</a:t>
            </a:r>
            <a:r>
              <a:rPr sz="3000" spc="-70" dirty="0">
                <a:latin typeface="Times New Roman"/>
                <a:cs typeface="Times New Roman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y		</a:t>
            </a:r>
            <a:r>
              <a:rPr sz="3000" spc="5" dirty="0">
                <a:latin typeface="Times New Roman"/>
                <a:cs typeface="Times New Roman"/>
              </a:rPr>
              <a:t>hi</a:t>
            </a:r>
            <a:r>
              <a:rPr sz="3000" spc="80" dirty="0">
                <a:latin typeface="Times New Roman"/>
                <a:cs typeface="Times New Roman"/>
              </a:rPr>
              <a:t>gher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60" dirty="0">
                <a:latin typeface="Times New Roman"/>
                <a:cs typeface="Times New Roman"/>
              </a:rPr>
              <a:t>t</a:t>
            </a:r>
            <a:r>
              <a:rPr sz="3000" spc="120" dirty="0">
                <a:latin typeface="Times New Roman"/>
                <a:cs typeface="Times New Roman"/>
              </a:rPr>
              <a:t>o</a:t>
            </a:r>
            <a:r>
              <a:rPr sz="3000" spc="170" dirty="0">
                <a:latin typeface="Times New Roman"/>
                <a:cs typeface="Times New Roman"/>
              </a:rPr>
              <a:t>r</a:t>
            </a:r>
            <a:r>
              <a:rPr sz="3000" spc="25" dirty="0">
                <a:latin typeface="Times New Roman"/>
                <a:cs typeface="Times New Roman"/>
              </a:rPr>
              <a:t>q</a:t>
            </a:r>
            <a:r>
              <a:rPr sz="3000" spc="40" dirty="0">
                <a:latin typeface="Times New Roman"/>
                <a:cs typeface="Times New Roman"/>
              </a:rPr>
              <a:t>u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0" dirty="0">
                <a:latin typeface="Times New Roman"/>
                <a:cs typeface="Times New Roman"/>
              </a:rPr>
              <a:t>c</a:t>
            </a:r>
            <a:r>
              <a:rPr sz="3000" spc="-30" dirty="0">
                <a:latin typeface="Times New Roman"/>
                <a:cs typeface="Times New Roman"/>
              </a:rPr>
              <a:t>a</a:t>
            </a:r>
            <a:r>
              <a:rPr sz="3000" spc="95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Times New Roman"/>
                <a:cs typeface="Times New Roman"/>
              </a:rPr>
              <a:t>b</a:t>
            </a:r>
            <a:r>
              <a:rPr sz="3000" spc="-25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75" dirty="0">
                <a:latin typeface="Times New Roman"/>
                <a:cs typeface="Times New Roman"/>
              </a:rPr>
              <a:t>t</a:t>
            </a:r>
            <a:r>
              <a:rPr sz="3000" spc="240" dirty="0">
                <a:latin typeface="Times New Roman"/>
                <a:cs typeface="Times New Roman"/>
              </a:rPr>
              <a:t>r</a:t>
            </a:r>
            <a:r>
              <a:rPr sz="3000" spc="35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n</a:t>
            </a:r>
            <a:r>
              <a:rPr sz="3000" spc="5" dirty="0">
                <a:latin typeface="Times New Roman"/>
                <a:cs typeface="Times New Roman"/>
              </a:rPr>
              <a:t>s</a:t>
            </a:r>
            <a:r>
              <a:rPr sz="3000" spc="15" dirty="0">
                <a:latin typeface="Times New Roman"/>
                <a:cs typeface="Times New Roman"/>
              </a:rPr>
              <a:t>m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95" dirty="0">
                <a:latin typeface="Times New Roman"/>
                <a:cs typeface="Times New Roman"/>
              </a:rPr>
              <a:t>tt</a:t>
            </a:r>
            <a:r>
              <a:rPr sz="3000" spc="135" dirty="0">
                <a:latin typeface="Times New Roman"/>
                <a:cs typeface="Times New Roman"/>
              </a:rPr>
              <a:t>e</a:t>
            </a:r>
            <a:r>
              <a:rPr sz="3000" spc="20" dirty="0">
                <a:latin typeface="Times New Roman"/>
                <a:cs typeface="Times New Roman"/>
              </a:rPr>
              <a:t>d  </a:t>
            </a:r>
            <a:r>
              <a:rPr sz="3000" spc="80" dirty="0">
                <a:latin typeface="Times New Roman"/>
                <a:cs typeface="Times New Roman"/>
              </a:rPr>
              <a:t>than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same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size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	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655" y="406908"/>
            <a:ext cx="3035808" cy="5760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219327"/>
            <a:ext cx="8423275" cy="378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  <a:tabLst>
                <a:tab pos="431165" algn="l"/>
              </a:tabLst>
            </a:pPr>
            <a:r>
              <a:rPr sz="3000" spc="30" dirty="0">
                <a:latin typeface="Times New Roman"/>
                <a:cs typeface="Times New Roman"/>
              </a:rPr>
              <a:t>Operation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20" dirty="0">
                <a:latin typeface="Times New Roman"/>
                <a:cs typeface="Times New Roman"/>
              </a:rPr>
              <a:t>highly </a:t>
            </a:r>
            <a:r>
              <a:rPr sz="3000" spc="5" dirty="0">
                <a:latin typeface="Times New Roman"/>
                <a:cs typeface="Times New Roman"/>
              </a:rPr>
              <a:t>depended </a:t>
            </a:r>
            <a:r>
              <a:rPr sz="3000" spc="25" dirty="0">
                <a:latin typeface="Times New Roman"/>
                <a:cs typeface="Times New Roman"/>
              </a:rPr>
              <a:t>on </a:t>
            </a:r>
            <a:r>
              <a:rPr sz="3000" spc="85" dirty="0">
                <a:latin typeface="Times New Roman"/>
                <a:cs typeface="Times New Roman"/>
              </a:rPr>
              <a:t>the 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cone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angle.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If</a:t>
            </a:r>
            <a:r>
              <a:rPr sz="3000" spc="72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cone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angle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smaller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than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20 </a:t>
            </a:r>
            <a:r>
              <a:rPr sz="3000" spc="15" dirty="0">
                <a:latin typeface="Times New Roman"/>
                <a:cs typeface="Times New Roman"/>
              </a:rPr>
              <a:t> degree,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it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becomes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difficult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disengage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3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  <a:tabLst>
                <a:tab pos="455295" algn="l"/>
              </a:tabLst>
            </a:pPr>
            <a:r>
              <a:rPr sz="3000" spc="70" dirty="0">
                <a:latin typeface="Times New Roman"/>
                <a:cs typeface="Times New Roman"/>
              </a:rPr>
              <a:t>Frequent </a:t>
            </a:r>
            <a:r>
              <a:rPr sz="3000" spc="20" dirty="0">
                <a:latin typeface="Times New Roman"/>
                <a:cs typeface="Times New Roman"/>
              </a:rPr>
              <a:t>maintenance </a:t>
            </a:r>
            <a:r>
              <a:rPr sz="3000" spc="35" dirty="0">
                <a:latin typeface="Times New Roman"/>
                <a:cs typeface="Times New Roman"/>
              </a:rPr>
              <a:t>required </a:t>
            </a:r>
            <a:r>
              <a:rPr sz="3000" spc="-25" dirty="0">
                <a:latin typeface="Times New Roman"/>
                <a:cs typeface="Times New Roman"/>
              </a:rPr>
              <a:t>because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small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amount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wear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on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cone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surface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results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considerable </a:t>
            </a:r>
            <a:r>
              <a:rPr sz="3000" spc="45" dirty="0">
                <a:latin typeface="Times New Roman"/>
                <a:cs typeface="Times New Roman"/>
              </a:rPr>
              <a:t>amount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axial </a:t>
            </a:r>
            <a:r>
              <a:rPr sz="3000" spc="5" dirty="0">
                <a:latin typeface="Times New Roman"/>
                <a:cs typeface="Times New Roman"/>
              </a:rPr>
              <a:t>movement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inner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cone.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464" y="406908"/>
            <a:ext cx="3822192" cy="5760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1211580"/>
            <a:ext cx="6789420" cy="39959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41070"/>
            <a:ext cx="363092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2. </a:t>
            </a:r>
            <a:r>
              <a:rPr spc="45" dirty="0"/>
              <a:t>Single</a:t>
            </a:r>
            <a:r>
              <a:rPr spc="25" dirty="0"/>
              <a:t> </a:t>
            </a:r>
            <a:r>
              <a:rPr spc="65" dirty="0"/>
              <a:t>Plate</a:t>
            </a:r>
            <a:r>
              <a:rPr spc="25" dirty="0"/>
              <a:t> </a:t>
            </a:r>
            <a:r>
              <a:rPr spc="5" dirty="0"/>
              <a:t>Clutch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347343"/>
            <a:ext cx="8423275" cy="509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900" spc="150" dirty="0">
                <a:latin typeface="Times New Roman"/>
                <a:cs typeface="Times New Roman"/>
              </a:rPr>
              <a:t>It</a:t>
            </a:r>
            <a:r>
              <a:rPr sz="2900" spc="15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20" dirty="0">
                <a:latin typeface="Times New Roman"/>
                <a:cs typeface="Times New Roman"/>
              </a:rPr>
              <a:t> a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40" dirty="0">
                <a:latin typeface="Times New Roman"/>
                <a:cs typeface="Times New Roman"/>
              </a:rPr>
              <a:t>type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spc="-95" dirty="0">
                <a:latin typeface="Times New Roman"/>
                <a:cs typeface="Times New Roman"/>
              </a:rPr>
              <a:t>of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friction</a:t>
            </a:r>
            <a:r>
              <a:rPr sz="2900" spc="15" dirty="0">
                <a:latin typeface="Times New Roman"/>
                <a:cs typeface="Times New Roman"/>
              </a:rPr>
              <a:t> 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in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which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power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30" dirty="0">
                <a:latin typeface="Times New Roman"/>
                <a:cs typeface="Times New Roman"/>
              </a:rPr>
              <a:t>is 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transmitted </a:t>
            </a:r>
            <a:r>
              <a:rPr sz="2900" spc="-30" dirty="0">
                <a:latin typeface="Times New Roman"/>
                <a:cs typeface="Times New Roman"/>
              </a:rPr>
              <a:t>by </a:t>
            </a:r>
            <a:r>
              <a:rPr sz="2900" spc="5" dirty="0">
                <a:latin typeface="Times New Roman"/>
                <a:cs typeface="Times New Roman"/>
              </a:rPr>
              <a:t>means </a:t>
            </a:r>
            <a:r>
              <a:rPr sz="2900" spc="-95" dirty="0">
                <a:latin typeface="Times New Roman"/>
                <a:cs typeface="Times New Roman"/>
              </a:rPr>
              <a:t>of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friction </a:t>
            </a:r>
            <a:r>
              <a:rPr sz="2900" spc="15" dirty="0">
                <a:latin typeface="Times New Roman"/>
                <a:cs typeface="Times New Roman"/>
              </a:rPr>
              <a:t>between </a:t>
            </a:r>
            <a:r>
              <a:rPr sz="2900" spc="60" dirty="0">
                <a:latin typeface="Times New Roman"/>
                <a:cs typeface="Times New Roman"/>
              </a:rPr>
              <a:t>the </a:t>
            </a:r>
            <a:r>
              <a:rPr sz="2900" spc="35" dirty="0">
                <a:latin typeface="Times New Roman"/>
                <a:cs typeface="Times New Roman"/>
              </a:rPr>
              <a:t>contact 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surface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usually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called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imes New Roman"/>
                <a:cs typeface="Times New Roman"/>
              </a:rPr>
              <a:t>plates.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900" spc="-45" dirty="0">
                <a:latin typeface="Times New Roman"/>
                <a:cs typeface="Times New Roman"/>
              </a:rPr>
              <a:t>As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name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suggest </a:t>
            </a:r>
            <a:r>
              <a:rPr sz="2900" spc="-20" dirty="0">
                <a:latin typeface="Times New Roman"/>
                <a:cs typeface="Times New Roman"/>
              </a:rPr>
              <a:t>a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55" dirty="0">
                <a:latin typeface="Times New Roman"/>
                <a:cs typeface="Times New Roman"/>
              </a:rPr>
              <a:t>this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consists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-95" dirty="0">
                <a:latin typeface="Times New Roman"/>
                <a:cs typeface="Times New Roman"/>
              </a:rPr>
              <a:t>of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only</a:t>
            </a:r>
            <a:r>
              <a:rPr sz="2900" spc="7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one 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plate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with</a:t>
            </a:r>
            <a:r>
              <a:rPr sz="2900" spc="50" dirty="0">
                <a:latin typeface="Times New Roman"/>
                <a:cs typeface="Times New Roman"/>
              </a:rPr>
              <a:t> both</a:t>
            </a:r>
            <a:r>
              <a:rPr sz="2900" spc="5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imes New Roman"/>
                <a:cs typeface="Times New Roman"/>
              </a:rPr>
              <a:t>side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friction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Times New Roman"/>
                <a:cs typeface="Times New Roman"/>
              </a:rPr>
              <a:t>lining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(frictional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surface).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900" spc="60" dirty="0">
                <a:latin typeface="Times New Roman"/>
                <a:cs typeface="Times New Roman"/>
              </a:rPr>
              <a:t>These </a:t>
            </a:r>
            <a:r>
              <a:rPr sz="2900" spc="-5" dirty="0">
                <a:latin typeface="Times New Roman"/>
                <a:cs typeface="Times New Roman"/>
              </a:rPr>
              <a:t>surfaces </a:t>
            </a:r>
            <a:r>
              <a:rPr sz="2900" spc="-35" dirty="0">
                <a:latin typeface="Times New Roman"/>
                <a:cs typeface="Times New Roman"/>
              </a:rPr>
              <a:t>have </a:t>
            </a:r>
            <a:r>
              <a:rPr sz="2900" spc="45" dirty="0">
                <a:latin typeface="Times New Roman"/>
                <a:cs typeface="Times New Roman"/>
              </a:rPr>
              <a:t>high </a:t>
            </a:r>
            <a:r>
              <a:rPr sz="2900" spc="-40" dirty="0">
                <a:latin typeface="Times New Roman"/>
                <a:cs typeface="Times New Roman"/>
              </a:rPr>
              <a:t>Coefficient </a:t>
            </a:r>
            <a:r>
              <a:rPr sz="2900" spc="-90" dirty="0">
                <a:latin typeface="Times New Roman"/>
                <a:cs typeface="Times New Roman"/>
              </a:rPr>
              <a:t>of</a:t>
            </a:r>
            <a:r>
              <a:rPr sz="2900" spc="-8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friction. </a:t>
            </a:r>
            <a:r>
              <a:rPr sz="2900" dirty="0">
                <a:latin typeface="Times New Roman"/>
                <a:cs typeface="Times New Roman"/>
              </a:rPr>
              <a:t>Single 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plate clutch </a:t>
            </a:r>
            <a:r>
              <a:rPr sz="2900" spc="-5" dirty="0">
                <a:latin typeface="Times New Roman"/>
                <a:cs typeface="Times New Roman"/>
              </a:rPr>
              <a:t>also </a:t>
            </a:r>
            <a:r>
              <a:rPr sz="2900" spc="-20" dirty="0">
                <a:latin typeface="Times New Roman"/>
                <a:cs typeface="Times New Roman"/>
              </a:rPr>
              <a:t>called </a:t>
            </a:r>
            <a:r>
              <a:rPr sz="2900" spc="85" dirty="0">
                <a:latin typeface="Times New Roman"/>
                <a:cs typeface="Times New Roman"/>
              </a:rPr>
              <a:t>dry </a:t>
            </a:r>
            <a:r>
              <a:rPr sz="2900" spc="15" dirty="0">
                <a:latin typeface="Times New Roman"/>
                <a:cs typeface="Times New Roman"/>
              </a:rPr>
              <a:t>clutch </a:t>
            </a:r>
            <a:r>
              <a:rPr sz="2900" spc="-25" dirty="0">
                <a:latin typeface="Times New Roman"/>
                <a:cs typeface="Times New Roman"/>
              </a:rPr>
              <a:t>because</a:t>
            </a:r>
            <a:r>
              <a:rPr sz="2900" spc="67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no </a:t>
            </a:r>
            <a:r>
              <a:rPr sz="2900" spc="35" dirty="0">
                <a:latin typeface="Times New Roman"/>
                <a:cs typeface="Times New Roman"/>
              </a:rPr>
              <a:t>lubricant 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used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as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coolant.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27222"/>
            <a:ext cx="6199632" cy="3726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298828"/>
            <a:ext cx="8424545" cy="46970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3000" b="1" spc="25" dirty="0">
                <a:latin typeface="Times New Roman"/>
                <a:cs typeface="Times New Roman"/>
              </a:rPr>
              <a:t>1.</a:t>
            </a:r>
            <a:r>
              <a:rPr sz="3000" b="1" spc="20" dirty="0">
                <a:latin typeface="Times New Roman"/>
                <a:cs typeface="Times New Roman"/>
              </a:rPr>
              <a:t> </a:t>
            </a:r>
            <a:r>
              <a:rPr sz="3000" b="1" spc="5" dirty="0">
                <a:latin typeface="Times New Roman"/>
                <a:cs typeface="Times New Roman"/>
              </a:rPr>
              <a:t>Clutch</a:t>
            </a:r>
            <a:r>
              <a:rPr sz="3000" b="1" spc="4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plate: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80"/>
              </a:spcBef>
            </a:pPr>
            <a:r>
              <a:rPr sz="3000" spc="105" dirty="0">
                <a:latin typeface="Times New Roman"/>
                <a:cs typeface="Times New Roman"/>
              </a:rPr>
              <a:t>In </a:t>
            </a:r>
            <a:r>
              <a:rPr sz="3000" spc="20" dirty="0">
                <a:latin typeface="Times New Roman"/>
                <a:cs typeface="Times New Roman"/>
              </a:rPr>
              <a:t>single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25" dirty="0">
                <a:latin typeface="Times New Roman"/>
                <a:cs typeface="Times New Roman"/>
              </a:rPr>
              <a:t>clutch </a:t>
            </a:r>
            <a:r>
              <a:rPr sz="3000" spc="-5" dirty="0">
                <a:latin typeface="Times New Roman"/>
                <a:cs typeface="Times New Roman"/>
              </a:rPr>
              <a:t>only </a:t>
            </a:r>
            <a:r>
              <a:rPr sz="3000" spc="5" dirty="0">
                <a:latin typeface="Times New Roman"/>
                <a:cs typeface="Times New Roman"/>
              </a:rPr>
              <a:t>one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20" dirty="0">
                <a:latin typeface="Times New Roman"/>
                <a:cs typeface="Times New Roman"/>
              </a:rPr>
              <a:t>used.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10" dirty="0">
                <a:latin typeface="Times New Roman"/>
                <a:cs typeface="Times New Roman"/>
              </a:rPr>
              <a:t>main </a:t>
            </a:r>
            <a:r>
              <a:rPr sz="3000" spc="25" dirty="0">
                <a:latin typeface="Times New Roman"/>
                <a:cs typeface="Times New Roman"/>
              </a:rPr>
              <a:t>component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clutches. </a:t>
            </a:r>
            <a:r>
              <a:rPr sz="3000" spc="175" dirty="0">
                <a:latin typeface="Times New Roman"/>
                <a:cs typeface="Times New Roman"/>
              </a:rPr>
              <a:t>It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80" dirty="0">
                <a:latin typeface="Times New Roman"/>
                <a:cs typeface="Times New Roman"/>
              </a:rPr>
              <a:t>thin 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disc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dirty="0">
                <a:latin typeface="Times New Roman"/>
                <a:cs typeface="Times New Roman"/>
              </a:rPr>
              <a:t>metallic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having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both </a:t>
            </a:r>
            <a:r>
              <a:rPr sz="3000" spc="-20" dirty="0">
                <a:latin typeface="Times New Roman"/>
                <a:cs typeface="Times New Roman"/>
              </a:rPr>
              <a:t>side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frictional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surfaces. </a:t>
            </a:r>
            <a:r>
              <a:rPr sz="3000" spc="35" dirty="0">
                <a:latin typeface="Times New Roman"/>
                <a:cs typeface="Times New Roman"/>
              </a:rPr>
              <a:t>Frictional </a:t>
            </a:r>
            <a:r>
              <a:rPr sz="3000" spc="-10" dirty="0">
                <a:latin typeface="Times New Roman"/>
                <a:cs typeface="Times New Roman"/>
              </a:rPr>
              <a:t>surfaces </a:t>
            </a:r>
            <a:r>
              <a:rPr sz="3000" spc="40" dirty="0">
                <a:latin typeface="Times New Roman"/>
                <a:cs typeface="Times New Roman"/>
              </a:rPr>
              <a:t>on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65" dirty="0">
                <a:latin typeface="Times New Roman"/>
                <a:cs typeface="Times New Roman"/>
              </a:rPr>
              <a:t>must </a:t>
            </a:r>
            <a:r>
              <a:rPr sz="3000" spc="-20" dirty="0">
                <a:latin typeface="Times New Roman"/>
                <a:cs typeface="Times New Roman"/>
              </a:rPr>
              <a:t>be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such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material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provide </a:t>
            </a:r>
            <a:r>
              <a:rPr sz="3000" spc="10" dirty="0">
                <a:latin typeface="Times New Roman"/>
                <a:cs typeface="Times New Roman"/>
              </a:rPr>
              <a:t>friction </a:t>
            </a:r>
            <a:r>
              <a:rPr sz="3000" spc="-10" dirty="0">
                <a:latin typeface="Times New Roman"/>
                <a:cs typeface="Times New Roman"/>
              </a:rPr>
              <a:t>for </a:t>
            </a:r>
            <a:r>
              <a:rPr sz="3000" spc="85" dirty="0">
                <a:latin typeface="Times New Roman"/>
                <a:cs typeface="Times New Roman"/>
              </a:rPr>
              <a:t>transmitting </a:t>
            </a:r>
            <a:r>
              <a:rPr sz="3000" spc="55" dirty="0">
                <a:latin typeface="Times New Roman"/>
                <a:cs typeface="Times New Roman"/>
              </a:rPr>
              <a:t>torque 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without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sleeping.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The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coefficient</a:t>
            </a:r>
            <a:r>
              <a:rPr sz="3000" spc="67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friction</a:t>
            </a:r>
            <a:r>
              <a:rPr sz="3000" spc="775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Times New Roman"/>
                <a:cs typeface="Times New Roman"/>
              </a:rPr>
              <a:t>of 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contact </a:t>
            </a:r>
            <a:r>
              <a:rPr sz="3000" spc="-10" dirty="0">
                <a:latin typeface="Times New Roman"/>
                <a:cs typeface="Times New Roman"/>
              </a:rPr>
              <a:t>surfaces </a:t>
            </a:r>
            <a:r>
              <a:rPr sz="3000" spc="20" dirty="0">
                <a:latin typeface="Times New Roman"/>
                <a:cs typeface="Times New Roman"/>
              </a:rPr>
              <a:t>should </a:t>
            </a:r>
            <a:r>
              <a:rPr sz="3000" spc="-20" dirty="0">
                <a:latin typeface="Times New Roman"/>
                <a:cs typeface="Times New Roman"/>
              </a:rPr>
              <a:t>be </a:t>
            </a:r>
            <a:r>
              <a:rPr sz="3000" spc="50" dirty="0">
                <a:latin typeface="Times New Roman"/>
                <a:cs typeface="Times New Roman"/>
              </a:rPr>
              <a:t>high </a:t>
            </a:r>
            <a:r>
              <a:rPr sz="3000" spc="-10" dirty="0">
                <a:latin typeface="Times New Roman"/>
                <a:cs typeface="Times New Roman"/>
              </a:rPr>
              <a:t>for </a:t>
            </a:r>
            <a:r>
              <a:rPr sz="3000" spc="50" dirty="0">
                <a:latin typeface="Times New Roman"/>
                <a:cs typeface="Times New Roman"/>
              </a:rPr>
              <a:t>proper </a:t>
            </a:r>
            <a:r>
              <a:rPr sz="3000" spc="15" dirty="0">
                <a:latin typeface="Times New Roman"/>
                <a:cs typeface="Times New Roman"/>
              </a:rPr>
              <a:t>connection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without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slipping.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7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7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assembled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in 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between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flywheel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plate.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683" y="338327"/>
            <a:ext cx="2601467" cy="3749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8812"/>
            <a:ext cx="8423910" cy="53016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05765" indent="-393700" algn="just">
              <a:lnSpc>
                <a:spcPct val="100000"/>
              </a:lnSpc>
              <a:spcBef>
                <a:spcPts val="465"/>
              </a:spcBef>
              <a:buAutoNum type="arabicPeriod" startAt="2"/>
              <a:tabLst>
                <a:tab pos="406400" algn="l"/>
              </a:tabLst>
            </a:pPr>
            <a:r>
              <a:rPr sz="3000" b="1" spc="15" dirty="0">
                <a:latin typeface="Times New Roman"/>
                <a:cs typeface="Times New Roman"/>
              </a:rPr>
              <a:t>Pressure</a:t>
            </a:r>
            <a:r>
              <a:rPr sz="3000" b="1" spc="4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plate: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60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40" dirty="0">
                <a:latin typeface="Times New Roman"/>
                <a:cs typeface="Times New Roman"/>
              </a:rPr>
              <a:t>pressure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25" dirty="0">
                <a:latin typeface="Times New Roman"/>
                <a:cs typeface="Times New Roman"/>
              </a:rPr>
              <a:t>generally </a:t>
            </a:r>
            <a:r>
              <a:rPr sz="3000" spc="-5" dirty="0">
                <a:latin typeface="Times New Roman"/>
                <a:cs typeface="Times New Roman"/>
              </a:rPr>
              <a:t>made </a:t>
            </a:r>
            <a:r>
              <a:rPr sz="3000" spc="15" dirty="0">
                <a:latin typeface="Times New Roman"/>
                <a:cs typeface="Times New Roman"/>
              </a:rPr>
              <a:t>up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cast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iron. </a:t>
            </a: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10" dirty="0">
                <a:latin typeface="Times New Roman"/>
                <a:cs typeface="Times New Roman"/>
              </a:rPr>
              <a:t>helps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spc="15" dirty="0">
                <a:latin typeface="Times New Roman"/>
                <a:cs typeface="Times New Roman"/>
              </a:rPr>
              <a:t>applying </a:t>
            </a:r>
            <a:r>
              <a:rPr sz="3000" spc="35" dirty="0">
                <a:latin typeface="Times New Roman"/>
                <a:cs typeface="Times New Roman"/>
              </a:rPr>
              <a:t>pressure </a:t>
            </a:r>
            <a:r>
              <a:rPr sz="3000" spc="40" dirty="0">
                <a:latin typeface="Times New Roman"/>
                <a:cs typeface="Times New Roman"/>
              </a:rPr>
              <a:t>on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5" dirty="0">
                <a:latin typeface="Times New Roman"/>
                <a:cs typeface="Times New Roman"/>
              </a:rPr>
              <a:t>plates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maintain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0" dirty="0">
                <a:latin typeface="Times New Roman"/>
                <a:cs typeface="Times New Roman"/>
              </a:rPr>
              <a:t>proper </a:t>
            </a:r>
            <a:r>
              <a:rPr sz="3000" spc="35" dirty="0">
                <a:latin typeface="Times New Roman"/>
                <a:cs typeface="Times New Roman"/>
              </a:rPr>
              <a:t>contact </a:t>
            </a:r>
            <a:r>
              <a:rPr sz="3000" spc="15" dirty="0">
                <a:latin typeface="Times New Roman"/>
                <a:cs typeface="Times New Roman"/>
              </a:rPr>
              <a:t>between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10" dirty="0">
                <a:latin typeface="Times New Roman"/>
                <a:cs typeface="Times New Roman"/>
              </a:rPr>
              <a:t>surfaces </a:t>
            </a:r>
            <a:r>
              <a:rPr sz="3000" spc="-100" dirty="0">
                <a:latin typeface="Times New Roman"/>
                <a:cs typeface="Times New Roman"/>
              </a:rPr>
              <a:t>of 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flywheel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20" dirty="0">
                <a:latin typeface="Times New Roman"/>
                <a:cs typeface="Times New Roman"/>
              </a:rPr>
              <a:t>by </a:t>
            </a:r>
            <a:r>
              <a:rPr sz="3000" spc="15" dirty="0">
                <a:latin typeface="Times New Roman"/>
                <a:cs typeface="Times New Roman"/>
              </a:rPr>
              <a:t>means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58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spring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attached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it.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Times New Roman"/>
              <a:cs typeface="Times New Roman"/>
            </a:endParaRPr>
          </a:p>
          <a:p>
            <a:pPr marL="405765" indent="-393700" algn="just">
              <a:lnSpc>
                <a:spcPct val="100000"/>
              </a:lnSpc>
              <a:buAutoNum type="arabicPeriod" startAt="3"/>
              <a:tabLst>
                <a:tab pos="406400" algn="l"/>
              </a:tabLst>
            </a:pPr>
            <a:r>
              <a:rPr sz="3000" b="1" spc="-25" dirty="0">
                <a:latin typeface="Times New Roman"/>
                <a:cs typeface="Times New Roman"/>
              </a:rPr>
              <a:t>Springs:</a:t>
            </a:r>
            <a:endParaRPr sz="30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spcBef>
                <a:spcPts val="360"/>
              </a:spcBef>
            </a:pPr>
            <a:r>
              <a:rPr sz="3000" spc="35" dirty="0">
                <a:latin typeface="Times New Roman"/>
                <a:cs typeface="Times New Roman"/>
              </a:rPr>
              <a:t>Springs </a:t>
            </a:r>
            <a:r>
              <a:rPr sz="3000" spc="40" dirty="0">
                <a:latin typeface="Times New Roman"/>
                <a:cs typeface="Times New Roman"/>
              </a:rPr>
              <a:t>are </a:t>
            </a:r>
            <a:r>
              <a:rPr sz="3000" dirty="0">
                <a:latin typeface="Times New Roman"/>
                <a:cs typeface="Times New Roman"/>
              </a:rPr>
              <a:t>used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30" dirty="0">
                <a:latin typeface="Times New Roman"/>
                <a:cs typeface="Times New Roman"/>
              </a:rPr>
              <a:t>maintain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40" dirty="0">
                <a:latin typeface="Times New Roman"/>
                <a:cs typeface="Times New Roman"/>
              </a:rPr>
              <a:t>pressure on pressure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0" dirty="0">
                <a:latin typeface="Times New Roman"/>
                <a:cs typeface="Times New Roman"/>
              </a:rPr>
              <a:t>for </a:t>
            </a:r>
            <a:r>
              <a:rPr sz="3000" spc="50" dirty="0">
                <a:latin typeface="Times New Roman"/>
                <a:cs typeface="Times New Roman"/>
              </a:rPr>
              <a:t>proper </a:t>
            </a:r>
            <a:r>
              <a:rPr sz="3000" spc="15" dirty="0">
                <a:latin typeface="Times New Roman"/>
                <a:cs typeface="Times New Roman"/>
              </a:rPr>
              <a:t>connection between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flywheel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prevent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slipping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contact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surfaces.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124825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06668"/>
            <a:ext cx="7768674" cy="47559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8763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8812"/>
            <a:ext cx="8423910" cy="57588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65"/>
              </a:spcBef>
            </a:pPr>
            <a:r>
              <a:rPr sz="3000" b="1" spc="25" dirty="0">
                <a:latin typeface="Times New Roman"/>
                <a:cs typeface="Times New Roman"/>
              </a:rPr>
              <a:t>4.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Flywheel:</a:t>
            </a:r>
            <a:endParaRPr sz="3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360"/>
              </a:spcBef>
            </a:pPr>
            <a:r>
              <a:rPr sz="3000" spc="20" dirty="0">
                <a:latin typeface="Times New Roman"/>
                <a:cs typeface="Times New Roman"/>
              </a:rPr>
              <a:t>Flywheel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70" dirty="0">
                <a:latin typeface="Times New Roman"/>
                <a:cs typeface="Times New Roman"/>
              </a:rPr>
              <a:t>output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55" dirty="0">
                <a:latin typeface="Times New Roman"/>
                <a:cs typeface="Times New Roman"/>
              </a:rPr>
              <a:t>its </a:t>
            </a:r>
            <a:r>
              <a:rPr sz="3000" spc="75" dirty="0">
                <a:latin typeface="Times New Roman"/>
                <a:cs typeface="Times New Roman"/>
              </a:rPr>
              <a:t>other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side </a:t>
            </a:r>
            <a:r>
              <a:rPr sz="3000" spc="-25" dirty="0">
                <a:latin typeface="Times New Roman"/>
                <a:cs typeface="Times New Roman"/>
              </a:rPr>
              <a:t>comes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spc="40" dirty="0">
                <a:latin typeface="Times New Roman"/>
                <a:cs typeface="Times New Roman"/>
              </a:rPr>
              <a:t>contact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25" dirty="0">
                <a:latin typeface="Times New Roman"/>
                <a:cs typeface="Times New Roman"/>
              </a:rPr>
              <a:t>when </a:t>
            </a:r>
            <a:r>
              <a:rPr sz="3000" spc="40" dirty="0">
                <a:latin typeface="Times New Roman"/>
                <a:cs typeface="Times New Roman"/>
              </a:rPr>
              <a:t>pressure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applied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by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plate.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Operating</a:t>
            </a:r>
            <a:r>
              <a:rPr sz="3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mechanism: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60"/>
              </a:spcBef>
            </a:pP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-5" dirty="0">
                <a:latin typeface="Times New Roman"/>
                <a:cs typeface="Times New Roman"/>
              </a:rPr>
              <a:t>includes </a:t>
            </a:r>
            <a:r>
              <a:rPr sz="3000" spc="-15" dirty="0">
                <a:latin typeface="Times New Roman"/>
                <a:cs typeface="Times New Roman"/>
              </a:rPr>
              <a:t>foot </a:t>
            </a:r>
            <a:r>
              <a:rPr sz="3000" spc="-25" dirty="0">
                <a:latin typeface="Times New Roman"/>
                <a:cs typeface="Times New Roman"/>
              </a:rPr>
              <a:t>pedal, </a:t>
            </a:r>
            <a:r>
              <a:rPr sz="3000" spc="-15" dirty="0">
                <a:latin typeface="Times New Roman"/>
                <a:cs typeface="Times New Roman"/>
              </a:rPr>
              <a:t>linkage, </a:t>
            </a:r>
            <a:r>
              <a:rPr sz="3000" spc="40" dirty="0">
                <a:latin typeface="Times New Roman"/>
                <a:cs typeface="Times New Roman"/>
              </a:rPr>
              <a:t>bearing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dirty="0">
                <a:latin typeface="Times New Roman"/>
                <a:cs typeface="Times New Roman"/>
              </a:rPr>
              <a:t>lever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etc.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All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these</a:t>
            </a:r>
            <a:r>
              <a:rPr sz="3000" spc="82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components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connected</a:t>
            </a:r>
            <a:r>
              <a:rPr sz="3000" spc="7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sequence. </a:t>
            </a:r>
            <a:r>
              <a:rPr sz="3000" spc="40" dirty="0">
                <a:latin typeface="Times New Roman"/>
                <a:cs typeface="Times New Roman"/>
              </a:rPr>
              <a:t>Foot </a:t>
            </a:r>
            <a:r>
              <a:rPr sz="3000" spc="-5" dirty="0">
                <a:latin typeface="Times New Roman"/>
                <a:cs typeface="Times New Roman"/>
              </a:rPr>
              <a:t>pedal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located inside </a:t>
            </a:r>
            <a:r>
              <a:rPr sz="3000" spc="80" dirty="0">
                <a:latin typeface="Times New Roman"/>
                <a:cs typeface="Times New Roman"/>
              </a:rPr>
              <a:t>the </a:t>
            </a:r>
            <a:r>
              <a:rPr sz="3000" spc="-10" dirty="0">
                <a:latin typeface="Times New Roman"/>
                <a:cs typeface="Times New Roman"/>
              </a:rPr>
              <a:t>automobiles;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dirty="0">
                <a:latin typeface="Times New Roman"/>
                <a:cs typeface="Times New Roman"/>
              </a:rPr>
              <a:t>lever </a:t>
            </a:r>
            <a:r>
              <a:rPr sz="3000" spc="-5" dirty="0">
                <a:latin typeface="Times New Roman"/>
                <a:cs typeface="Times New Roman"/>
              </a:rPr>
              <a:t>mechanism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-10" dirty="0">
                <a:latin typeface="Times New Roman"/>
                <a:cs typeface="Times New Roman"/>
              </a:rPr>
              <a:t>foot pedal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transmit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motion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pedal</a:t>
            </a:r>
            <a:r>
              <a:rPr sz="3000" spc="73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55" dirty="0">
                <a:latin typeface="Times New Roman"/>
                <a:cs typeface="Times New Roman"/>
              </a:rPr>
              <a:t>spring </a:t>
            </a:r>
            <a:r>
              <a:rPr sz="3000" spc="-20" dirty="0">
                <a:latin typeface="Times New Roman"/>
                <a:cs typeface="Times New Roman"/>
              </a:rPr>
              <a:t>by</a:t>
            </a:r>
            <a:r>
              <a:rPr sz="3000" spc="71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means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thrust</a:t>
            </a:r>
            <a:r>
              <a:rPr sz="3000" spc="5" dirty="0">
                <a:latin typeface="Times New Roman"/>
                <a:cs typeface="Times New Roman"/>
              </a:rPr>
              <a:t> bearings.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66927"/>
            <a:ext cx="8425180" cy="57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100"/>
              </a:spcBef>
            </a:pPr>
            <a:r>
              <a:rPr sz="3000" spc="-254" dirty="0">
                <a:solidFill>
                  <a:srgbClr val="FF0000"/>
                </a:solidFill>
                <a:latin typeface="Georgia"/>
                <a:cs typeface="Georgia"/>
              </a:rPr>
              <a:t>“A</a:t>
            </a:r>
            <a:r>
              <a:rPr sz="3000" spc="-2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clutch </a:t>
            </a:r>
            <a:r>
              <a:rPr sz="3000" spc="-1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3000" spc="-2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3000" spc="-15" dirty="0">
                <a:solidFill>
                  <a:srgbClr val="FF0000"/>
                </a:solidFill>
                <a:latin typeface="Times New Roman"/>
                <a:cs typeface="Times New Roman"/>
              </a:rPr>
              <a:t>mechanical </a:t>
            </a:r>
            <a:r>
              <a:rPr sz="3000" spc="-40" dirty="0">
                <a:solidFill>
                  <a:srgbClr val="FF0000"/>
                </a:solidFill>
                <a:latin typeface="Times New Roman"/>
                <a:cs typeface="Times New Roman"/>
              </a:rPr>
              <a:t>device 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which </a:t>
            </a:r>
            <a:r>
              <a:rPr sz="3000" spc="15" dirty="0">
                <a:solidFill>
                  <a:srgbClr val="FF0000"/>
                </a:solidFill>
                <a:latin typeface="Times New Roman"/>
                <a:cs typeface="Times New Roman"/>
              </a:rPr>
              <a:t>engages </a:t>
            </a:r>
            <a:r>
              <a:rPr sz="3000" spc="4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disengages</a:t>
            </a:r>
            <a:r>
              <a:rPr sz="3000" spc="7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40" dirty="0">
                <a:solidFill>
                  <a:srgbClr val="FF0000"/>
                </a:solidFill>
                <a:latin typeface="Times New Roman"/>
                <a:cs typeface="Times New Roman"/>
              </a:rPr>
              <a:t>transmission</a:t>
            </a:r>
            <a:r>
              <a:rPr sz="3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especially</a:t>
            </a:r>
            <a:r>
              <a:rPr sz="3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45" dirty="0">
                <a:solidFill>
                  <a:srgbClr val="FF0000"/>
                </a:solidFill>
                <a:latin typeface="Times New Roman"/>
                <a:cs typeface="Times New Roman"/>
              </a:rPr>
              <a:t>driving</a:t>
            </a:r>
            <a:r>
              <a:rPr sz="3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15" dirty="0">
                <a:solidFill>
                  <a:srgbClr val="FF0000"/>
                </a:solidFill>
                <a:latin typeface="Times New Roman"/>
                <a:cs typeface="Times New Roman"/>
              </a:rPr>
              <a:t>shaft</a:t>
            </a:r>
            <a:r>
              <a:rPr sz="3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8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20" dirty="0">
                <a:solidFill>
                  <a:srgbClr val="FF0000"/>
                </a:solidFill>
                <a:latin typeface="Times New Roman"/>
                <a:cs typeface="Times New Roman"/>
              </a:rPr>
              <a:t>driven</a:t>
            </a:r>
            <a:r>
              <a:rPr sz="3000" spc="-30" dirty="0">
                <a:solidFill>
                  <a:srgbClr val="FF0000"/>
                </a:solidFill>
                <a:latin typeface="Times New Roman"/>
                <a:cs typeface="Times New Roman"/>
              </a:rPr>
              <a:t> shaft.</a:t>
            </a:r>
            <a:r>
              <a:rPr sz="3000" spc="-30" dirty="0">
                <a:solidFill>
                  <a:srgbClr val="FF0000"/>
                </a:solidFill>
                <a:latin typeface="Georgia"/>
                <a:cs typeface="Georgia"/>
              </a:rPr>
              <a:t>”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Georgia"/>
              <a:cs typeface="Georgia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3000" spc="110" dirty="0">
                <a:latin typeface="Times New Roman"/>
                <a:cs typeface="Times New Roman"/>
              </a:rPr>
              <a:t>In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simplest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application,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clutches</a:t>
            </a:r>
            <a:r>
              <a:rPr sz="3000" spc="15" dirty="0">
                <a:latin typeface="Times New Roman"/>
                <a:cs typeface="Times New Roman"/>
              </a:rPr>
              <a:t> connect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disconnect </a:t>
            </a:r>
            <a:r>
              <a:rPr sz="3000" spc="60" dirty="0">
                <a:latin typeface="Times New Roman"/>
                <a:cs typeface="Times New Roman"/>
              </a:rPr>
              <a:t>two </a:t>
            </a:r>
            <a:r>
              <a:rPr sz="3000" spc="80" dirty="0">
                <a:latin typeface="Times New Roman"/>
                <a:cs typeface="Times New Roman"/>
              </a:rPr>
              <a:t>rotating </a:t>
            </a:r>
            <a:r>
              <a:rPr sz="3000" spc="15" dirty="0">
                <a:latin typeface="Times New Roman"/>
                <a:cs typeface="Times New Roman"/>
              </a:rPr>
              <a:t>shafts </a:t>
            </a:r>
            <a:r>
              <a:rPr sz="3000" spc="-10" dirty="0">
                <a:latin typeface="Times New Roman"/>
                <a:cs typeface="Times New Roman"/>
              </a:rPr>
              <a:t>(drive </a:t>
            </a:r>
            <a:r>
              <a:rPr sz="3000" spc="15" dirty="0">
                <a:latin typeface="Times New Roman"/>
                <a:cs typeface="Times New Roman"/>
              </a:rPr>
              <a:t>shafts </a:t>
            </a:r>
            <a:r>
              <a:rPr sz="3000" spc="90" dirty="0">
                <a:latin typeface="Times New Roman"/>
                <a:cs typeface="Times New Roman"/>
              </a:rPr>
              <a:t>or </a:t>
            </a:r>
            <a:r>
              <a:rPr sz="3000" dirty="0">
                <a:latin typeface="Times New Roman"/>
                <a:cs typeface="Times New Roman"/>
              </a:rPr>
              <a:t>line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shafts).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spc="110" dirty="0">
                <a:latin typeface="Times New Roman"/>
                <a:cs typeface="Times New Roman"/>
              </a:rPr>
              <a:t>In </a:t>
            </a:r>
            <a:r>
              <a:rPr sz="3000" spc="35" dirty="0">
                <a:latin typeface="Times New Roman"/>
                <a:cs typeface="Times New Roman"/>
              </a:rPr>
              <a:t>these </a:t>
            </a:r>
            <a:r>
              <a:rPr sz="3000" spc="-55" dirty="0">
                <a:latin typeface="Times New Roman"/>
                <a:cs typeface="Times New Roman"/>
              </a:rPr>
              <a:t>devices, </a:t>
            </a:r>
            <a:r>
              <a:rPr sz="3000" spc="5" dirty="0">
                <a:latin typeface="Times New Roman"/>
                <a:cs typeface="Times New Roman"/>
              </a:rPr>
              <a:t>one </a:t>
            </a:r>
            <a:r>
              <a:rPr sz="3000" spc="15" dirty="0">
                <a:latin typeface="Times New Roman"/>
                <a:cs typeface="Times New Roman"/>
              </a:rPr>
              <a:t>shaft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typically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65" dirty="0">
                <a:latin typeface="Times New Roman"/>
                <a:cs typeface="Times New Roman"/>
              </a:rPr>
              <a:t>an 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engine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or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other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power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unit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(the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driving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member)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while </a:t>
            </a:r>
            <a:r>
              <a:rPr sz="3000" spc="70" dirty="0">
                <a:latin typeface="Times New Roman"/>
                <a:cs typeface="Times New Roman"/>
              </a:rPr>
              <a:t>the other </a:t>
            </a:r>
            <a:r>
              <a:rPr sz="3000" spc="20" dirty="0">
                <a:latin typeface="Times New Roman"/>
                <a:cs typeface="Times New Roman"/>
              </a:rPr>
              <a:t>shaft </a:t>
            </a:r>
            <a:r>
              <a:rPr sz="3000" spc="25" dirty="0">
                <a:latin typeface="Times New Roman"/>
                <a:cs typeface="Times New Roman"/>
              </a:rPr>
              <a:t>(the </a:t>
            </a:r>
            <a:r>
              <a:rPr sz="3000" spc="20" dirty="0">
                <a:latin typeface="Times New Roman"/>
                <a:cs typeface="Times New Roman"/>
              </a:rPr>
              <a:t>driven </a:t>
            </a:r>
            <a:r>
              <a:rPr sz="3000" dirty="0">
                <a:latin typeface="Times New Roman"/>
                <a:cs typeface="Times New Roman"/>
              </a:rPr>
              <a:t>member) </a:t>
            </a:r>
            <a:r>
              <a:rPr sz="3000" spc="5" dirty="0">
                <a:latin typeface="Times New Roman"/>
                <a:cs typeface="Times New Roman"/>
              </a:rPr>
              <a:t>provides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output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power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work.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504" y="530351"/>
            <a:ext cx="3374135" cy="4160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838022"/>
            <a:ext cx="8420735" cy="57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-105" dirty="0">
                <a:latin typeface="Times New Roman"/>
                <a:cs typeface="Times New Roman"/>
              </a:rPr>
              <a:t>A </a:t>
            </a:r>
            <a:r>
              <a:rPr sz="3000" dirty="0">
                <a:latin typeface="Times New Roman"/>
                <a:cs typeface="Times New Roman"/>
              </a:rPr>
              <a:t>lever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paddle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5" dirty="0">
                <a:latin typeface="Times New Roman"/>
                <a:cs typeface="Times New Roman"/>
              </a:rPr>
              <a:t>responsible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for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force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from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paddle.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Microsoft Sans Serif"/>
              <a:buChar char=""/>
            </a:pPr>
            <a:endParaRPr sz="3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105" dirty="0">
                <a:latin typeface="Times New Roman"/>
                <a:cs typeface="Times New Roman"/>
              </a:rPr>
              <a:t>When </a:t>
            </a:r>
            <a:r>
              <a:rPr sz="3000" spc="-10" dirty="0">
                <a:latin typeface="Times New Roman"/>
                <a:cs typeface="Times New Roman"/>
              </a:rPr>
              <a:t>pedal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pressed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spring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compressed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engine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free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move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without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any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load.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388B"/>
              </a:buClr>
              <a:buFont typeface="Microsoft Sans Serif"/>
              <a:buChar char=""/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dirty="0">
                <a:latin typeface="Times New Roman"/>
                <a:cs typeface="Times New Roman"/>
              </a:rPr>
              <a:t>Lever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such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55" dirty="0">
                <a:latin typeface="Times New Roman"/>
                <a:cs typeface="Times New Roman"/>
              </a:rPr>
              <a:t>manner </a:t>
            </a:r>
            <a:r>
              <a:rPr sz="3000" spc="25" dirty="0">
                <a:latin typeface="Times New Roman"/>
                <a:cs typeface="Times New Roman"/>
              </a:rPr>
              <a:t>when </a:t>
            </a:r>
            <a:r>
              <a:rPr sz="3000" spc="-40" dirty="0">
                <a:latin typeface="Times New Roman"/>
                <a:cs typeface="Times New Roman"/>
              </a:rPr>
              <a:t>we</a:t>
            </a:r>
            <a:r>
              <a:rPr sz="3000" spc="67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dirty="0">
                <a:latin typeface="Times New Roman"/>
                <a:cs typeface="Times New Roman"/>
              </a:rPr>
              <a:t>paddle </a:t>
            </a:r>
            <a:r>
              <a:rPr sz="3000" spc="120" dirty="0">
                <a:latin typeface="Times New Roman"/>
                <a:cs typeface="Times New Roman"/>
              </a:rPr>
              <a:t>thrust </a:t>
            </a:r>
            <a:r>
              <a:rPr sz="3000" spc="40" dirty="0">
                <a:latin typeface="Times New Roman"/>
                <a:cs typeface="Times New Roman"/>
              </a:rPr>
              <a:t>bearing </a:t>
            </a:r>
            <a:r>
              <a:rPr sz="3000" spc="-35" dirty="0">
                <a:latin typeface="Times New Roman"/>
                <a:cs typeface="Times New Roman"/>
              </a:rPr>
              <a:t>moves </a:t>
            </a:r>
            <a:r>
              <a:rPr sz="3000" spc="20" dirty="0">
                <a:latin typeface="Times New Roman"/>
                <a:cs typeface="Times New Roman"/>
              </a:rPr>
              <a:t>forward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30" dirty="0">
                <a:latin typeface="Times New Roman"/>
                <a:cs typeface="Times New Roman"/>
              </a:rPr>
              <a:t>moves </a:t>
            </a:r>
            <a:r>
              <a:rPr sz="3000" spc="10" dirty="0">
                <a:latin typeface="Times New Roman"/>
                <a:cs typeface="Times New Roman"/>
              </a:rPr>
              <a:t>backward </a:t>
            </a:r>
            <a:r>
              <a:rPr sz="3000" spc="75" dirty="0">
                <a:latin typeface="Times New Roman"/>
                <a:cs typeface="Times New Roman"/>
              </a:rPr>
              <a:t>or it </a:t>
            </a:r>
            <a:r>
              <a:rPr sz="3000" spc="-30" dirty="0">
                <a:latin typeface="Times New Roman"/>
                <a:cs typeface="Times New Roman"/>
              </a:rPr>
              <a:t>moves </a:t>
            </a:r>
            <a:r>
              <a:rPr sz="3000" spc="-50" dirty="0">
                <a:latin typeface="Times New Roman"/>
                <a:cs typeface="Times New Roman"/>
              </a:rPr>
              <a:t>away </a:t>
            </a:r>
            <a:r>
              <a:rPr sz="3000" dirty="0">
                <a:latin typeface="Times New Roman"/>
                <a:cs typeface="Times New Roman"/>
              </a:rPr>
              <a:t>from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-50" dirty="0">
                <a:latin typeface="Times New Roman"/>
                <a:cs typeface="Times New Roman"/>
              </a:rPr>
              <a:t>flywheel; </a:t>
            </a:r>
            <a:r>
              <a:rPr sz="3000" spc="5" dirty="0">
                <a:latin typeface="Times New Roman"/>
                <a:cs typeface="Times New Roman"/>
              </a:rPr>
              <a:t>due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55" dirty="0">
                <a:latin typeface="Times New Roman"/>
                <a:cs typeface="Times New Roman"/>
              </a:rPr>
              <a:t>this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15" dirty="0">
                <a:latin typeface="Times New Roman"/>
                <a:cs typeface="Times New Roman"/>
              </a:rPr>
              <a:t>connection between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flywheel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released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shafts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disengaged.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338327"/>
            <a:ext cx="2121408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10590"/>
            <a:ext cx="84201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b="0" u="none" spc="90" dirty="0">
                <a:solidFill>
                  <a:srgbClr val="000000"/>
                </a:solidFill>
                <a:latin typeface="Times New Roman"/>
                <a:cs typeface="Times New Roman"/>
              </a:rPr>
              <a:t>This </a:t>
            </a:r>
            <a:r>
              <a:rPr b="0" u="none" spc="30" dirty="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b="0" u="none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easily</a:t>
            </a:r>
            <a:r>
              <a:rPr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b="0" u="none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60" dirty="0">
                <a:solidFill>
                  <a:srgbClr val="000000"/>
                </a:solidFill>
                <a:latin typeface="Times New Roman"/>
                <a:cs typeface="Times New Roman"/>
              </a:rPr>
              <a:t>gears </a:t>
            </a:r>
            <a:r>
              <a:rPr b="0" u="none" spc="2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b="0" u="none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automobiles. </a:t>
            </a:r>
            <a:r>
              <a:rPr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Again </a:t>
            </a:r>
            <a:r>
              <a:rPr b="0" u="none" spc="-100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b="0" u="none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-40" dirty="0">
                <a:solidFill>
                  <a:srgbClr val="000000"/>
                </a:solidFill>
                <a:latin typeface="Times New Roman"/>
                <a:cs typeface="Times New Roman"/>
              </a:rPr>
              <a:t>we </a:t>
            </a:r>
            <a:r>
              <a:rPr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want </a:t>
            </a:r>
            <a:r>
              <a:rPr b="0" u="none" spc="9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b="0" u="none" spc="15" dirty="0">
                <a:solidFill>
                  <a:srgbClr val="000000"/>
                </a:solidFill>
                <a:latin typeface="Times New Roman"/>
                <a:cs typeface="Times New Roman"/>
              </a:rPr>
              <a:t>engage </a:t>
            </a:r>
            <a:r>
              <a:rPr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b="0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shafts </a:t>
            </a:r>
            <a:r>
              <a:rPr b="0" u="none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50" dirty="0">
                <a:solidFill>
                  <a:srgbClr val="000000"/>
                </a:solidFill>
                <a:latin typeface="Times New Roman"/>
                <a:cs typeface="Times New Roman"/>
              </a:rPr>
              <a:t>just </a:t>
            </a:r>
            <a:r>
              <a:rPr b="0" u="none" dirty="0">
                <a:solidFill>
                  <a:srgbClr val="000000"/>
                </a:solidFill>
                <a:latin typeface="Times New Roman"/>
                <a:cs typeface="Times New Roman"/>
              </a:rPr>
              <a:t>release</a:t>
            </a:r>
            <a:r>
              <a:rPr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b="0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clutch </a:t>
            </a:r>
            <a:r>
              <a:rPr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paddle;</a:t>
            </a:r>
            <a:r>
              <a:rPr b="0" u="none" spc="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then </a:t>
            </a:r>
            <a:r>
              <a:rPr b="0" u="none" spc="50" dirty="0">
                <a:solidFill>
                  <a:srgbClr val="000000"/>
                </a:solidFill>
                <a:latin typeface="Times New Roman"/>
                <a:cs typeface="Times New Roman"/>
              </a:rPr>
              <a:t>springs </a:t>
            </a:r>
            <a:r>
              <a:rPr b="0" u="none" spc="30" dirty="0">
                <a:solidFill>
                  <a:srgbClr val="000000"/>
                </a:solidFill>
                <a:latin typeface="Times New Roman"/>
                <a:cs typeface="Times New Roman"/>
              </a:rPr>
              <a:t>attached </a:t>
            </a:r>
            <a:r>
              <a:rPr b="0" u="none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35" dirty="0">
                <a:solidFill>
                  <a:srgbClr val="000000"/>
                </a:solidFill>
                <a:latin typeface="Times New Roman"/>
                <a:cs typeface="Times New Roman"/>
              </a:rPr>
              <a:t>pressure</a:t>
            </a:r>
            <a:r>
              <a:rPr b="0" u="none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plate</a:t>
            </a:r>
            <a:r>
              <a:rPr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25" dirty="0">
                <a:solidFill>
                  <a:srgbClr val="000000"/>
                </a:solidFill>
                <a:latin typeface="Times New Roman"/>
                <a:cs typeface="Times New Roman"/>
              </a:rPr>
              <a:t>push</a:t>
            </a:r>
            <a:r>
              <a:rPr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35" dirty="0">
                <a:solidFill>
                  <a:srgbClr val="000000"/>
                </a:solidFill>
                <a:latin typeface="Times New Roman"/>
                <a:cs typeface="Times New Roman"/>
              </a:rPr>
              <a:t>pressure</a:t>
            </a:r>
            <a:r>
              <a:rPr b="0" u="none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plate </a:t>
            </a:r>
            <a:r>
              <a:rPr b="0" u="none" dirty="0">
                <a:solidFill>
                  <a:srgbClr val="000000"/>
                </a:solidFill>
                <a:latin typeface="Times New Roman"/>
                <a:cs typeface="Times New Roman"/>
              </a:rPr>
              <a:t>forward.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66927"/>
            <a:ext cx="8423275" cy="475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45" dirty="0">
                <a:latin typeface="Times New Roman"/>
                <a:cs typeface="Times New Roman"/>
              </a:rPr>
              <a:t>working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single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40" dirty="0">
                <a:latin typeface="Times New Roman"/>
                <a:cs typeface="Times New Roman"/>
              </a:rPr>
              <a:t>smooth </a:t>
            </a:r>
            <a:r>
              <a:rPr sz="3000" spc="-85" dirty="0">
                <a:latin typeface="Times New Roman"/>
                <a:cs typeface="Times New Roman"/>
              </a:rPr>
              <a:t>i.e. 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engagement </a:t>
            </a:r>
            <a:r>
              <a:rPr sz="3000" spc="45" dirty="0">
                <a:latin typeface="Times New Roman"/>
                <a:cs typeface="Times New Roman"/>
              </a:rPr>
              <a:t>and </a:t>
            </a:r>
            <a:r>
              <a:rPr sz="3000" spc="25" dirty="0">
                <a:latin typeface="Times New Roman"/>
                <a:cs typeface="Times New Roman"/>
              </a:rPr>
              <a:t>disengagement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very </a:t>
            </a:r>
            <a:r>
              <a:rPr sz="3000" spc="40" dirty="0">
                <a:latin typeface="Times New Roman"/>
                <a:cs typeface="Times New Roman"/>
              </a:rPr>
              <a:t>smooth </a:t>
            </a:r>
            <a:r>
              <a:rPr sz="3000" spc="30" dirty="0">
                <a:latin typeface="Times New Roman"/>
                <a:cs typeface="Times New Roman"/>
              </a:rPr>
              <a:t>in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operation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85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dirty="0">
                <a:latin typeface="Times New Roman"/>
                <a:cs typeface="Times New Roman"/>
              </a:rPr>
              <a:t>Less </a:t>
            </a:r>
            <a:r>
              <a:rPr sz="3000" spc="-10" dirty="0">
                <a:latin typeface="Times New Roman"/>
                <a:cs typeface="Times New Roman"/>
              </a:rPr>
              <a:t>slip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occurs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spc="-10" dirty="0">
                <a:latin typeface="Times New Roman"/>
                <a:cs typeface="Times New Roman"/>
              </a:rPr>
              <a:t>it; </a:t>
            </a:r>
            <a:r>
              <a:rPr sz="3000" spc="-5" dirty="0">
                <a:latin typeface="Times New Roman"/>
                <a:cs typeface="Times New Roman"/>
              </a:rPr>
              <a:t>slip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10" dirty="0">
                <a:latin typeface="Times New Roman"/>
                <a:cs typeface="Times New Roman"/>
              </a:rPr>
              <a:t>occurs  </a:t>
            </a:r>
            <a:r>
              <a:rPr sz="3000" dirty="0">
                <a:latin typeface="Times New Roman"/>
                <a:cs typeface="Times New Roman"/>
              </a:rPr>
              <a:t>only </a:t>
            </a:r>
            <a:r>
              <a:rPr sz="3000" spc="55" dirty="0">
                <a:latin typeface="Times New Roman"/>
                <a:cs typeface="Times New Roman"/>
              </a:rPr>
              <a:t>at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time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engagement after engagement </a:t>
            </a:r>
            <a:r>
              <a:rPr sz="3000" spc="40" dirty="0">
                <a:latin typeface="Times New Roman"/>
                <a:cs typeface="Times New Roman"/>
              </a:rPr>
              <a:t>no </a:t>
            </a:r>
            <a:r>
              <a:rPr sz="3000" spc="-15" dirty="0">
                <a:latin typeface="Times New Roman"/>
                <a:cs typeface="Times New Roman"/>
              </a:rPr>
              <a:t>slip </a:t>
            </a:r>
            <a:r>
              <a:rPr sz="3000" spc="10" dirty="0">
                <a:latin typeface="Times New Roman"/>
                <a:cs typeface="Times New Roman"/>
              </a:rPr>
              <a:t>occurs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functioning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becomes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very </a:t>
            </a:r>
            <a:r>
              <a:rPr sz="3000" spc="15" dirty="0">
                <a:latin typeface="Times New Roman"/>
                <a:cs typeface="Times New Roman"/>
              </a:rPr>
              <a:t>smooth.</a:t>
            </a:r>
            <a:endParaRPr sz="3000">
              <a:latin typeface="Times New Roman"/>
              <a:cs typeface="Times New Roman"/>
            </a:endParaRPr>
          </a:p>
          <a:p>
            <a:pPr marL="150495" indent="-138430" algn="just">
              <a:lnSpc>
                <a:spcPct val="100000"/>
              </a:lnSpc>
              <a:spcBef>
                <a:spcPts val="415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dirty="0">
                <a:latin typeface="Times New Roman"/>
                <a:cs typeface="Times New Roman"/>
              </a:rPr>
              <a:t>Power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losses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very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Times New Roman"/>
                <a:cs typeface="Times New Roman"/>
              </a:rPr>
              <a:t>less.</a:t>
            </a:r>
            <a:endParaRPr sz="3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dirty="0">
                <a:latin typeface="Times New Roman"/>
                <a:cs typeface="Times New Roman"/>
              </a:rPr>
              <a:t>Less </a:t>
            </a:r>
            <a:r>
              <a:rPr sz="3000" spc="25" dirty="0">
                <a:latin typeface="Times New Roman"/>
                <a:cs typeface="Times New Roman"/>
              </a:rPr>
              <a:t>heat </a:t>
            </a:r>
            <a:r>
              <a:rPr sz="3000" spc="50" dirty="0">
                <a:latin typeface="Times New Roman"/>
                <a:cs typeface="Times New Roman"/>
              </a:rPr>
              <a:t>generates </a:t>
            </a:r>
            <a:r>
              <a:rPr sz="3000" spc="-25" dirty="0">
                <a:latin typeface="Times New Roman"/>
                <a:cs typeface="Times New Roman"/>
              </a:rPr>
              <a:t>because </a:t>
            </a:r>
            <a:r>
              <a:rPr sz="3000" dirty="0">
                <a:latin typeface="Times New Roman"/>
                <a:cs typeface="Times New Roman"/>
              </a:rPr>
              <a:t>only </a:t>
            </a:r>
            <a:r>
              <a:rPr sz="3000" spc="20" dirty="0">
                <a:latin typeface="Times New Roman"/>
                <a:cs typeface="Times New Roman"/>
              </a:rPr>
              <a:t>single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20" dirty="0">
                <a:latin typeface="Times New Roman"/>
                <a:cs typeface="Times New Roman"/>
              </a:rPr>
              <a:t>used.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Heat</a:t>
            </a:r>
            <a:r>
              <a:rPr sz="3000" spc="45" dirty="0">
                <a:latin typeface="Times New Roman"/>
                <a:cs typeface="Times New Roman"/>
              </a:rPr>
              <a:t> generation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creates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problem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power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can</a:t>
            </a:r>
            <a:r>
              <a:rPr sz="3000" spc="5" dirty="0">
                <a:latin typeface="Times New Roman"/>
                <a:cs typeface="Times New Roman"/>
              </a:rPr>
              <a:t> damage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working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parts.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104" y="338327"/>
            <a:ext cx="2724911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789022"/>
            <a:ext cx="8422005" cy="5816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0495" indent="-138430" algn="just">
              <a:lnSpc>
                <a:spcPct val="100000"/>
              </a:lnSpc>
              <a:spcBef>
                <a:spcPts val="484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160" dirty="0">
                <a:latin typeface="Times New Roman"/>
                <a:cs typeface="Times New Roman"/>
              </a:rPr>
              <a:t>It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has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less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torque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transmitting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capacity.</a:t>
            </a:r>
            <a:endParaRPr sz="3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390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160" dirty="0">
                <a:latin typeface="Times New Roman"/>
                <a:cs typeface="Times New Roman"/>
              </a:rPr>
              <a:t>It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has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bigger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size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even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for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transmitting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less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torque.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09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35" dirty="0">
                <a:latin typeface="Times New Roman"/>
                <a:cs typeface="Times New Roman"/>
              </a:rPr>
              <a:t>requires </a:t>
            </a:r>
            <a:r>
              <a:rPr sz="3000" spc="50" dirty="0">
                <a:latin typeface="Times New Roman"/>
                <a:cs typeface="Times New Roman"/>
              </a:rPr>
              <a:t>high </a:t>
            </a:r>
            <a:r>
              <a:rPr sz="3000" spc="15" dirty="0">
                <a:latin typeface="Times New Roman"/>
                <a:cs typeface="Times New Roman"/>
              </a:rPr>
              <a:t>maintenance </a:t>
            </a:r>
            <a:r>
              <a:rPr sz="3000" spc="-25" dirty="0">
                <a:latin typeface="Times New Roman"/>
                <a:cs typeface="Times New Roman"/>
              </a:rPr>
              <a:t>because </a:t>
            </a:r>
            <a:r>
              <a:rPr sz="3000" spc="50" dirty="0">
                <a:latin typeface="Times New Roman"/>
                <a:cs typeface="Times New Roman"/>
              </a:rPr>
              <a:t>they </a:t>
            </a:r>
            <a:r>
              <a:rPr sz="3000" spc="40" dirty="0">
                <a:latin typeface="Times New Roman"/>
                <a:cs typeface="Times New Roman"/>
              </a:rPr>
              <a:t>are </a:t>
            </a:r>
            <a:r>
              <a:rPr sz="3000" spc="100" dirty="0">
                <a:latin typeface="Times New Roman"/>
                <a:cs typeface="Times New Roman"/>
              </a:rPr>
              <a:t>dry 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clutches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it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necessary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40" dirty="0">
                <a:latin typeface="Times New Roman"/>
                <a:cs typeface="Times New Roman"/>
              </a:rPr>
              <a:t>prevent </a:t>
            </a:r>
            <a:r>
              <a:rPr sz="3000" spc="55" dirty="0">
                <a:latin typeface="Times New Roman"/>
                <a:cs typeface="Times New Roman"/>
              </a:rPr>
              <a:t>them </a:t>
            </a:r>
            <a:r>
              <a:rPr sz="3000" spc="-5" dirty="0">
                <a:latin typeface="Times New Roman"/>
                <a:cs typeface="Times New Roman"/>
              </a:rPr>
              <a:t>from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moisture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or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any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leakage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58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lubricant/oil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in 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machinery.</a:t>
            </a:r>
            <a:endParaRPr sz="30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spcBef>
                <a:spcPts val="415"/>
              </a:spcBef>
              <a:buClr>
                <a:srgbClr val="FF388B"/>
              </a:buClr>
              <a:buSzPct val="65000"/>
              <a:buFont typeface="Microsoft Sans Serif"/>
              <a:buChar char=""/>
              <a:tabLst>
                <a:tab pos="151130" algn="l"/>
              </a:tabLst>
            </a:pPr>
            <a:r>
              <a:rPr sz="3000" dirty="0">
                <a:latin typeface="Times New Roman"/>
                <a:cs typeface="Times New Roman"/>
              </a:rPr>
              <a:t>Single </a:t>
            </a:r>
            <a:r>
              <a:rPr sz="3000" spc="15" dirty="0">
                <a:latin typeface="Times New Roman"/>
                <a:cs typeface="Times New Roman"/>
              </a:rPr>
              <a:t>plate clutches </a:t>
            </a:r>
            <a:r>
              <a:rPr sz="3000" spc="-35" dirty="0">
                <a:latin typeface="Times New Roman"/>
                <a:cs typeface="Times New Roman"/>
              </a:rPr>
              <a:t>have </a:t>
            </a:r>
            <a:r>
              <a:rPr sz="3000" spc="50" dirty="0">
                <a:latin typeface="Times New Roman"/>
                <a:cs typeface="Times New Roman"/>
              </a:rPr>
              <a:t>high </a:t>
            </a:r>
            <a:r>
              <a:rPr sz="3000" spc="15" dirty="0">
                <a:latin typeface="Times New Roman"/>
                <a:cs typeface="Times New Roman"/>
              </a:rPr>
              <a:t>wear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80" dirty="0">
                <a:latin typeface="Times New Roman"/>
                <a:cs typeface="Times New Roman"/>
              </a:rPr>
              <a:t>tear </a:t>
            </a:r>
            <a:r>
              <a:rPr sz="3000" spc="70" dirty="0">
                <a:latin typeface="Times New Roman"/>
                <a:cs typeface="Times New Roman"/>
              </a:rPr>
              <a:t>rate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35" dirty="0">
                <a:latin typeface="Times New Roman"/>
                <a:cs typeface="Times New Roman"/>
              </a:rPr>
              <a:t> have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less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smooth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engagement.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Applications: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3000" spc="60" dirty="0">
                <a:latin typeface="Times New Roman"/>
                <a:cs typeface="Times New Roman"/>
              </a:rPr>
              <a:t>These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used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large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size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automobiles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where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radial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space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80" dirty="0">
                <a:latin typeface="Times New Roman"/>
                <a:cs typeface="Times New Roman"/>
              </a:rPr>
              <a:t>not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constrain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such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trucks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cars.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263660"/>
            <a:ext cx="3429000" cy="5136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308" y="1211580"/>
            <a:ext cx="6492240" cy="399592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41070"/>
            <a:ext cx="35426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3. </a:t>
            </a:r>
            <a:r>
              <a:rPr spc="45" dirty="0"/>
              <a:t>Multi</a:t>
            </a:r>
            <a:r>
              <a:rPr spc="25" dirty="0"/>
              <a:t> </a:t>
            </a:r>
            <a:r>
              <a:rPr spc="65" dirty="0"/>
              <a:t>Plate</a:t>
            </a:r>
            <a:r>
              <a:rPr spc="50" dirty="0"/>
              <a:t> </a:t>
            </a:r>
            <a:r>
              <a:rPr spc="5" dirty="0"/>
              <a:t>Clutch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347343"/>
            <a:ext cx="8422005" cy="466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900" spc="-45" dirty="0">
                <a:latin typeface="Times New Roman"/>
                <a:cs typeface="Times New Roman"/>
              </a:rPr>
              <a:t>As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name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suggest </a:t>
            </a:r>
            <a:r>
              <a:rPr sz="2900" spc="-20" dirty="0">
                <a:latin typeface="Times New Roman"/>
                <a:cs typeface="Times New Roman"/>
              </a:rPr>
              <a:t>a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55" dirty="0">
                <a:latin typeface="Times New Roman"/>
                <a:cs typeface="Times New Roman"/>
              </a:rPr>
              <a:t>this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consists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-95" dirty="0">
                <a:latin typeface="Times New Roman"/>
                <a:cs typeface="Times New Roman"/>
              </a:rPr>
              <a:t>of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only</a:t>
            </a:r>
            <a:r>
              <a:rPr sz="2900" spc="7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one 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plate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with</a:t>
            </a:r>
            <a:r>
              <a:rPr sz="2900" spc="50" dirty="0">
                <a:latin typeface="Times New Roman"/>
                <a:cs typeface="Times New Roman"/>
              </a:rPr>
              <a:t> both</a:t>
            </a:r>
            <a:r>
              <a:rPr sz="2900" spc="5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imes New Roman"/>
                <a:cs typeface="Times New Roman"/>
              </a:rPr>
              <a:t>side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friction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Times New Roman"/>
                <a:cs typeface="Times New Roman"/>
              </a:rPr>
              <a:t>lining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(frictional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surface). </a:t>
            </a:r>
            <a:r>
              <a:rPr sz="3000" spc="-105" dirty="0">
                <a:latin typeface="Times New Roman"/>
                <a:cs typeface="Times New Roman"/>
              </a:rPr>
              <a:t>A </a:t>
            </a:r>
            <a:r>
              <a:rPr sz="3000" spc="25" dirty="0">
                <a:latin typeface="Times New Roman"/>
                <a:cs typeface="Times New Roman"/>
              </a:rPr>
              <a:t>multi-plate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95" dirty="0">
                <a:latin typeface="Times New Roman"/>
                <a:cs typeface="Times New Roman"/>
              </a:rPr>
              <a:t>that 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transmits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more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power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engine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 </a:t>
            </a:r>
            <a:r>
              <a:rPr sz="3000" spc="15" dirty="0">
                <a:latin typeface="Times New Roman"/>
                <a:cs typeface="Times New Roman"/>
              </a:rPr>
              <a:t>shaft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 </a:t>
            </a:r>
            <a:r>
              <a:rPr sz="3000" spc="5" dirty="0">
                <a:latin typeface="Times New Roman"/>
                <a:cs typeface="Times New Roman"/>
              </a:rPr>
              <a:t>automobile </a:t>
            </a:r>
            <a:r>
              <a:rPr sz="3000" spc="-30" dirty="0">
                <a:latin typeface="Times New Roman"/>
                <a:cs typeface="Times New Roman"/>
              </a:rPr>
              <a:t>vehicle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-40" dirty="0">
                <a:latin typeface="Times New Roman"/>
                <a:cs typeface="Times New Roman"/>
              </a:rPr>
              <a:t>also,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makes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up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for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torque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loss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due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slippage.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3000" spc="-10" dirty="0">
                <a:latin typeface="Times New Roman"/>
                <a:cs typeface="Times New Roman"/>
              </a:rPr>
              <a:t>Heavy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machinery,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commercial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vehicles,</a:t>
            </a:r>
            <a:r>
              <a:rPr sz="3000" spc="66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special 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purpose </a:t>
            </a:r>
            <a:r>
              <a:rPr sz="3000" spc="40" dirty="0">
                <a:latin typeface="Times New Roman"/>
                <a:cs typeface="Times New Roman"/>
              </a:rPr>
              <a:t>military </a:t>
            </a:r>
            <a:r>
              <a:rPr sz="3000" spc="-50" dirty="0">
                <a:latin typeface="Times New Roman"/>
                <a:cs typeface="Times New Roman"/>
              </a:rPr>
              <a:t>vehicles, </a:t>
            </a:r>
            <a:r>
              <a:rPr sz="3000" spc="45" dirty="0">
                <a:latin typeface="Times New Roman"/>
                <a:cs typeface="Times New Roman"/>
              </a:rPr>
              <a:t>racing </a:t>
            </a:r>
            <a:r>
              <a:rPr sz="3000" spc="35" dirty="0">
                <a:latin typeface="Times New Roman"/>
                <a:cs typeface="Times New Roman"/>
              </a:rPr>
              <a:t>cars and </a:t>
            </a:r>
            <a:r>
              <a:rPr sz="3000" spc="-40" dirty="0">
                <a:latin typeface="Times New Roman"/>
                <a:cs typeface="Times New Roman"/>
              </a:rPr>
              <a:t>bikes </a:t>
            </a:r>
            <a:r>
              <a:rPr sz="3000" spc="10" dirty="0">
                <a:latin typeface="Times New Roman"/>
                <a:cs typeface="Times New Roman"/>
              </a:rPr>
              <a:t>use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this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27222"/>
            <a:ext cx="6199632" cy="3726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marR="5080">
              <a:lnSpc>
                <a:spcPct val="100000"/>
              </a:lnSpc>
              <a:spcBef>
                <a:spcPts val="100"/>
              </a:spcBef>
              <a:tabLst>
                <a:tab pos="1654175" algn="l"/>
                <a:tab pos="2419350" algn="l"/>
                <a:tab pos="4629785" algn="l"/>
                <a:tab pos="5337175" algn="l"/>
                <a:tab pos="7252334" algn="l"/>
              </a:tabLst>
            </a:pPr>
            <a:r>
              <a:rPr spc="-75" dirty="0"/>
              <a:t>Sc</a:t>
            </a:r>
            <a:r>
              <a:rPr spc="-90" dirty="0"/>
              <a:t>o</a:t>
            </a:r>
            <a:r>
              <a:rPr spc="105" dirty="0"/>
              <a:t>o</a:t>
            </a:r>
            <a:r>
              <a:rPr spc="75" dirty="0"/>
              <a:t>t</a:t>
            </a:r>
            <a:r>
              <a:rPr spc="-60" dirty="0"/>
              <a:t>e</a:t>
            </a:r>
            <a:r>
              <a:rPr spc="240" dirty="0"/>
              <a:t>r</a:t>
            </a:r>
            <a:r>
              <a:rPr spc="20" dirty="0"/>
              <a:t>s</a:t>
            </a:r>
            <a:r>
              <a:rPr dirty="0"/>
              <a:t>	</a:t>
            </a:r>
            <a:r>
              <a:rPr spc="5" dirty="0"/>
              <a:t>a</a:t>
            </a:r>
            <a:r>
              <a:rPr spc="55" dirty="0"/>
              <a:t>n</a:t>
            </a:r>
            <a:r>
              <a:rPr spc="60" dirty="0"/>
              <a:t>d</a:t>
            </a:r>
            <a:r>
              <a:rPr dirty="0"/>
              <a:t>	</a:t>
            </a:r>
            <a:r>
              <a:rPr spc="15" dirty="0"/>
              <a:t>m</a:t>
            </a:r>
            <a:r>
              <a:rPr spc="105" dirty="0"/>
              <a:t>o</a:t>
            </a:r>
            <a:r>
              <a:rPr spc="75" dirty="0"/>
              <a:t>t</a:t>
            </a:r>
            <a:r>
              <a:rPr spc="-15" dirty="0"/>
              <a:t>o</a:t>
            </a:r>
            <a:r>
              <a:rPr spc="175" dirty="0"/>
              <a:t>r</a:t>
            </a:r>
            <a:r>
              <a:rPr spc="25" dirty="0"/>
              <a:t>-</a:t>
            </a:r>
            <a:r>
              <a:rPr spc="-40" dirty="0"/>
              <a:t>c</a:t>
            </a:r>
            <a:r>
              <a:rPr spc="-110" dirty="0"/>
              <a:t>y</a:t>
            </a:r>
            <a:r>
              <a:rPr spc="-45" dirty="0"/>
              <a:t>c</a:t>
            </a:r>
            <a:r>
              <a:rPr spc="-20" dirty="0"/>
              <a:t>l</a:t>
            </a:r>
            <a:r>
              <a:rPr spc="-60" dirty="0"/>
              <a:t>e</a:t>
            </a:r>
            <a:r>
              <a:rPr spc="20" dirty="0"/>
              <a:t>s</a:t>
            </a:r>
            <a:r>
              <a:rPr dirty="0"/>
              <a:t>	</a:t>
            </a:r>
            <a:r>
              <a:rPr spc="25" dirty="0"/>
              <a:t>u</a:t>
            </a:r>
            <a:r>
              <a:rPr spc="30" dirty="0"/>
              <a:t>s</a:t>
            </a:r>
            <a:r>
              <a:rPr spc="-50" dirty="0"/>
              <a:t>e</a:t>
            </a:r>
            <a:r>
              <a:rPr dirty="0"/>
              <a:t>	</a:t>
            </a:r>
            <a:r>
              <a:rPr spc="15" dirty="0"/>
              <a:t>m</a:t>
            </a:r>
            <a:r>
              <a:rPr spc="45" dirty="0"/>
              <a:t>ult</a:t>
            </a:r>
            <a:r>
              <a:rPr spc="50" dirty="0"/>
              <a:t>i-</a:t>
            </a:r>
            <a:r>
              <a:rPr spc="5" dirty="0"/>
              <a:t>p</a:t>
            </a:r>
            <a:r>
              <a:rPr spc="-10" dirty="0"/>
              <a:t>l</a:t>
            </a:r>
            <a:r>
              <a:rPr spc="-80" dirty="0"/>
              <a:t>a</a:t>
            </a:r>
            <a:r>
              <a:rPr spc="70" dirty="0"/>
              <a:t>te</a:t>
            </a:r>
            <a:r>
              <a:rPr dirty="0"/>
              <a:t>	</a:t>
            </a:r>
            <a:r>
              <a:rPr spc="-70" dirty="0"/>
              <a:t>c</a:t>
            </a:r>
            <a:r>
              <a:rPr spc="20" dirty="0"/>
              <a:t>lutch</a:t>
            </a:r>
            <a:r>
              <a:rPr spc="35" dirty="0"/>
              <a:t>e</a:t>
            </a:r>
            <a:r>
              <a:rPr spc="15" dirty="0"/>
              <a:t>s  </a:t>
            </a:r>
            <a:r>
              <a:rPr spc="5" dirty="0"/>
              <a:t>due</a:t>
            </a:r>
            <a:r>
              <a:rPr spc="-50" dirty="0"/>
              <a:t> </a:t>
            </a:r>
            <a:r>
              <a:rPr spc="80" dirty="0"/>
              <a:t>to</a:t>
            </a:r>
            <a:r>
              <a:rPr spc="15" dirty="0"/>
              <a:t> </a:t>
            </a:r>
            <a:r>
              <a:rPr spc="10" dirty="0"/>
              <a:t>limited</a:t>
            </a:r>
            <a:r>
              <a:rPr spc="5" dirty="0"/>
              <a:t> </a:t>
            </a:r>
            <a:r>
              <a:rPr spc="-30" dirty="0"/>
              <a:t>space</a:t>
            </a:r>
            <a:r>
              <a:rPr spc="-10" dirty="0"/>
              <a:t> </a:t>
            </a:r>
            <a:r>
              <a:rPr spc="25" dirty="0"/>
              <a:t>in</a:t>
            </a:r>
            <a:r>
              <a:rPr spc="-20" dirty="0"/>
              <a:t> </a:t>
            </a:r>
            <a:r>
              <a:rPr spc="65" dirty="0"/>
              <a:t>their</a:t>
            </a:r>
            <a:r>
              <a:rPr dirty="0"/>
              <a:t> </a:t>
            </a:r>
            <a:r>
              <a:rPr spc="-10" dirty="0"/>
              <a:t>gearboxes.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2310841"/>
            <a:ext cx="84270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43425" algn="l"/>
              </a:tabLst>
            </a:pPr>
            <a:r>
              <a:rPr sz="3000" spc="30" dirty="0">
                <a:latin typeface="Times New Roman"/>
                <a:cs typeface="Times New Roman"/>
              </a:rPr>
              <a:t>Multiple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clutches</a:t>
            </a:r>
            <a:r>
              <a:rPr sz="3000" spc="13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consist</a:t>
            </a:r>
            <a:r>
              <a:rPr sz="3000" spc="180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	</a:t>
            </a:r>
            <a:r>
              <a:rPr sz="3000" spc="35" dirty="0">
                <a:latin typeface="Times New Roman"/>
                <a:cs typeface="Times New Roman"/>
              </a:rPr>
              <a:t>more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than</a:t>
            </a:r>
            <a:r>
              <a:rPr sz="3000" spc="1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three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discs</a:t>
            </a:r>
            <a:r>
              <a:rPr sz="3000" spc="13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or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so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that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it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40" dirty="0">
                <a:latin typeface="Times New Roman"/>
                <a:cs typeface="Times New Roman"/>
              </a:rPr>
              <a:t>able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provide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more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torque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output.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27222"/>
            <a:ext cx="6199632" cy="37264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25"/>
            <a:ext cx="8305800" cy="53728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5344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820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371676"/>
            <a:ext cx="8427085" cy="470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very </a:t>
            </a:r>
            <a:r>
              <a:rPr sz="3000" spc="40" dirty="0">
                <a:latin typeface="Times New Roman"/>
                <a:cs typeface="Times New Roman"/>
              </a:rPr>
              <a:t>first </a:t>
            </a:r>
            <a:r>
              <a:rPr sz="3000" spc="5" dirty="0">
                <a:latin typeface="Times New Roman"/>
                <a:cs typeface="Times New Roman"/>
              </a:rPr>
              <a:t>principle </a:t>
            </a:r>
            <a:r>
              <a:rPr sz="3000" spc="40" dirty="0">
                <a:latin typeface="Times New Roman"/>
                <a:cs typeface="Times New Roman"/>
              </a:rPr>
              <a:t>on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35" dirty="0">
                <a:latin typeface="Times New Roman"/>
                <a:cs typeface="Times New Roman"/>
              </a:rPr>
              <a:t>works </a:t>
            </a:r>
            <a:r>
              <a:rPr sz="3000" spc="10" dirty="0">
                <a:latin typeface="Times New Roman"/>
                <a:cs typeface="Times New Roman"/>
              </a:rPr>
              <a:t>is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b="1" spc="30" dirty="0">
                <a:latin typeface="Times New Roman"/>
                <a:cs typeface="Times New Roman"/>
              </a:rPr>
              <a:t>friction</a:t>
            </a:r>
            <a:r>
              <a:rPr sz="3000" spc="30" dirty="0">
                <a:latin typeface="Times New Roman"/>
                <a:cs typeface="Times New Roman"/>
              </a:rPr>
              <a:t>. </a:t>
            </a:r>
            <a:r>
              <a:rPr sz="3000" spc="105" dirty="0">
                <a:latin typeface="Times New Roman"/>
                <a:cs typeface="Times New Roman"/>
              </a:rPr>
              <a:t>When </a:t>
            </a:r>
            <a:r>
              <a:rPr sz="3000" spc="60" dirty="0">
                <a:latin typeface="Times New Roman"/>
                <a:cs typeface="Times New Roman"/>
              </a:rPr>
              <a:t>two </a:t>
            </a:r>
            <a:r>
              <a:rPr sz="3000" spc="15" dirty="0">
                <a:latin typeface="Times New Roman"/>
                <a:cs typeface="Times New Roman"/>
              </a:rPr>
              <a:t>revolving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friction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surfaces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are 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brought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into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contact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pressed,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then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they  </a:t>
            </a:r>
            <a:r>
              <a:rPr sz="3000" spc="40" dirty="0">
                <a:latin typeface="Times New Roman"/>
                <a:cs typeface="Times New Roman"/>
              </a:rPr>
              <a:t>are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united and </a:t>
            </a:r>
            <a:r>
              <a:rPr sz="3000" spc="120" dirty="0">
                <a:latin typeface="Times New Roman"/>
                <a:cs typeface="Times New Roman"/>
              </a:rPr>
              <a:t>start </a:t>
            </a:r>
            <a:r>
              <a:rPr sz="3000" spc="-20" dirty="0">
                <a:latin typeface="Times New Roman"/>
                <a:cs typeface="Times New Roman"/>
              </a:rPr>
              <a:t>revolve </a:t>
            </a:r>
            <a:r>
              <a:rPr sz="3000" spc="55" dirty="0">
                <a:latin typeface="Times New Roman"/>
                <a:cs typeface="Times New Roman"/>
              </a:rPr>
              <a:t>at </a:t>
            </a:r>
            <a:r>
              <a:rPr sz="3000" spc="-5" dirty="0">
                <a:latin typeface="Times New Roman"/>
                <a:cs typeface="Times New Roman"/>
              </a:rPr>
              <a:t>same </a:t>
            </a:r>
            <a:r>
              <a:rPr sz="3000" spc="-15" dirty="0">
                <a:latin typeface="Times New Roman"/>
                <a:cs typeface="Times New Roman"/>
              </a:rPr>
              <a:t>speed </a:t>
            </a:r>
            <a:r>
              <a:rPr sz="3000" spc="5" dirty="0">
                <a:latin typeface="Times New Roman"/>
                <a:cs typeface="Times New Roman"/>
              </a:rPr>
              <a:t>due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10" dirty="0">
                <a:latin typeface="Times New Roman"/>
                <a:cs typeface="Times New Roman"/>
              </a:rPr>
              <a:t>friction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force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between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them. </a:t>
            </a: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25" dirty="0">
                <a:latin typeface="Times New Roman"/>
                <a:cs typeface="Times New Roman"/>
              </a:rPr>
              <a:t>basic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principle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Times New Roman"/>
                <a:cs typeface="Times New Roman"/>
              </a:rPr>
              <a:t>of 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10" dirty="0">
                <a:latin typeface="Times New Roman"/>
                <a:cs typeface="Times New Roman"/>
              </a:rPr>
              <a:t>friction </a:t>
            </a:r>
            <a:r>
              <a:rPr sz="3000" spc="15" dirty="0">
                <a:latin typeface="Times New Roman"/>
                <a:cs typeface="Times New Roman"/>
              </a:rPr>
              <a:t>between </a:t>
            </a:r>
            <a:r>
              <a:rPr sz="3000" spc="35" dirty="0">
                <a:latin typeface="Times New Roman"/>
                <a:cs typeface="Times New Roman"/>
              </a:rPr>
              <a:t>these </a:t>
            </a:r>
            <a:r>
              <a:rPr sz="3000" spc="50" dirty="0">
                <a:latin typeface="Times New Roman"/>
                <a:cs typeface="Times New Roman"/>
              </a:rPr>
              <a:t>two </a:t>
            </a:r>
            <a:r>
              <a:rPr sz="3000" spc="-10" dirty="0">
                <a:latin typeface="Times New Roman"/>
                <a:cs typeface="Times New Roman"/>
              </a:rPr>
              <a:t>surfaces </a:t>
            </a:r>
            <a:r>
              <a:rPr sz="3000" spc="10" dirty="0">
                <a:latin typeface="Times New Roman"/>
                <a:cs typeface="Times New Roman"/>
              </a:rPr>
              <a:t>depends </a:t>
            </a:r>
            <a:r>
              <a:rPr sz="3000" spc="75" dirty="0">
                <a:latin typeface="Times New Roman"/>
                <a:cs typeface="Times New Roman"/>
              </a:rPr>
              <a:t>on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area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surface, </a:t>
            </a:r>
            <a:r>
              <a:rPr sz="3000" spc="40" dirty="0">
                <a:latin typeface="Times New Roman"/>
                <a:cs typeface="Times New Roman"/>
              </a:rPr>
              <a:t>pressure </a:t>
            </a:r>
            <a:r>
              <a:rPr sz="3000" spc="-10" dirty="0">
                <a:latin typeface="Times New Roman"/>
                <a:cs typeface="Times New Roman"/>
              </a:rPr>
              <a:t>applied </a:t>
            </a:r>
            <a:r>
              <a:rPr sz="3000" spc="25" dirty="0">
                <a:latin typeface="Times New Roman"/>
                <a:cs typeface="Times New Roman"/>
              </a:rPr>
              <a:t>upon </a:t>
            </a:r>
            <a:r>
              <a:rPr sz="3000" spc="50" dirty="0">
                <a:latin typeface="Times New Roman"/>
                <a:cs typeface="Times New Roman"/>
              </a:rPr>
              <a:t>them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friction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material </a:t>
            </a:r>
            <a:r>
              <a:rPr sz="3000" spc="10" dirty="0">
                <a:latin typeface="Times New Roman"/>
                <a:cs typeface="Times New Roman"/>
              </a:rPr>
              <a:t>between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them.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4" y="525780"/>
            <a:ext cx="5148071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4361"/>
            <a:ext cx="8610600" cy="49109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789022"/>
            <a:ext cx="8423275" cy="53073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379095" algn="l"/>
              </a:tabLst>
            </a:pPr>
            <a:r>
              <a:rPr sz="3000" spc="40" dirty="0">
                <a:latin typeface="Times New Roman"/>
                <a:cs typeface="Times New Roman"/>
              </a:rPr>
              <a:t>Spring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Multi-Plate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378460" indent="-36639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379095" algn="l"/>
              </a:tabLst>
            </a:pPr>
            <a:r>
              <a:rPr sz="3000" spc="45" dirty="0">
                <a:latin typeface="Times New Roman"/>
                <a:cs typeface="Times New Roman"/>
              </a:rPr>
              <a:t>Diaphragm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Multi-Plate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97205" algn="l"/>
                <a:tab pos="497840" algn="l"/>
                <a:tab pos="2250440" algn="l"/>
                <a:tab pos="3893820" algn="l"/>
                <a:tab pos="4442460" algn="l"/>
                <a:tab pos="6268720" algn="l"/>
              </a:tabLst>
            </a:pPr>
            <a:r>
              <a:rPr sz="3000" spc="105" dirty="0">
                <a:latin typeface="Times New Roman"/>
                <a:cs typeface="Times New Roman"/>
              </a:rPr>
              <a:t>H</a:t>
            </a:r>
            <a:r>
              <a:rPr sz="3000" spc="-105" dirty="0">
                <a:latin typeface="Times New Roman"/>
                <a:cs typeface="Times New Roman"/>
              </a:rPr>
              <a:t>y</a:t>
            </a:r>
            <a:r>
              <a:rPr sz="3000" spc="125" dirty="0">
                <a:latin typeface="Times New Roman"/>
                <a:cs typeface="Times New Roman"/>
              </a:rPr>
              <a:t>dr</a:t>
            </a:r>
            <a:r>
              <a:rPr sz="3000" spc="5" dirty="0">
                <a:latin typeface="Times New Roman"/>
                <a:cs typeface="Times New Roman"/>
              </a:rPr>
              <a:t>a</a:t>
            </a:r>
            <a:r>
              <a:rPr sz="3000" spc="15" dirty="0">
                <a:latin typeface="Times New Roman"/>
                <a:cs typeface="Times New Roman"/>
              </a:rPr>
              <a:t>u</a:t>
            </a:r>
            <a:r>
              <a:rPr sz="3000" spc="-20" dirty="0">
                <a:latin typeface="Times New Roman"/>
                <a:cs typeface="Times New Roman"/>
              </a:rPr>
              <a:t>l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-85" dirty="0">
                <a:latin typeface="Times New Roman"/>
                <a:cs typeface="Times New Roman"/>
              </a:rPr>
              <a:t>c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Times New Roman"/>
                <a:cs typeface="Times New Roman"/>
              </a:rPr>
              <a:t>O</a:t>
            </a:r>
            <a:r>
              <a:rPr sz="3000" spc="15" dirty="0">
                <a:latin typeface="Times New Roman"/>
                <a:cs typeface="Times New Roman"/>
              </a:rPr>
              <a:t>p</a:t>
            </a:r>
            <a:r>
              <a:rPr sz="3000" spc="70" dirty="0">
                <a:latin typeface="Times New Roman"/>
                <a:cs typeface="Times New Roman"/>
              </a:rPr>
              <a:t>e</a:t>
            </a:r>
            <a:r>
              <a:rPr sz="3000" spc="75" dirty="0">
                <a:latin typeface="Times New Roman"/>
                <a:cs typeface="Times New Roman"/>
              </a:rPr>
              <a:t>r</a:t>
            </a:r>
            <a:r>
              <a:rPr sz="3000" spc="-85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t</a:t>
            </a:r>
            <a:r>
              <a:rPr sz="3000" spc="80" dirty="0">
                <a:latin typeface="Times New Roman"/>
                <a:cs typeface="Times New Roman"/>
              </a:rPr>
              <a:t>e</a:t>
            </a:r>
            <a:r>
              <a:rPr sz="3000" spc="30" dirty="0">
                <a:latin typeface="Times New Roman"/>
                <a:cs typeface="Times New Roman"/>
              </a:rPr>
              <a:t>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90" dirty="0">
                <a:latin typeface="Times New Roman"/>
                <a:cs typeface="Times New Roman"/>
              </a:rPr>
              <a:t>o</a:t>
            </a:r>
            <a:r>
              <a:rPr sz="3000" spc="60" dirty="0">
                <a:latin typeface="Times New Roman"/>
                <a:cs typeface="Times New Roman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50" dirty="0">
                <a:latin typeface="Times New Roman"/>
                <a:cs typeface="Times New Roman"/>
              </a:rPr>
              <a:t>A</a:t>
            </a:r>
            <a:r>
              <a:rPr sz="3000" spc="35" dirty="0">
                <a:latin typeface="Times New Roman"/>
                <a:cs typeface="Times New Roman"/>
              </a:rPr>
              <a:t>uto</a:t>
            </a:r>
            <a:r>
              <a:rPr sz="3000" spc="85" dirty="0">
                <a:latin typeface="Times New Roman"/>
                <a:cs typeface="Times New Roman"/>
              </a:rPr>
              <a:t>m</a:t>
            </a:r>
            <a:r>
              <a:rPr sz="3000" spc="-85" dirty="0">
                <a:latin typeface="Times New Roman"/>
                <a:cs typeface="Times New Roman"/>
              </a:rPr>
              <a:t>a</a:t>
            </a:r>
            <a:r>
              <a:rPr sz="3000" spc="70" dirty="0">
                <a:latin typeface="Times New Roman"/>
                <a:cs typeface="Times New Roman"/>
              </a:rPr>
              <a:t>t</a:t>
            </a:r>
            <a:r>
              <a:rPr sz="3000" spc="75" dirty="0">
                <a:latin typeface="Times New Roman"/>
                <a:cs typeface="Times New Roman"/>
              </a:rPr>
              <a:t>i</a:t>
            </a:r>
            <a:r>
              <a:rPr sz="3000" spc="-85" dirty="0">
                <a:latin typeface="Times New Roman"/>
                <a:cs typeface="Times New Roman"/>
              </a:rPr>
              <a:t>c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30" dirty="0">
                <a:latin typeface="Times New Roman"/>
                <a:cs typeface="Times New Roman"/>
              </a:rPr>
              <a:t>T</a:t>
            </a:r>
            <a:r>
              <a:rPr sz="3000" spc="215" dirty="0">
                <a:latin typeface="Times New Roman"/>
                <a:cs typeface="Times New Roman"/>
              </a:rPr>
              <a:t>r</a:t>
            </a:r>
            <a:r>
              <a:rPr sz="3000" spc="30" dirty="0">
                <a:latin typeface="Times New Roman"/>
                <a:cs typeface="Times New Roman"/>
              </a:rPr>
              <a:t>an</a:t>
            </a:r>
            <a:r>
              <a:rPr sz="3000" spc="10" dirty="0">
                <a:latin typeface="Times New Roman"/>
                <a:cs typeface="Times New Roman"/>
              </a:rPr>
              <a:t>s</a:t>
            </a:r>
            <a:r>
              <a:rPr sz="3000" spc="15" dirty="0">
                <a:latin typeface="Times New Roman"/>
                <a:cs typeface="Times New Roman"/>
              </a:rPr>
              <a:t>m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5" dirty="0">
                <a:latin typeface="Times New Roman"/>
                <a:cs typeface="Times New Roman"/>
              </a:rPr>
              <a:t>ss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-20" dirty="0">
                <a:latin typeface="Times New Roman"/>
                <a:cs typeface="Times New Roman"/>
              </a:rPr>
              <a:t>o</a:t>
            </a:r>
            <a:r>
              <a:rPr sz="3000" spc="60" dirty="0">
                <a:latin typeface="Times New Roman"/>
                <a:cs typeface="Times New Roman"/>
              </a:rPr>
              <a:t>n  </a:t>
            </a:r>
            <a:r>
              <a:rPr sz="3000" spc="50" dirty="0">
                <a:latin typeface="Times New Roman"/>
                <a:cs typeface="Times New Roman"/>
              </a:rPr>
              <a:t>Multi-Plate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</a:pPr>
            <a:r>
              <a:rPr sz="3000" b="1" spc="25" dirty="0">
                <a:latin typeface="Times New Roman"/>
                <a:cs typeface="Times New Roman"/>
              </a:rPr>
              <a:t>1. </a:t>
            </a:r>
            <a:r>
              <a:rPr sz="3000" b="1" spc="5" dirty="0">
                <a:latin typeface="Times New Roman"/>
                <a:cs typeface="Times New Roman"/>
              </a:rPr>
              <a:t>Spring </a:t>
            </a:r>
            <a:r>
              <a:rPr sz="3000" b="1" spc="50" dirty="0">
                <a:latin typeface="Times New Roman"/>
                <a:cs typeface="Times New Roman"/>
              </a:rPr>
              <a:t>type </a:t>
            </a:r>
            <a:r>
              <a:rPr sz="3000" b="1" spc="60" dirty="0">
                <a:latin typeface="Times New Roman"/>
                <a:cs typeface="Times New Roman"/>
              </a:rPr>
              <a:t>Multi-Plate </a:t>
            </a:r>
            <a:r>
              <a:rPr sz="3000" b="1" spc="-35" dirty="0">
                <a:latin typeface="Times New Roman"/>
                <a:cs typeface="Times New Roman"/>
              </a:rPr>
              <a:t>Clutch: </a:t>
            </a:r>
            <a:r>
              <a:rPr sz="3000" spc="120" dirty="0">
                <a:latin typeface="Times New Roman"/>
                <a:cs typeface="Times New Roman"/>
              </a:rPr>
              <a:t>In </a:t>
            </a:r>
            <a:r>
              <a:rPr sz="3000" spc="60" dirty="0">
                <a:latin typeface="Times New Roman"/>
                <a:cs typeface="Times New Roman"/>
              </a:rPr>
              <a:t>this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spc="-100" dirty="0">
                <a:latin typeface="Times New Roman"/>
                <a:cs typeface="Times New Roman"/>
              </a:rPr>
              <a:t>of 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Multi-Plate </a:t>
            </a:r>
            <a:r>
              <a:rPr sz="3000" spc="5" dirty="0">
                <a:latin typeface="Times New Roman"/>
                <a:cs typeface="Times New Roman"/>
              </a:rPr>
              <a:t>Clutch, </a:t>
            </a:r>
            <a:r>
              <a:rPr sz="3000" spc="-20" dirty="0">
                <a:latin typeface="Times New Roman"/>
                <a:cs typeface="Times New Roman"/>
              </a:rPr>
              <a:t>a cover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25" dirty="0">
                <a:latin typeface="Times New Roman"/>
                <a:cs typeface="Times New Roman"/>
              </a:rPr>
              <a:t>bolted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40" dirty="0">
                <a:latin typeface="Times New Roman"/>
                <a:cs typeface="Times New Roman"/>
              </a:rPr>
              <a:t>flywheel.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Multiple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5" dirty="0">
                <a:latin typeface="Times New Roman"/>
                <a:cs typeface="Times New Roman"/>
              </a:rPr>
              <a:t>is found </a:t>
            </a:r>
            <a:r>
              <a:rPr sz="3000" spc="40" dirty="0">
                <a:latin typeface="Times New Roman"/>
                <a:cs typeface="Times New Roman"/>
              </a:rPr>
              <a:t>on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-65" dirty="0">
                <a:latin typeface="Times New Roman"/>
                <a:cs typeface="Times New Roman"/>
              </a:rPr>
              <a:t>cover. </a:t>
            </a: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70" dirty="0">
                <a:latin typeface="Times New Roman"/>
                <a:cs typeface="Times New Roman"/>
              </a:rPr>
              <a:t>outer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plates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-15" dirty="0">
                <a:latin typeface="Times New Roman"/>
                <a:cs typeface="Times New Roman"/>
              </a:rPr>
              <a:t>apply </a:t>
            </a:r>
            <a:r>
              <a:rPr sz="3000" spc="114" dirty="0">
                <a:latin typeface="Times New Roman"/>
                <a:cs typeface="Times New Roman"/>
              </a:rPr>
              <a:t>thrust </a:t>
            </a:r>
            <a:r>
              <a:rPr sz="3000" spc="25" dirty="0">
                <a:latin typeface="Times New Roman"/>
                <a:cs typeface="Times New Roman"/>
              </a:rPr>
              <a:t>on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5" dirty="0">
                <a:latin typeface="Times New Roman"/>
                <a:cs typeface="Times New Roman"/>
              </a:rPr>
              <a:t>inner </a:t>
            </a:r>
            <a:r>
              <a:rPr sz="3000" spc="10" dirty="0">
                <a:latin typeface="Times New Roman"/>
                <a:cs typeface="Times New Roman"/>
              </a:rPr>
              <a:t>plates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help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50" dirty="0">
                <a:latin typeface="Times New Roman"/>
                <a:cs typeface="Times New Roman"/>
              </a:rPr>
              <a:t>springs </a:t>
            </a:r>
            <a:r>
              <a:rPr sz="3000" spc="75" dirty="0">
                <a:latin typeface="Times New Roman"/>
                <a:cs typeface="Times New Roman"/>
              </a:rPr>
              <a:t>or </a:t>
            </a:r>
            <a:r>
              <a:rPr sz="3000" spc="120" dirty="0">
                <a:latin typeface="Times New Roman"/>
                <a:cs typeface="Times New Roman"/>
              </a:rPr>
              <a:t>thrust </a:t>
            </a:r>
            <a:r>
              <a:rPr sz="3000" spc="50" dirty="0">
                <a:latin typeface="Times New Roman"/>
                <a:cs typeface="Times New Roman"/>
              </a:rPr>
              <a:t>springs </a:t>
            </a:r>
            <a:r>
              <a:rPr sz="3000" spc="100" dirty="0">
                <a:latin typeface="Times New Roman"/>
                <a:cs typeface="Times New Roman"/>
              </a:rPr>
              <a:t>to 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form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drive, </a:t>
            </a:r>
            <a:r>
              <a:rPr sz="3000" spc="35" dirty="0">
                <a:latin typeface="Times New Roman"/>
                <a:cs typeface="Times New Roman"/>
              </a:rPr>
              <a:t>thereby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engaging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plates.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436" y="227222"/>
            <a:ext cx="6579108" cy="50897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28041"/>
            <a:ext cx="8423910" cy="607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3000" spc="55" dirty="0">
                <a:latin typeface="Times New Roman"/>
                <a:cs typeface="Times New Roman"/>
              </a:rPr>
              <a:t>For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disengagement,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mechanism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withdraws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end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10" dirty="0">
                <a:latin typeface="Times New Roman"/>
                <a:cs typeface="Times New Roman"/>
              </a:rPr>
              <a:t>compress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0" dirty="0">
                <a:latin typeface="Times New Roman"/>
                <a:cs typeface="Times New Roman"/>
              </a:rPr>
              <a:t>springs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release </a:t>
            </a:r>
            <a:r>
              <a:rPr sz="3000" spc="75" dirty="0">
                <a:latin typeface="Times New Roman"/>
                <a:cs typeface="Times New Roman"/>
              </a:rPr>
              <a:t>the other </a:t>
            </a:r>
            <a:r>
              <a:rPr sz="3000" spc="-20" dirty="0">
                <a:latin typeface="Times New Roman"/>
                <a:cs typeface="Times New Roman"/>
              </a:rPr>
              <a:t>plates. </a:t>
            </a:r>
            <a:r>
              <a:rPr sz="3000" spc="20" dirty="0">
                <a:latin typeface="Times New Roman"/>
                <a:cs typeface="Times New Roman"/>
              </a:rPr>
              <a:t>Old </a:t>
            </a:r>
            <a:r>
              <a:rPr sz="3000" spc="40" dirty="0">
                <a:latin typeface="Times New Roman"/>
                <a:cs typeface="Times New Roman"/>
              </a:rPr>
              <a:t>cars and </a:t>
            </a:r>
            <a:r>
              <a:rPr sz="3000" spc="-40" dirty="0">
                <a:latin typeface="Times New Roman"/>
                <a:cs typeface="Times New Roman"/>
              </a:rPr>
              <a:t>bikes </a:t>
            </a:r>
            <a:r>
              <a:rPr sz="3000" spc="-5" dirty="0">
                <a:latin typeface="Times New Roman"/>
                <a:cs typeface="Times New Roman"/>
              </a:rPr>
              <a:t>use </a:t>
            </a:r>
            <a:r>
              <a:rPr sz="3000" spc="60" dirty="0">
                <a:latin typeface="Times New Roman"/>
                <a:cs typeface="Times New Roman"/>
              </a:rPr>
              <a:t>this 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b="1" spc="25" dirty="0">
                <a:latin typeface="Times New Roman"/>
                <a:cs typeface="Times New Roman"/>
              </a:rPr>
              <a:t>2. </a:t>
            </a:r>
            <a:r>
              <a:rPr sz="3000" b="1" spc="10" dirty="0">
                <a:latin typeface="Times New Roman"/>
                <a:cs typeface="Times New Roman"/>
              </a:rPr>
              <a:t>Diaphragm </a:t>
            </a:r>
            <a:r>
              <a:rPr sz="3000" b="1" spc="60" dirty="0">
                <a:latin typeface="Times New Roman"/>
                <a:cs typeface="Times New Roman"/>
              </a:rPr>
              <a:t>type Multi-Plate </a:t>
            </a:r>
            <a:r>
              <a:rPr sz="3000" b="1" spc="-35" dirty="0">
                <a:latin typeface="Times New Roman"/>
                <a:cs typeface="Times New Roman"/>
              </a:rPr>
              <a:t>Clutch:</a:t>
            </a:r>
            <a:r>
              <a:rPr sz="3000" b="1" spc="68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This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 consists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55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-25" dirty="0">
                <a:latin typeface="Times New Roman"/>
                <a:cs typeface="Times New Roman"/>
              </a:rPr>
              <a:t>special </a:t>
            </a:r>
            <a:r>
              <a:rPr sz="3000" spc="25" dirty="0">
                <a:latin typeface="Times New Roman"/>
                <a:cs typeface="Times New Roman"/>
              </a:rPr>
              <a:t>crown </a:t>
            </a:r>
            <a:r>
              <a:rPr sz="3000" spc="5" dirty="0">
                <a:latin typeface="Times New Roman"/>
                <a:cs typeface="Times New Roman"/>
              </a:rPr>
              <a:t>shaped </a:t>
            </a:r>
            <a:r>
              <a:rPr sz="3000" spc="20" dirty="0">
                <a:latin typeface="Times New Roman"/>
                <a:cs typeface="Times New Roman"/>
              </a:rPr>
              <a:t>finger 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spc="25" dirty="0">
                <a:latin typeface="Times New Roman"/>
                <a:cs typeface="Times New Roman"/>
              </a:rPr>
              <a:t>spring, </a:t>
            </a:r>
            <a:r>
              <a:rPr sz="3000" spc="90" dirty="0">
                <a:latin typeface="Times New Roman"/>
                <a:cs typeface="Times New Roman"/>
              </a:rPr>
              <a:t>that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why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name </a:t>
            </a:r>
            <a:r>
              <a:rPr sz="3000" spc="35" dirty="0">
                <a:latin typeface="Times New Roman"/>
                <a:cs typeface="Times New Roman"/>
              </a:rPr>
              <a:t>diaphragm </a:t>
            </a:r>
            <a:r>
              <a:rPr sz="3000" dirty="0">
                <a:latin typeface="Times New Roman"/>
                <a:cs typeface="Times New Roman"/>
              </a:rPr>
              <a:t>type. </a:t>
            </a: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does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not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come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with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thrust</a:t>
            </a:r>
            <a:r>
              <a:rPr sz="3000" spc="12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springs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or  </a:t>
            </a:r>
            <a:r>
              <a:rPr sz="3000" spc="-15" dirty="0">
                <a:latin typeface="Times New Roman"/>
                <a:cs typeface="Times New Roman"/>
              </a:rPr>
              <a:t>clutches.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During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engagement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clutch,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diaphragm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bears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against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outer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ring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during 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disengagement,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reaction </a:t>
            </a:r>
            <a:r>
              <a:rPr sz="3000" dirty="0">
                <a:latin typeface="Times New Roman"/>
                <a:cs typeface="Times New Roman"/>
              </a:rPr>
              <a:t>load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bear </a:t>
            </a:r>
            <a:r>
              <a:rPr sz="3000" spc="-20" dirty="0">
                <a:latin typeface="Times New Roman"/>
                <a:cs typeface="Times New Roman"/>
              </a:rPr>
              <a:t>by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5" dirty="0">
                <a:latin typeface="Times New Roman"/>
                <a:cs typeface="Times New Roman"/>
              </a:rPr>
              <a:t>inner 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ring.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Modern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bikes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cars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use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this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type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31089"/>
            <a:ext cx="8422640" cy="3681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3000" b="1" spc="25" dirty="0">
                <a:latin typeface="Times New Roman"/>
                <a:cs typeface="Times New Roman"/>
              </a:rPr>
              <a:t>3. </a:t>
            </a:r>
            <a:r>
              <a:rPr sz="3000" b="1" spc="-15" dirty="0">
                <a:latin typeface="Times New Roman"/>
                <a:cs typeface="Times New Roman"/>
              </a:rPr>
              <a:t>Hydraulic </a:t>
            </a:r>
            <a:r>
              <a:rPr sz="3000" b="1" spc="5" dirty="0">
                <a:latin typeface="Times New Roman"/>
                <a:cs typeface="Times New Roman"/>
              </a:rPr>
              <a:t>Operated or </a:t>
            </a:r>
            <a:r>
              <a:rPr sz="3000" b="1" spc="25" dirty="0">
                <a:latin typeface="Times New Roman"/>
                <a:cs typeface="Times New Roman"/>
              </a:rPr>
              <a:t>Automatic </a:t>
            </a:r>
            <a:r>
              <a:rPr sz="3000" b="1" spc="30" dirty="0">
                <a:latin typeface="Times New Roman"/>
                <a:cs typeface="Times New Roman"/>
              </a:rPr>
              <a:t>Transmission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35" dirty="0">
                <a:latin typeface="Times New Roman"/>
                <a:cs typeface="Times New Roman"/>
              </a:rPr>
              <a:t>Clutch: </a:t>
            </a:r>
            <a:r>
              <a:rPr sz="3000" spc="5" dirty="0">
                <a:latin typeface="Times New Roman"/>
                <a:cs typeface="Times New Roman"/>
              </a:rPr>
              <a:t>Automatic </a:t>
            </a:r>
            <a:r>
              <a:rPr sz="3000" spc="40" dirty="0">
                <a:latin typeface="Times New Roman"/>
                <a:cs typeface="Times New Roman"/>
              </a:rPr>
              <a:t>transmission </a:t>
            </a:r>
            <a:r>
              <a:rPr sz="3000" spc="-25" dirty="0">
                <a:latin typeface="Times New Roman"/>
                <a:cs typeface="Times New Roman"/>
              </a:rPr>
              <a:t>vehicles </a:t>
            </a:r>
            <a:r>
              <a:rPr sz="3000" spc="-5" dirty="0">
                <a:latin typeface="Times New Roman"/>
                <a:cs typeface="Times New Roman"/>
              </a:rPr>
              <a:t>use </a:t>
            </a:r>
            <a:r>
              <a:rPr sz="3000" spc="55" dirty="0">
                <a:latin typeface="Times New Roman"/>
                <a:cs typeface="Times New Roman"/>
              </a:rPr>
              <a:t>this </a:t>
            </a:r>
            <a:r>
              <a:rPr sz="3000" spc="40" dirty="0">
                <a:latin typeface="Times New Roman"/>
                <a:cs typeface="Times New Roman"/>
              </a:rPr>
              <a:t>type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clutch.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5" dirty="0">
                <a:latin typeface="Times New Roman"/>
                <a:cs typeface="Times New Roman"/>
              </a:rPr>
              <a:t>A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hydraulic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device</a:t>
            </a:r>
            <a:r>
              <a:rPr sz="3000" spc="67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containing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highly 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compressed </a:t>
            </a:r>
            <a:r>
              <a:rPr sz="3000" spc="-40" dirty="0">
                <a:latin typeface="Times New Roman"/>
                <a:cs typeface="Times New Roman"/>
              </a:rPr>
              <a:t>fluid </a:t>
            </a:r>
            <a:r>
              <a:rPr sz="3000" spc="40" dirty="0">
                <a:latin typeface="Times New Roman"/>
                <a:cs typeface="Times New Roman"/>
              </a:rPr>
              <a:t>operating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accelerated </a:t>
            </a:r>
            <a:r>
              <a:rPr sz="3000" spc="-10" dirty="0">
                <a:latin typeface="Times New Roman"/>
                <a:cs typeface="Times New Roman"/>
              </a:rPr>
              <a:t>pedal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0" dirty="0">
                <a:latin typeface="Times New Roman"/>
                <a:cs typeface="Times New Roman"/>
              </a:rPr>
              <a:t>attached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multi-plate </a:t>
            </a:r>
            <a:r>
              <a:rPr sz="3000" dirty="0">
                <a:latin typeface="Times New Roman"/>
                <a:cs typeface="Times New Roman"/>
              </a:rPr>
              <a:t>clutch. </a:t>
            </a:r>
            <a:r>
              <a:rPr sz="3000" spc="12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engagement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disengagement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clutch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are 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received by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hydraulic </a:t>
            </a:r>
            <a:r>
              <a:rPr sz="3000" spc="-40" dirty="0">
                <a:latin typeface="Times New Roman"/>
                <a:cs typeface="Times New Roman"/>
              </a:rPr>
              <a:t>device </a:t>
            </a:r>
            <a:r>
              <a:rPr sz="3000" spc="-10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35" dirty="0">
                <a:latin typeface="Times New Roman"/>
                <a:cs typeface="Times New Roman"/>
              </a:rPr>
              <a:t>controlled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with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accelerator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pedal.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0"/>
            <a:ext cx="7639811" cy="60350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41070"/>
            <a:ext cx="44513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4. Semi</a:t>
            </a:r>
            <a:r>
              <a:rPr spc="35" dirty="0"/>
              <a:t> </a:t>
            </a:r>
            <a:r>
              <a:rPr spc="10" dirty="0"/>
              <a:t>Centrifugal</a:t>
            </a:r>
            <a:r>
              <a:rPr spc="25" dirty="0"/>
              <a:t> </a:t>
            </a:r>
            <a:r>
              <a:rPr spc="5" dirty="0"/>
              <a:t>Clutch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347343"/>
            <a:ext cx="443738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3635" algn="l"/>
                <a:tab pos="3116580" algn="l"/>
              </a:tabLst>
            </a:pPr>
            <a:r>
              <a:rPr sz="2900" spc="-150" dirty="0">
                <a:solidFill>
                  <a:srgbClr val="006FC0"/>
                </a:solidFill>
                <a:latin typeface="Georgia"/>
                <a:cs typeface="Georgia"/>
              </a:rPr>
              <a:t>“S</a:t>
            </a:r>
            <a:r>
              <a:rPr sz="2900" spc="-140" dirty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900" spc="-280" dirty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2900" spc="-95" dirty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2900" dirty="0">
                <a:solidFill>
                  <a:srgbClr val="006FC0"/>
                </a:solidFill>
                <a:latin typeface="Georgia"/>
                <a:cs typeface="Georgia"/>
              </a:rPr>
              <a:t>	</a:t>
            </a:r>
            <a:r>
              <a:rPr sz="2900" spc="50" dirty="0">
                <a:solidFill>
                  <a:srgbClr val="006FC0"/>
                </a:solidFill>
                <a:latin typeface="Times New Roman"/>
                <a:cs typeface="Times New Roman"/>
              </a:rPr>
              <a:t>Cen</a:t>
            </a:r>
            <a:r>
              <a:rPr sz="2900" spc="3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900" spc="7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900" spc="5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900" spc="-175" dirty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900" spc="6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900" spc="-5" dirty="0">
                <a:solidFill>
                  <a:srgbClr val="006FC0"/>
                </a:solidFill>
                <a:latin typeface="Times New Roman"/>
                <a:cs typeface="Times New Roman"/>
              </a:rPr>
              <a:t>al</a:t>
            </a:r>
            <a:r>
              <a:rPr sz="29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900" spc="45" dirty="0">
                <a:solidFill>
                  <a:srgbClr val="006FC0"/>
                </a:solidFill>
                <a:latin typeface="Times New Roman"/>
                <a:cs typeface="Times New Roman"/>
              </a:rPr>
              <a:t>Clu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900" spc="-9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900" spc="5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900" spc="1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900" spc="2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68" y="1789557"/>
            <a:ext cx="58210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  <a:tab pos="2472690" algn="l"/>
                <a:tab pos="3814445" algn="l"/>
                <a:tab pos="4658995" algn="l"/>
              </a:tabLst>
            </a:pPr>
            <a:r>
              <a:rPr sz="2900" spc="20" dirty="0">
                <a:solidFill>
                  <a:srgbClr val="006FC0"/>
                </a:solidFill>
                <a:latin typeface="Times New Roman"/>
                <a:cs typeface="Times New Roman"/>
              </a:rPr>
              <a:t>engines	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and	</a:t>
            </a:r>
            <a:r>
              <a:rPr sz="2900" spc="40" dirty="0">
                <a:solidFill>
                  <a:srgbClr val="006FC0"/>
                </a:solidFill>
                <a:latin typeface="Times New Roman"/>
                <a:cs typeface="Times New Roman"/>
              </a:rPr>
              <a:t>racing	</a:t>
            </a:r>
            <a:r>
              <a:rPr sz="2900" spc="25" dirty="0">
                <a:solidFill>
                  <a:srgbClr val="006FC0"/>
                </a:solidFill>
                <a:latin typeface="Times New Roman"/>
                <a:cs typeface="Times New Roman"/>
              </a:rPr>
              <a:t>car	</a:t>
            </a:r>
            <a:r>
              <a:rPr sz="2900" spc="20" dirty="0">
                <a:solidFill>
                  <a:srgbClr val="006FC0"/>
                </a:solidFill>
                <a:latin typeface="Times New Roman"/>
                <a:cs typeface="Times New Roman"/>
              </a:rPr>
              <a:t>engines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4223" y="1347343"/>
            <a:ext cx="244602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7580" algn="l"/>
                <a:tab pos="1515745" algn="l"/>
              </a:tabLst>
            </a:pPr>
            <a:r>
              <a:rPr sz="2900" spc="5" dirty="0">
                <a:solidFill>
                  <a:srgbClr val="006FC0"/>
                </a:solidFill>
                <a:latin typeface="Times New Roman"/>
                <a:cs typeface="Times New Roman"/>
              </a:rPr>
              <a:t>used	</a:t>
            </a:r>
            <a:r>
              <a:rPr sz="2900" spc="10" dirty="0">
                <a:solidFill>
                  <a:srgbClr val="006FC0"/>
                </a:solidFill>
                <a:latin typeface="Times New Roman"/>
                <a:cs typeface="Times New Roman"/>
              </a:rPr>
              <a:t>in	</a:t>
            </a:r>
            <a:r>
              <a:rPr sz="2900" spc="45" dirty="0">
                <a:solidFill>
                  <a:srgbClr val="006FC0"/>
                </a:solidFill>
                <a:latin typeface="Times New Roman"/>
                <a:cs typeface="Times New Roman"/>
              </a:rPr>
              <a:t>high</a:t>
            </a:r>
            <a:endParaRPr sz="2900">
              <a:latin typeface="Times New Roman"/>
              <a:cs typeface="Times New Roman"/>
            </a:endParaRPr>
          </a:p>
          <a:p>
            <a:pPr marL="1512570">
              <a:lnSpc>
                <a:spcPct val="100000"/>
              </a:lnSpc>
            </a:pPr>
            <a:r>
              <a:rPr sz="2900" dirty="0">
                <a:solidFill>
                  <a:srgbClr val="006FC0"/>
                </a:solidFill>
                <a:latin typeface="Times New Roman"/>
                <a:cs typeface="Times New Roman"/>
              </a:rPr>
              <a:t>wh</a:t>
            </a:r>
            <a:r>
              <a:rPr sz="2900" spc="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900" spc="65" dirty="0">
                <a:solidFill>
                  <a:srgbClr val="006FC0"/>
                </a:solidFill>
                <a:latin typeface="Times New Roman"/>
                <a:cs typeface="Times New Roman"/>
              </a:rPr>
              <a:t>re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2656" y="1347343"/>
            <a:ext cx="129667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900" spc="10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900" spc="-8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900" spc="-60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900" spc="7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900" spc="6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900" spc="-15" dirty="0">
                <a:solidFill>
                  <a:srgbClr val="006FC0"/>
                </a:solidFill>
                <a:latin typeface="Times New Roman"/>
                <a:cs typeface="Times New Roman"/>
              </a:rPr>
              <a:t>ed  </a:t>
            </a:r>
            <a:r>
              <a:rPr sz="2900" spc="-9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900" spc="10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2900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900" spc="19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900" spc="-9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900" spc="6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068" y="2231593"/>
            <a:ext cx="8422640" cy="3709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900" spc="20" dirty="0">
                <a:solidFill>
                  <a:srgbClr val="006FC0"/>
                </a:solidFill>
                <a:latin typeface="Times New Roman"/>
                <a:cs typeface="Times New Roman"/>
              </a:rPr>
              <a:t>disengagements</a:t>
            </a:r>
            <a:r>
              <a:rPr sz="29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require</a:t>
            </a:r>
            <a:r>
              <a:rPr sz="2900" spc="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Times New Roman"/>
                <a:cs typeface="Times New Roman"/>
              </a:rPr>
              <a:t>appreciable</a:t>
            </a:r>
            <a:r>
              <a:rPr sz="2900" spc="7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900" spc="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spc="30" dirty="0">
                <a:solidFill>
                  <a:srgbClr val="006FC0"/>
                </a:solidFill>
                <a:latin typeface="Times New Roman"/>
                <a:cs typeface="Times New Roman"/>
              </a:rPr>
              <a:t>tiresome </a:t>
            </a:r>
            <a:r>
              <a:rPr sz="29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spc="40" dirty="0">
                <a:solidFill>
                  <a:srgbClr val="006FC0"/>
                </a:solidFill>
                <a:latin typeface="Times New Roman"/>
                <a:cs typeface="Times New Roman"/>
              </a:rPr>
              <a:t>drivers </a:t>
            </a:r>
            <a:r>
              <a:rPr sz="2900" spc="-35" dirty="0">
                <a:solidFill>
                  <a:srgbClr val="006FC0"/>
                </a:solidFill>
                <a:latin typeface="Times New Roman"/>
                <a:cs typeface="Times New Roman"/>
              </a:rPr>
              <a:t>effort.</a:t>
            </a:r>
            <a:r>
              <a:rPr sz="2900" spc="-35" dirty="0">
                <a:solidFill>
                  <a:srgbClr val="006FC0"/>
                </a:solidFill>
                <a:latin typeface="Georgia"/>
                <a:cs typeface="Georgia"/>
              </a:rPr>
              <a:t>” </a:t>
            </a:r>
            <a:r>
              <a:rPr sz="2900" spc="110" dirty="0">
                <a:latin typeface="Times New Roman"/>
                <a:cs typeface="Times New Roman"/>
              </a:rPr>
              <a:t>The </a:t>
            </a:r>
            <a:r>
              <a:rPr sz="2900" dirty="0">
                <a:latin typeface="Times New Roman"/>
                <a:cs typeface="Times New Roman"/>
              </a:rPr>
              <a:t>power </a:t>
            </a:r>
            <a:r>
              <a:rPr sz="2900" spc="75" dirty="0">
                <a:latin typeface="Times New Roman"/>
                <a:cs typeface="Times New Roman"/>
              </a:rPr>
              <a:t>transmitted </a:t>
            </a:r>
            <a:r>
              <a:rPr sz="2900" spc="45" dirty="0">
                <a:latin typeface="Times New Roman"/>
                <a:cs typeface="Times New Roman"/>
              </a:rPr>
              <a:t>with </a:t>
            </a:r>
            <a:r>
              <a:rPr sz="2900" spc="60" dirty="0">
                <a:latin typeface="Times New Roman"/>
                <a:cs typeface="Times New Roman"/>
              </a:rPr>
              <a:t>partly </a:t>
            </a:r>
            <a:r>
              <a:rPr sz="2900" spc="-35" dirty="0">
                <a:latin typeface="Times New Roman"/>
                <a:cs typeface="Times New Roman"/>
              </a:rPr>
              <a:t>by 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 </a:t>
            </a:r>
            <a:r>
              <a:rPr sz="2900" spc="55" dirty="0">
                <a:latin typeface="Times New Roman"/>
                <a:cs typeface="Times New Roman"/>
              </a:rPr>
              <a:t>springs </a:t>
            </a:r>
            <a:r>
              <a:rPr sz="2900" spc="35" dirty="0">
                <a:latin typeface="Times New Roman"/>
                <a:cs typeface="Times New Roman"/>
              </a:rPr>
              <a:t>and </a:t>
            </a:r>
            <a:r>
              <a:rPr sz="2900" spc="30" dirty="0">
                <a:latin typeface="Times New Roman"/>
                <a:cs typeface="Times New Roman"/>
              </a:rPr>
              <a:t>remaining </a:t>
            </a:r>
            <a:r>
              <a:rPr sz="2900" spc="-20" dirty="0">
                <a:latin typeface="Times New Roman"/>
                <a:cs typeface="Times New Roman"/>
              </a:rPr>
              <a:t>by </a:t>
            </a:r>
            <a:r>
              <a:rPr sz="2900" spc="70" dirty="0">
                <a:latin typeface="Times New Roman"/>
                <a:cs typeface="Times New Roman"/>
              </a:rPr>
              <a:t>the </a:t>
            </a:r>
            <a:r>
              <a:rPr sz="2900" spc="15" dirty="0">
                <a:latin typeface="Times New Roman"/>
                <a:cs typeface="Times New Roman"/>
              </a:rPr>
              <a:t>centrifugal action 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90" dirty="0">
                <a:latin typeface="Times New Roman"/>
                <a:cs typeface="Times New Roman"/>
              </a:rPr>
              <a:t>of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an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95" dirty="0">
                <a:latin typeface="Times New Roman"/>
                <a:cs typeface="Times New Roman"/>
              </a:rPr>
              <a:t>extra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weight</a:t>
            </a:r>
            <a:r>
              <a:rPr sz="2900" spc="10" dirty="0">
                <a:latin typeface="Times New Roman"/>
                <a:cs typeface="Times New Roman"/>
              </a:rPr>
              <a:t> provided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in </a:t>
            </a:r>
            <a:r>
              <a:rPr sz="2900" spc="70" dirty="0">
                <a:latin typeface="Times New Roman"/>
                <a:cs typeface="Times New Roman"/>
              </a:rPr>
              <a:t>the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system.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springs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transmit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power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at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low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speed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centrifugal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force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transmit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power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at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higher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engine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speed.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27222"/>
            <a:ext cx="6199632" cy="37264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143127"/>
            <a:ext cx="842073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4300" algn="l"/>
                <a:tab pos="2634615" algn="l"/>
                <a:tab pos="4168140" algn="l"/>
                <a:tab pos="5134610" algn="l"/>
                <a:tab pos="5918200" algn="l"/>
                <a:tab pos="7202170" algn="l"/>
                <a:tab pos="8174355" algn="l"/>
              </a:tabLst>
            </a:pPr>
            <a:r>
              <a:rPr sz="3000" spc="-70" dirty="0">
                <a:latin typeface="Times New Roman"/>
                <a:cs typeface="Times New Roman"/>
              </a:rPr>
              <a:t>Be</a:t>
            </a:r>
            <a:r>
              <a:rPr sz="3000" spc="-65" dirty="0">
                <a:latin typeface="Times New Roman"/>
                <a:cs typeface="Times New Roman"/>
              </a:rPr>
              <a:t>s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-5" dirty="0">
                <a:latin typeface="Times New Roman"/>
                <a:cs typeface="Times New Roman"/>
              </a:rPr>
              <a:t>de</a:t>
            </a:r>
            <a:r>
              <a:rPr sz="3000" dirty="0">
                <a:latin typeface="Times New Roman"/>
                <a:cs typeface="Times New Roman"/>
              </a:rPr>
              <a:t>s	</a:t>
            </a:r>
            <a:r>
              <a:rPr sz="3000" spc="20" dirty="0">
                <a:latin typeface="Times New Roman"/>
                <a:cs typeface="Times New Roman"/>
              </a:rPr>
              <a:t>clutc</a:t>
            </a:r>
            <a:r>
              <a:rPr sz="3000" spc="45" dirty="0">
                <a:latin typeface="Times New Roman"/>
                <a:cs typeface="Times New Roman"/>
              </a:rPr>
              <a:t>h</a:t>
            </a:r>
            <a:r>
              <a:rPr sz="3000" spc="-95" dirty="0">
                <a:latin typeface="Times New Roman"/>
                <a:cs typeface="Times New Roman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Times New Roman"/>
                <a:cs typeface="Times New Roman"/>
              </a:rPr>
              <a:t>p</a:t>
            </a:r>
            <a:r>
              <a:rPr sz="3000" spc="190" dirty="0">
                <a:latin typeface="Times New Roman"/>
                <a:cs typeface="Times New Roman"/>
              </a:rPr>
              <a:t>r</a:t>
            </a:r>
            <a:r>
              <a:rPr sz="3000" spc="-10" dirty="0">
                <a:latin typeface="Times New Roman"/>
                <a:cs typeface="Times New Roman"/>
              </a:rPr>
              <a:t>es</a:t>
            </a:r>
            <a:r>
              <a:rPr sz="3000" spc="-15" dirty="0">
                <a:latin typeface="Times New Roman"/>
                <a:cs typeface="Times New Roman"/>
              </a:rPr>
              <a:t>s</a:t>
            </a:r>
            <a:r>
              <a:rPr sz="3000" spc="50" dirty="0">
                <a:latin typeface="Times New Roman"/>
                <a:cs typeface="Times New Roman"/>
              </a:rPr>
              <a:t>ur</a:t>
            </a:r>
            <a:r>
              <a:rPr sz="3000" spc="55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Times New Roman"/>
                <a:cs typeface="Times New Roman"/>
              </a:rPr>
              <a:t>p</a:t>
            </a:r>
            <a:r>
              <a:rPr sz="3000" spc="-10" dirty="0">
                <a:latin typeface="Times New Roman"/>
                <a:cs typeface="Times New Roman"/>
              </a:rPr>
              <a:t>l</a:t>
            </a:r>
            <a:r>
              <a:rPr sz="3000" spc="-80" dirty="0">
                <a:latin typeface="Times New Roman"/>
                <a:cs typeface="Times New Roman"/>
              </a:rPr>
              <a:t>a</a:t>
            </a:r>
            <a:r>
              <a:rPr sz="3000" spc="70" dirty="0">
                <a:latin typeface="Times New Roman"/>
                <a:cs typeface="Times New Roman"/>
              </a:rPr>
              <a:t>te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n</a:t>
            </a:r>
            <a:r>
              <a:rPr sz="3000" spc="60" dirty="0">
                <a:latin typeface="Times New Roman"/>
                <a:cs typeface="Times New Roman"/>
              </a:rPr>
              <a:t>d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25" dirty="0">
                <a:latin typeface="Times New Roman"/>
                <a:cs typeface="Times New Roman"/>
              </a:rPr>
              <a:t>s</a:t>
            </a:r>
            <a:r>
              <a:rPr sz="3000" spc="10" dirty="0">
                <a:latin typeface="Times New Roman"/>
                <a:cs typeface="Times New Roman"/>
              </a:rPr>
              <a:t>p</a:t>
            </a:r>
            <a:r>
              <a:rPr sz="3000" spc="-30" dirty="0">
                <a:latin typeface="Times New Roman"/>
                <a:cs typeface="Times New Roman"/>
              </a:rPr>
              <a:t>l</a:t>
            </a:r>
            <a:r>
              <a:rPr sz="3000" spc="-20" dirty="0">
                <a:latin typeface="Times New Roman"/>
                <a:cs typeface="Times New Roman"/>
              </a:rPr>
              <a:t>i</a:t>
            </a:r>
            <a:r>
              <a:rPr sz="3000" spc="15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e</a:t>
            </a:r>
            <a:r>
              <a:rPr sz="3000" spc="20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Times New Roman"/>
                <a:cs typeface="Times New Roman"/>
              </a:rPr>
              <a:t>s</a:t>
            </a:r>
            <a:r>
              <a:rPr sz="3000" spc="20" dirty="0">
                <a:latin typeface="Times New Roman"/>
                <a:cs typeface="Times New Roman"/>
              </a:rPr>
              <a:t>haft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75" dirty="0">
                <a:latin typeface="Times New Roman"/>
                <a:cs typeface="Times New Roman"/>
              </a:rPr>
              <a:t>it  </a:t>
            </a:r>
            <a:r>
              <a:rPr sz="3000" spc="-5" dirty="0">
                <a:latin typeface="Times New Roman"/>
                <a:cs typeface="Times New Roman"/>
              </a:rPr>
              <a:t>mainly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consists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Times New Roman"/>
                <a:cs typeface="Times New Roman"/>
              </a:rPr>
              <a:t>of: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buFont typeface="Times New Roman"/>
              <a:buAutoNum type="arabicPeriod"/>
              <a:tabLst>
                <a:tab pos="406400" algn="l"/>
              </a:tabLst>
            </a:pPr>
            <a:r>
              <a:rPr sz="3000" spc="5" dirty="0">
                <a:latin typeface="Times New Roman"/>
                <a:cs typeface="Times New Roman"/>
              </a:rPr>
              <a:t>Compression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spring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(3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numbers)</a:t>
            </a:r>
            <a:endParaRPr sz="30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406400" algn="l"/>
              </a:tabLst>
            </a:pPr>
            <a:r>
              <a:rPr sz="3000" spc="25" dirty="0">
                <a:latin typeface="Times New Roman"/>
                <a:cs typeface="Times New Roman"/>
              </a:rPr>
              <a:t>Weighted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levers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(3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numbers)</a:t>
            </a:r>
            <a:endParaRPr sz="30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406400" algn="l"/>
              </a:tabLst>
            </a:pPr>
            <a:r>
              <a:rPr sz="3000" spc="55" dirty="0">
                <a:latin typeface="Times New Roman"/>
                <a:cs typeface="Times New Roman"/>
              </a:rPr>
              <a:t>Engine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Shaft</a:t>
            </a:r>
            <a:endParaRPr sz="30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390"/>
              </a:spcBef>
              <a:buFont typeface="Times New Roman"/>
              <a:buAutoNum type="arabicPeriod"/>
              <a:tabLst>
                <a:tab pos="406400" algn="l"/>
              </a:tabLst>
            </a:pPr>
            <a:r>
              <a:rPr sz="3000" spc="20" dirty="0">
                <a:latin typeface="Times New Roman"/>
                <a:cs typeface="Times New Roman"/>
              </a:rPr>
              <a:t>Flywheel</a:t>
            </a:r>
            <a:endParaRPr sz="3000">
              <a:latin typeface="Times New Roman"/>
              <a:cs typeface="Times New Roman"/>
            </a:endParaRPr>
          </a:p>
          <a:p>
            <a:pPr marL="405765" indent="-393700">
              <a:lnSpc>
                <a:spcPct val="100000"/>
              </a:lnSpc>
              <a:spcBef>
                <a:spcPts val="405"/>
              </a:spcBef>
              <a:buFont typeface="Times New Roman"/>
              <a:buAutoNum type="arabicPeriod"/>
              <a:tabLst>
                <a:tab pos="406400" algn="l"/>
              </a:tabLst>
            </a:pPr>
            <a:r>
              <a:rPr sz="3000" spc="25" dirty="0">
                <a:latin typeface="Times New Roman"/>
                <a:cs typeface="Times New Roman"/>
              </a:rPr>
              <a:t>Clutch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Shaft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352043"/>
            <a:ext cx="3465576" cy="42062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838022"/>
            <a:ext cx="8422640" cy="57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latin typeface="Times New Roman"/>
                <a:cs typeface="Times New Roman"/>
              </a:rPr>
              <a:t>When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65" dirty="0">
                <a:latin typeface="Times New Roman"/>
                <a:cs typeface="Times New Roman"/>
              </a:rPr>
              <a:t>at </a:t>
            </a:r>
            <a:r>
              <a:rPr sz="3000" spc="-25" dirty="0">
                <a:latin typeface="Times New Roman"/>
                <a:cs typeface="Times New Roman"/>
              </a:rPr>
              <a:t>low </a:t>
            </a:r>
            <a:r>
              <a:rPr sz="3000" spc="-15" dirty="0">
                <a:latin typeface="Times New Roman"/>
                <a:cs typeface="Times New Roman"/>
              </a:rPr>
              <a:t>speed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5" dirty="0">
                <a:latin typeface="Times New Roman"/>
                <a:cs typeface="Times New Roman"/>
              </a:rPr>
              <a:t>spring </a:t>
            </a:r>
            <a:r>
              <a:rPr sz="3000" spc="-35" dirty="0">
                <a:latin typeface="Times New Roman"/>
                <a:cs typeface="Times New Roman"/>
              </a:rPr>
              <a:t>keeps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engaged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85" dirty="0">
                <a:latin typeface="Times New Roman"/>
                <a:cs typeface="Times New Roman"/>
              </a:rPr>
              <a:t> transmit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power,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 </a:t>
            </a:r>
            <a:r>
              <a:rPr sz="3000" spc="25" dirty="0">
                <a:latin typeface="Times New Roman"/>
                <a:cs typeface="Times New Roman"/>
              </a:rPr>
              <a:t>weighted 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levers </a:t>
            </a:r>
            <a:r>
              <a:rPr sz="3000" dirty="0">
                <a:latin typeface="Times New Roman"/>
                <a:cs typeface="Times New Roman"/>
              </a:rPr>
              <a:t>do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not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have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any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plate.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spc="105" dirty="0">
                <a:latin typeface="Times New Roman"/>
                <a:cs typeface="Times New Roman"/>
              </a:rPr>
              <a:t>When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55" dirty="0">
                <a:latin typeface="Times New Roman"/>
                <a:cs typeface="Times New Roman"/>
              </a:rPr>
              <a:t>at high </a:t>
            </a:r>
            <a:r>
              <a:rPr sz="3000" spc="-20" dirty="0">
                <a:latin typeface="Times New Roman"/>
                <a:cs typeface="Times New Roman"/>
              </a:rPr>
              <a:t>speed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weights </a:t>
            </a:r>
            <a:r>
              <a:rPr sz="3000" spc="-85" dirty="0">
                <a:latin typeface="Times New Roman"/>
                <a:cs typeface="Times New Roman"/>
              </a:rPr>
              <a:t>fly </a:t>
            </a:r>
            <a:r>
              <a:rPr sz="3000" spc="-110" dirty="0">
                <a:latin typeface="Times New Roman"/>
                <a:cs typeface="Times New Roman"/>
              </a:rPr>
              <a:t>off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levers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exert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pressure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pressure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plate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keeps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firmly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to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transmit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high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torque.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3000" spc="110" dirty="0">
                <a:latin typeface="Times New Roman"/>
                <a:cs typeface="Times New Roman"/>
              </a:rPr>
              <a:t>Thus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instead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having</a:t>
            </a:r>
            <a:r>
              <a:rPr sz="3000" spc="30" dirty="0">
                <a:latin typeface="Times New Roman"/>
                <a:cs typeface="Times New Roman"/>
              </a:rPr>
              <a:t> more  </a:t>
            </a:r>
            <a:r>
              <a:rPr sz="3000" spc="-30" dirty="0">
                <a:latin typeface="Times New Roman"/>
                <a:cs typeface="Times New Roman"/>
              </a:rPr>
              <a:t>stiff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springs  </a:t>
            </a:r>
            <a:r>
              <a:rPr sz="3000" spc="-15" dirty="0">
                <a:latin typeface="Times New Roman"/>
                <a:cs typeface="Times New Roman"/>
              </a:rPr>
              <a:t>for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keeping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engaged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firmly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at</a:t>
            </a:r>
            <a:r>
              <a:rPr sz="3000" spc="50" dirty="0">
                <a:latin typeface="Times New Roman"/>
                <a:cs typeface="Times New Roman"/>
              </a:rPr>
              <a:t> high  </a:t>
            </a:r>
            <a:r>
              <a:rPr sz="3000" spc="-40" dirty="0">
                <a:latin typeface="Times New Roman"/>
                <a:cs typeface="Times New Roman"/>
              </a:rPr>
              <a:t>speeds,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they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less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stiff</a:t>
            </a:r>
            <a:r>
              <a:rPr sz="3000" spc="67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because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centrifugal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forces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227222"/>
            <a:ext cx="2121408" cy="50897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838022"/>
            <a:ext cx="8423910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3000" spc="25" dirty="0">
                <a:latin typeface="Times New Roman"/>
                <a:cs typeface="Times New Roman"/>
              </a:rPr>
              <a:t>weighted </a:t>
            </a:r>
            <a:r>
              <a:rPr sz="3000" spc="-20" dirty="0">
                <a:latin typeface="Times New Roman"/>
                <a:cs typeface="Times New Roman"/>
              </a:rPr>
              <a:t>levers, </a:t>
            </a:r>
            <a:r>
              <a:rPr sz="3000" spc="-15" dirty="0">
                <a:latin typeface="Times New Roman"/>
                <a:cs typeface="Times New Roman"/>
              </a:rPr>
              <a:t>so </a:t>
            </a:r>
            <a:r>
              <a:rPr sz="3000" spc="90" dirty="0">
                <a:latin typeface="Times New Roman"/>
                <a:cs typeface="Times New Roman"/>
              </a:rPr>
              <a:t>that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driver </a:t>
            </a:r>
            <a:r>
              <a:rPr sz="3000" spc="-25" dirty="0">
                <a:latin typeface="Times New Roman"/>
                <a:cs typeface="Times New Roman"/>
              </a:rPr>
              <a:t>may </a:t>
            </a:r>
            <a:r>
              <a:rPr sz="3000" spc="80" dirty="0">
                <a:latin typeface="Times New Roman"/>
                <a:cs typeface="Times New Roman"/>
              </a:rPr>
              <a:t>not </a:t>
            </a:r>
            <a:r>
              <a:rPr sz="3000" spc="95" dirty="0">
                <a:latin typeface="Times New Roman"/>
                <a:cs typeface="Times New Roman"/>
              </a:rPr>
              <a:t>get </a:t>
            </a:r>
            <a:r>
              <a:rPr sz="3000" spc="30" dirty="0">
                <a:latin typeface="Times New Roman"/>
                <a:cs typeface="Times New Roman"/>
              </a:rPr>
              <a:t>any 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strain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operating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clutch.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000" spc="25" dirty="0">
                <a:latin typeface="Times New Roman"/>
                <a:cs typeface="Times New Roman"/>
              </a:rPr>
              <a:t>when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-15" dirty="0">
                <a:latin typeface="Times New Roman"/>
                <a:cs typeface="Times New Roman"/>
              </a:rPr>
              <a:t>speed </a:t>
            </a:r>
            <a:r>
              <a:rPr sz="3000" spc="-25" dirty="0">
                <a:latin typeface="Times New Roman"/>
                <a:cs typeface="Times New Roman"/>
              </a:rPr>
              <a:t>decreases,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weights </a:t>
            </a:r>
            <a:r>
              <a:rPr sz="3000" spc="-45" dirty="0">
                <a:latin typeface="Times New Roman"/>
                <a:cs typeface="Times New Roman"/>
              </a:rPr>
              <a:t>fall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weighted </a:t>
            </a:r>
            <a:r>
              <a:rPr sz="3000" spc="10" dirty="0">
                <a:latin typeface="Times New Roman"/>
                <a:cs typeface="Times New Roman"/>
              </a:rPr>
              <a:t>levers </a:t>
            </a:r>
            <a:r>
              <a:rPr sz="3000" dirty="0">
                <a:latin typeface="Times New Roman"/>
                <a:cs typeface="Times New Roman"/>
              </a:rPr>
              <a:t>do </a:t>
            </a:r>
            <a:r>
              <a:rPr sz="3000" spc="80" dirty="0">
                <a:latin typeface="Times New Roman"/>
                <a:cs typeface="Times New Roman"/>
              </a:rPr>
              <a:t>not </a:t>
            </a:r>
            <a:r>
              <a:rPr sz="3000" spc="85" dirty="0">
                <a:latin typeface="Times New Roman"/>
                <a:cs typeface="Times New Roman"/>
              </a:rPr>
              <a:t>exert </a:t>
            </a:r>
            <a:r>
              <a:rPr sz="3000" spc="30" dirty="0">
                <a:latin typeface="Times New Roman"/>
                <a:cs typeface="Times New Roman"/>
              </a:rPr>
              <a:t>any </a:t>
            </a:r>
            <a:r>
              <a:rPr sz="3000" spc="40" dirty="0">
                <a:latin typeface="Times New Roman"/>
                <a:cs typeface="Times New Roman"/>
              </a:rPr>
              <a:t>pressure on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 </a:t>
            </a:r>
            <a:r>
              <a:rPr sz="3000" spc="15" dirty="0">
                <a:latin typeface="Times New Roman"/>
                <a:cs typeface="Times New Roman"/>
              </a:rPr>
              <a:t>plate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only </a:t>
            </a:r>
            <a:r>
              <a:rPr sz="3000" spc="55" dirty="0">
                <a:latin typeface="Times New Roman"/>
                <a:cs typeface="Times New Roman"/>
              </a:rPr>
              <a:t>spring </a:t>
            </a:r>
            <a:r>
              <a:rPr sz="3000" spc="40" dirty="0">
                <a:latin typeface="Times New Roman"/>
                <a:cs typeface="Times New Roman"/>
              </a:rPr>
              <a:t>pressure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60" dirty="0">
                <a:latin typeface="Times New Roman"/>
                <a:cs typeface="Times New Roman"/>
              </a:rPr>
              <a:t>exerted </a:t>
            </a:r>
            <a:r>
              <a:rPr sz="3000" spc="50" dirty="0">
                <a:latin typeface="Times New Roman"/>
                <a:cs typeface="Times New Roman"/>
              </a:rPr>
              <a:t>on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keep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dirty="0">
                <a:latin typeface="Times New Roman"/>
                <a:cs typeface="Times New Roman"/>
              </a:rPr>
              <a:t> engaged.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42937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572844"/>
            <a:ext cx="40443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2244090" algn="l"/>
                <a:tab pos="3731895" algn="l"/>
              </a:tabLst>
            </a:pPr>
            <a:r>
              <a:rPr sz="3000" spc="110" dirty="0">
                <a:latin typeface="Times New Roman"/>
                <a:cs typeface="Times New Roman"/>
              </a:rPr>
              <a:t>The	</a:t>
            </a:r>
            <a:r>
              <a:rPr sz="3000" spc="30" dirty="0">
                <a:latin typeface="Times New Roman"/>
                <a:cs typeface="Times New Roman"/>
              </a:rPr>
              <a:t>dri</a:t>
            </a:r>
            <a:r>
              <a:rPr sz="3000" spc="60" dirty="0">
                <a:latin typeface="Times New Roman"/>
                <a:cs typeface="Times New Roman"/>
              </a:rPr>
              <a:t>v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105" dirty="0">
                <a:latin typeface="Times New Roman"/>
                <a:cs typeface="Times New Roman"/>
              </a:rPr>
              <a:t>n</a:t>
            </a:r>
            <a:r>
              <a:rPr sz="3000" spc="110" dirty="0">
                <a:latin typeface="Times New Roman"/>
                <a:cs typeface="Times New Roman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5" dirty="0">
                <a:latin typeface="Times New Roman"/>
                <a:cs typeface="Times New Roman"/>
              </a:rPr>
              <a:t>m</a:t>
            </a:r>
            <a:r>
              <a:rPr sz="3000" spc="-60" dirty="0">
                <a:latin typeface="Times New Roman"/>
                <a:cs typeface="Times New Roman"/>
              </a:rPr>
              <a:t>e</a:t>
            </a:r>
            <a:r>
              <a:rPr sz="3000" spc="15" dirty="0">
                <a:latin typeface="Times New Roman"/>
                <a:cs typeface="Times New Roman"/>
              </a:rPr>
              <a:t>m</a:t>
            </a:r>
            <a:r>
              <a:rPr sz="3000" spc="5" dirty="0">
                <a:latin typeface="Times New Roman"/>
                <a:cs typeface="Times New Roman"/>
              </a:rPr>
              <a:t>b</a:t>
            </a:r>
            <a:r>
              <a:rPr sz="3000" spc="-60" dirty="0">
                <a:latin typeface="Times New Roman"/>
                <a:cs typeface="Times New Roman"/>
              </a:rPr>
              <a:t>e</a:t>
            </a:r>
            <a:r>
              <a:rPr sz="3000" spc="185" dirty="0">
                <a:latin typeface="Times New Roman"/>
                <a:cs typeface="Times New Roman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75" dirty="0">
                <a:latin typeface="Times New Roman"/>
                <a:cs typeface="Times New Roman"/>
              </a:rPr>
              <a:t>of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3" y="1572844"/>
            <a:ext cx="4093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582420" algn="l"/>
                <a:tab pos="2058035" algn="l"/>
                <a:tab pos="2777490" algn="l"/>
              </a:tabLst>
            </a:pPr>
            <a:r>
              <a:rPr sz="3000" spc="-20" dirty="0">
                <a:latin typeface="Times New Roman"/>
                <a:cs typeface="Times New Roman"/>
              </a:rPr>
              <a:t>a	</a:t>
            </a:r>
            <a:r>
              <a:rPr sz="3000" spc="20" dirty="0">
                <a:latin typeface="Times New Roman"/>
                <a:cs typeface="Times New Roman"/>
              </a:rPr>
              <a:t>clutch	</a:t>
            </a:r>
            <a:r>
              <a:rPr sz="3000" spc="-15" dirty="0">
                <a:latin typeface="Times New Roman"/>
                <a:cs typeface="Times New Roman"/>
              </a:rPr>
              <a:t>is	</a:t>
            </a:r>
            <a:r>
              <a:rPr sz="3000" spc="75" dirty="0">
                <a:latin typeface="Times New Roman"/>
                <a:cs typeface="Times New Roman"/>
              </a:rPr>
              <a:t>the	</a:t>
            </a:r>
            <a:r>
              <a:rPr sz="3000" spc="-35" dirty="0">
                <a:latin typeface="Times New Roman"/>
                <a:cs typeface="Times New Roman"/>
              </a:rPr>
              <a:t>flywheel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68" y="2030044"/>
            <a:ext cx="8424545" cy="333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3000" spc="40" dirty="0">
                <a:latin typeface="Times New Roman"/>
                <a:cs typeface="Times New Roman"/>
              </a:rPr>
              <a:t>mounted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engine</a:t>
            </a:r>
            <a:r>
              <a:rPr sz="3000" spc="30" dirty="0">
                <a:latin typeface="Times New Roman"/>
                <a:cs typeface="Times New Roman"/>
              </a:rPr>
              <a:t> crankshaft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and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driven 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member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pressure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mounted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shaft.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spc="-45" dirty="0">
                <a:latin typeface="Times New Roman"/>
                <a:cs typeface="Times New Roman"/>
              </a:rPr>
              <a:t>Some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friction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plates,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sometimes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known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as 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are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kept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between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these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two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members.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whole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assembly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known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clutch.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548640"/>
            <a:ext cx="7434072" cy="51663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509"/>
              </a:spcBef>
              <a:buFont typeface="Times New Roman"/>
              <a:buAutoNum type="arabicPeriod"/>
              <a:tabLst>
                <a:tab pos="394335" algn="l"/>
              </a:tabLst>
            </a:pPr>
            <a:r>
              <a:rPr spc="25" dirty="0"/>
              <a:t>Clutch</a:t>
            </a:r>
            <a:r>
              <a:rPr spc="-40" dirty="0"/>
              <a:t> </a:t>
            </a:r>
            <a:r>
              <a:rPr spc="25" dirty="0"/>
              <a:t>operation</a:t>
            </a:r>
            <a:r>
              <a:rPr spc="10" dirty="0"/>
              <a:t> </a:t>
            </a:r>
            <a:r>
              <a:rPr spc="-25" dirty="0"/>
              <a:t>is</a:t>
            </a:r>
            <a:r>
              <a:rPr spc="-10" dirty="0"/>
              <a:t> </a:t>
            </a:r>
            <a:r>
              <a:rPr spc="35" dirty="0"/>
              <a:t>very</a:t>
            </a:r>
            <a:r>
              <a:rPr spc="-20" dirty="0"/>
              <a:t> </a:t>
            </a:r>
            <a:r>
              <a:rPr spc="-95" dirty="0"/>
              <a:t>easy.</a:t>
            </a:r>
          </a:p>
          <a:p>
            <a:pPr marL="12700" marR="5080">
              <a:lnSpc>
                <a:spcPts val="3460"/>
              </a:lnSpc>
              <a:spcBef>
                <a:spcPts val="540"/>
              </a:spcBef>
              <a:buFont typeface="Times New Roman"/>
              <a:buAutoNum type="arabicPeriod"/>
              <a:tabLst>
                <a:tab pos="463550" algn="l"/>
                <a:tab pos="464184" algn="l"/>
                <a:tab pos="1308100" algn="l"/>
                <a:tab pos="2137410" algn="l"/>
                <a:tab pos="3226435" algn="l"/>
                <a:tab pos="4509770" algn="l"/>
                <a:tab pos="5144135" algn="l"/>
                <a:tab pos="5994400" algn="l"/>
                <a:tab pos="6466840" algn="l"/>
                <a:tab pos="7299325" algn="l"/>
              </a:tabLst>
            </a:pPr>
            <a:r>
              <a:rPr dirty="0"/>
              <a:t>Less	</a:t>
            </a:r>
            <a:r>
              <a:rPr spc="120" dirty="0"/>
              <a:t>s</a:t>
            </a:r>
            <a:r>
              <a:rPr spc="90" dirty="0"/>
              <a:t>t</a:t>
            </a:r>
            <a:r>
              <a:rPr spc="-65" dirty="0"/>
              <a:t>i</a:t>
            </a:r>
            <a:r>
              <a:rPr spc="-155" dirty="0"/>
              <a:t>f</a:t>
            </a:r>
            <a:r>
              <a:rPr spc="-150" dirty="0"/>
              <a:t>f</a:t>
            </a:r>
            <a:r>
              <a:rPr dirty="0"/>
              <a:t>	</a:t>
            </a:r>
            <a:r>
              <a:rPr spc="-95" dirty="0"/>
              <a:t>c</a:t>
            </a:r>
            <a:r>
              <a:rPr spc="10" dirty="0"/>
              <a:t>l</a:t>
            </a:r>
            <a:r>
              <a:rPr spc="30" dirty="0"/>
              <a:t>u</a:t>
            </a:r>
            <a:r>
              <a:rPr spc="195" dirty="0"/>
              <a:t>t</a:t>
            </a:r>
            <a:r>
              <a:rPr spc="-95" dirty="0"/>
              <a:t>c</a:t>
            </a:r>
            <a:r>
              <a:rPr spc="60" dirty="0"/>
              <a:t>h</a:t>
            </a:r>
            <a:r>
              <a:rPr dirty="0"/>
              <a:t>	</a:t>
            </a:r>
            <a:r>
              <a:rPr spc="10" dirty="0"/>
              <a:t>s</a:t>
            </a:r>
            <a:r>
              <a:rPr spc="20" dirty="0"/>
              <a:t>p</a:t>
            </a:r>
            <a:r>
              <a:rPr spc="70" dirty="0"/>
              <a:t>r</a:t>
            </a:r>
            <a:r>
              <a:rPr spc="50" dirty="0"/>
              <a:t>i</a:t>
            </a:r>
            <a:r>
              <a:rPr spc="100" dirty="0"/>
              <a:t>n</a:t>
            </a:r>
            <a:r>
              <a:rPr spc="110" dirty="0"/>
              <a:t>g</a:t>
            </a:r>
            <a:r>
              <a:rPr spc="20" dirty="0"/>
              <a:t>s</a:t>
            </a:r>
            <a:r>
              <a:rPr dirty="0"/>
              <a:t>	</a:t>
            </a:r>
            <a:r>
              <a:rPr spc="40" dirty="0"/>
              <a:t>are</a:t>
            </a:r>
            <a:r>
              <a:rPr dirty="0"/>
              <a:t>	</a:t>
            </a:r>
            <a:r>
              <a:rPr spc="35" dirty="0"/>
              <a:t>u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30" dirty="0"/>
              <a:t>d</a:t>
            </a:r>
            <a:r>
              <a:rPr dirty="0"/>
              <a:t>	</a:t>
            </a:r>
            <a:r>
              <a:rPr spc="-25" dirty="0"/>
              <a:t>a</a:t>
            </a:r>
            <a:r>
              <a:rPr dirty="0"/>
              <a:t>s	</a:t>
            </a:r>
            <a:r>
              <a:rPr spc="195" dirty="0"/>
              <a:t>t</a:t>
            </a:r>
            <a:r>
              <a:rPr spc="5" dirty="0"/>
              <a:t>h</a:t>
            </a:r>
            <a:r>
              <a:rPr spc="10" dirty="0"/>
              <a:t>e</a:t>
            </a:r>
            <a:r>
              <a:rPr dirty="0"/>
              <a:t>y	</a:t>
            </a:r>
            <a:r>
              <a:rPr spc="-15" dirty="0"/>
              <a:t>o</a:t>
            </a:r>
            <a:r>
              <a:rPr spc="-10" dirty="0"/>
              <a:t>p</a:t>
            </a:r>
            <a:r>
              <a:rPr spc="70" dirty="0"/>
              <a:t>e</a:t>
            </a:r>
            <a:r>
              <a:rPr spc="85" dirty="0"/>
              <a:t>r</a:t>
            </a:r>
            <a:r>
              <a:rPr spc="-95" dirty="0"/>
              <a:t>a</a:t>
            </a:r>
            <a:r>
              <a:rPr spc="195" dirty="0"/>
              <a:t>t</a:t>
            </a:r>
            <a:r>
              <a:rPr spc="-35" dirty="0"/>
              <a:t>e  </a:t>
            </a:r>
            <a:r>
              <a:rPr spc="-5" dirty="0"/>
              <a:t>only</a:t>
            </a:r>
            <a:r>
              <a:rPr spc="-30" dirty="0"/>
              <a:t> </a:t>
            </a:r>
            <a:r>
              <a:rPr spc="50" dirty="0"/>
              <a:t>at</a:t>
            </a:r>
            <a:r>
              <a:rPr spc="5" dirty="0"/>
              <a:t> </a:t>
            </a:r>
            <a:r>
              <a:rPr spc="-30" dirty="0"/>
              <a:t>low</a:t>
            </a:r>
            <a:r>
              <a:rPr spc="20" dirty="0"/>
              <a:t> </a:t>
            </a:r>
            <a:r>
              <a:rPr spc="25" dirty="0"/>
              <a:t>engine</a:t>
            </a:r>
            <a:r>
              <a:rPr spc="-30" dirty="0"/>
              <a:t> speeds.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/>
          </a:p>
          <a:p>
            <a:pPr marL="12700">
              <a:lnSpc>
                <a:spcPct val="100000"/>
              </a:lnSpc>
            </a:pPr>
            <a:r>
              <a:rPr sz="28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marL="12700" marR="8890">
              <a:lnSpc>
                <a:spcPct val="100000"/>
              </a:lnSpc>
              <a:spcBef>
                <a:spcPts val="385"/>
              </a:spcBef>
              <a:buFont typeface="Times New Roman"/>
              <a:buAutoNum type="arabicPeriod"/>
              <a:tabLst>
                <a:tab pos="433070" algn="l"/>
                <a:tab pos="433705" algn="l"/>
                <a:tab pos="1698625" algn="l"/>
                <a:tab pos="2503170" algn="l"/>
                <a:tab pos="4351020" algn="l"/>
                <a:tab pos="4958080" algn="l"/>
                <a:tab pos="6061710" algn="l"/>
                <a:tab pos="6476365" algn="l"/>
                <a:tab pos="7436484" algn="l"/>
              </a:tabLst>
            </a:pPr>
            <a:r>
              <a:rPr sz="2800" spc="-50" dirty="0"/>
              <a:t>S</a:t>
            </a:r>
            <a:r>
              <a:rPr sz="2800" spc="-35" dirty="0"/>
              <a:t>p</a:t>
            </a:r>
            <a:r>
              <a:rPr sz="2800" spc="170" dirty="0"/>
              <a:t>r</a:t>
            </a:r>
            <a:r>
              <a:rPr sz="2800" spc="-65" dirty="0"/>
              <a:t>i</a:t>
            </a:r>
            <a:r>
              <a:rPr sz="2800" spc="100" dirty="0"/>
              <a:t>n</a:t>
            </a:r>
            <a:r>
              <a:rPr sz="2800" spc="90" dirty="0"/>
              <a:t>g</a:t>
            </a:r>
            <a:r>
              <a:rPr sz="2800" spc="20" dirty="0"/>
              <a:t>s</a:t>
            </a:r>
            <a:r>
              <a:rPr sz="2800" dirty="0"/>
              <a:t>	</a:t>
            </a:r>
            <a:r>
              <a:rPr sz="2800" spc="25" dirty="0"/>
              <a:t>h</a:t>
            </a:r>
            <a:r>
              <a:rPr sz="2800" spc="-35" dirty="0"/>
              <a:t>a</a:t>
            </a:r>
            <a:r>
              <a:rPr sz="2800" spc="-60" dirty="0"/>
              <a:t>v</a:t>
            </a:r>
            <a:r>
              <a:rPr sz="2800" spc="-45" dirty="0"/>
              <a:t>e</a:t>
            </a:r>
            <a:r>
              <a:rPr sz="2800" dirty="0"/>
              <a:t>	</a:t>
            </a:r>
            <a:r>
              <a:rPr sz="2800" spc="100" dirty="0"/>
              <a:t>tra</a:t>
            </a:r>
            <a:r>
              <a:rPr sz="2800" spc="160" dirty="0"/>
              <a:t>n</a:t>
            </a:r>
            <a:r>
              <a:rPr sz="2800" spc="10" dirty="0"/>
              <a:t>s</a:t>
            </a:r>
            <a:r>
              <a:rPr sz="2800" spc="5" dirty="0"/>
              <a:t>m</a:t>
            </a:r>
            <a:r>
              <a:rPr sz="2800" spc="-65" dirty="0"/>
              <a:t>i</a:t>
            </a:r>
            <a:r>
              <a:rPr sz="2800" spc="185" dirty="0"/>
              <a:t>t</a:t>
            </a:r>
            <a:r>
              <a:rPr sz="2800" spc="170" dirty="0"/>
              <a:t>t</a:t>
            </a:r>
            <a:r>
              <a:rPr sz="2800" spc="-10" dirty="0"/>
              <a:t>e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70" dirty="0"/>
              <a:t>the</a:t>
            </a:r>
            <a:r>
              <a:rPr sz="2800" dirty="0"/>
              <a:t>	</a:t>
            </a:r>
            <a:r>
              <a:rPr sz="2800" spc="55" dirty="0"/>
              <a:t>t</a:t>
            </a:r>
            <a:r>
              <a:rPr sz="2800" spc="110" dirty="0"/>
              <a:t>o</a:t>
            </a:r>
            <a:r>
              <a:rPr sz="2800" spc="170" dirty="0"/>
              <a:t>r</a:t>
            </a:r>
            <a:r>
              <a:rPr sz="2800" spc="30" dirty="0"/>
              <a:t>qu</a:t>
            </a:r>
            <a:r>
              <a:rPr sz="2800" spc="-45" dirty="0"/>
              <a:t>e</a:t>
            </a:r>
            <a:r>
              <a:rPr sz="2800" dirty="0"/>
              <a:t>	</a:t>
            </a:r>
            <a:r>
              <a:rPr sz="2800" spc="25" dirty="0"/>
              <a:t>a</a:t>
            </a:r>
            <a:r>
              <a:rPr sz="2800" spc="65" dirty="0"/>
              <a:t>t</a:t>
            </a:r>
            <a:r>
              <a:rPr sz="2800" dirty="0"/>
              <a:t>	</a:t>
            </a:r>
            <a:r>
              <a:rPr sz="2800" spc="-10" dirty="0"/>
              <a:t>l</a:t>
            </a:r>
            <a:r>
              <a:rPr sz="2800" spc="-70" dirty="0"/>
              <a:t>o</a:t>
            </a:r>
            <a:r>
              <a:rPr sz="2800" spc="-55" dirty="0"/>
              <a:t>w</a:t>
            </a:r>
            <a:r>
              <a:rPr sz="2800" spc="-25" dirty="0"/>
              <a:t>e</a:t>
            </a:r>
            <a:r>
              <a:rPr sz="2800" spc="180" dirty="0"/>
              <a:t>r</a:t>
            </a:r>
            <a:r>
              <a:rPr sz="2800" dirty="0"/>
              <a:t>	</a:t>
            </a:r>
            <a:r>
              <a:rPr sz="2800" spc="50" dirty="0"/>
              <a:t>en</a:t>
            </a:r>
            <a:r>
              <a:rPr sz="2800" spc="40" dirty="0"/>
              <a:t>g</a:t>
            </a:r>
            <a:r>
              <a:rPr sz="2800" spc="-65" dirty="0"/>
              <a:t>i</a:t>
            </a:r>
            <a:r>
              <a:rPr sz="2800" spc="105" dirty="0"/>
              <a:t>n</a:t>
            </a:r>
            <a:r>
              <a:rPr sz="2800" spc="-30" dirty="0"/>
              <a:t>e  </a:t>
            </a:r>
            <a:r>
              <a:rPr sz="2800" spc="-5" dirty="0"/>
              <a:t>speeds</a:t>
            </a:r>
            <a:r>
              <a:rPr sz="2800" spc="-40" dirty="0"/>
              <a:t> </a:t>
            </a:r>
            <a:r>
              <a:rPr sz="2800" spc="-80" dirty="0"/>
              <a:t>only.</a:t>
            </a:r>
            <a:endParaRPr sz="2800"/>
          </a:p>
          <a:p>
            <a:pPr marL="12700" marR="5715">
              <a:lnSpc>
                <a:spcPct val="100000"/>
              </a:lnSpc>
              <a:spcBef>
                <a:spcPts val="390"/>
              </a:spcBef>
              <a:buFont typeface="Times New Roman"/>
              <a:buAutoNum type="arabicPeriod"/>
              <a:tabLst>
                <a:tab pos="391160" algn="l"/>
              </a:tabLst>
            </a:pPr>
            <a:r>
              <a:rPr sz="2800" spc="15" dirty="0"/>
              <a:t>Centrifugal</a:t>
            </a:r>
            <a:r>
              <a:rPr sz="2800" spc="120" dirty="0"/>
              <a:t> </a:t>
            </a:r>
            <a:r>
              <a:rPr sz="2800" spc="-25" dirty="0"/>
              <a:t>forces</a:t>
            </a:r>
            <a:r>
              <a:rPr sz="2800" spc="140" dirty="0"/>
              <a:t> </a:t>
            </a:r>
            <a:r>
              <a:rPr sz="2800" spc="35" dirty="0"/>
              <a:t>work</a:t>
            </a:r>
            <a:r>
              <a:rPr sz="2800" spc="120" dirty="0"/>
              <a:t> </a:t>
            </a:r>
            <a:r>
              <a:rPr sz="2800" spc="-5" dirty="0"/>
              <a:t>only</a:t>
            </a:r>
            <a:r>
              <a:rPr sz="2800" spc="130" dirty="0"/>
              <a:t> </a:t>
            </a:r>
            <a:r>
              <a:rPr sz="2800" spc="45" dirty="0"/>
              <a:t>at</a:t>
            </a:r>
            <a:r>
              <a:rPr sz="2800" spc="114" dirty="0"/>
              <a:t> </a:t>
            </a:r>
            <a:r>
              <a:rPr sz="2800" spc="55" dirty="0"/>
              <a:t>higher</a:t>
            </a:r>
            <a:r>
              <a:rPr sz="2800" spc="125" dirty="0"/>
              <a:t> </a:t>
            </a:r>
            <a:r>
              <a:rPr sz="2800" spc="20" dirty="0"/>
              <a:t>engine</a:t>
            </a:r>
            <a:r>
              <a:rPr sz="2800" spc="114" dirty="0"/>
              <a:t> </a:t>
            </a:r>
            <a:r>
              <a:rPr sz="2800" spc="-10" dirty="0"/>
              <a:t>speed</a:t>
            </a:r>
            <a:r>
              <a:rPr sz="2800" spc="135" dirty="0"/>
              <a:t> </a:t>
            </a:r>
            <a:r>
              <a:rPr sz="2800" spc="95" dirty="0"/>
              <a:t>to </a:t>
            </a:r>
            <a:r>
              <a:rPr sz="2800" spc="-685" dirty="0"/>
              <a:t> </a:t>
            </a:r>
            <a:r>
              <a:rPr sz="2800" spc="70" dirty="0"/>
              <a:t>transmit</a:t>
            </a:r>
            <a:r>
              <a:rPr sz="2800" spc="5" dirty="0"/>
              <a:t> </a:t>
            </a:r>
            <a:r>
              <a:rPr sz="2800" spc="30" dirty="0"/>
              <a:t>torque.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988" y="227222"/>
            <a:ext cx="6862571" cy="50897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1316862"/>
            <a:ext cx="84194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0" u="none" spc="-45" dirty="0">
                <a:solidFill>
                  <a:srgbClr val="000000"/>
                </a:solidFill>
                <a:latin typeface="Times New Roman"/>
                <a:cs typeface="Times New Roman"/>
              </a:rPr>
              <a:t>Semi</a:t>
            </a:r>
            <a:r>
              <a:rPr sz="2800" b="0" u="none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15" dirty="0">
                <a:solidFill>
                  <a:srgbClr val="000000"/>
                </a:solidFill>
                <a:latin typeface="Times New Roman"/>
                <a:cs typeface="Times New Roman"/>
              </a:rPr>
              <a:t>Centrifugal</a:t>
            </a:r>
            <a:r>
              <a:rPr sz="2800" b="0" u="none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25" dirty="0">
                <a:solidFill>
                  <a:srgbClr val="000000"/>
                </a:solidFill>
                <a:latin typeface="Times New Roman"/>
                <a:cs typeface="Times New Roman"/>
              </a:rPr>
              <a:t>Clutch</a:t>
            </a:r>
            <a:r>
              <a:rPr sz="2800" b="0" u="none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800" b="0" u="none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2800" b="0" u="none" spc="3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2800" b="0" u="none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Vauxhall</a:t>
            </a:r>
            <a:r>
              <a:rPr sz="2800" b="0" u="none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30" dirty="0">
                <a:solidFill>
                  <a:srgbClr val="000000"/>
                </a:solidFill>
                <a:latin typeface="Times New Roman"/>
                <a:cs typeface="Times New Roman"/>
              </a:rPr>
              <a:t>car</a:t>
            </a:r>
            <a:r>
              <a:rPr sz="2800" b="0" u="none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(foreign </a:t>
            </a:r>
            <a:r>
              <a:rPr sz="2800" b="0" u="none" spc="-6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car).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4388" y="452627"/>
            <a:ext cx="2770632" cy="51206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1133855"/>
            <a:ext cx="6446519" cy="407365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41070"/>
            <a:ext cx="35306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5.</a:t>
            </a:r>
            <a:r>
              <a:rPr spc="10" dirty="0"/>
              <a:t> Centrifugal</a:t>
            </a:r>
            <a:r>
              <a:rPr spc="15" dirty="0"/>
              <a:t> </a:t>
            </a:r>
            <a:r>
              <a:rPr spc="5" dirty="0"/>
              <a:t>Clutch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853564"/>
            <a:ext cx="8424545" cy="4157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185" algn="just">
              <a:lnSpc>
                <a:spcPct val="100000"/>
              </a:lnSpc>
              <a:spcBef>
                <a:spcPts val="105"/>
              </a:spcBef>
            </a:pPr>
            <a:r>
              <a:rPr sz="2900" spc="-95" dirty="0">
                <a:latin typeface="Georgia"/>
                <a:cs typeface="Georgia"/>
              </a:rPr>
              <a:t>“Centrifugal</a:t>
            </a:r>
            <a:r>
              <a:rPr sz="2900" spc="-90" dirty="0">
                <a:latin typeface="Georgia"/>
                <a:cs typeface="Georgia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Clutch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uses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centrifugal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40" dirty="0">
                <a:latin typeface="Times New Roman"/>
                <a:cs typeface="Times New Roman"/>
              </a:rPr>
              <a:t>force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instead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-95" dirty="0">
                <a:latin typeface="Times New Roman"/>
                <a:cs typeface="Times New Roman"/>
              </a:rPr>
              <a:t>of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spring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55" dirty="0">
                <a:latin typeface="Times New Roman"/>
                <a:cs typeface="Times New Roman"/>
              </a:rPr>
              <a:t>force.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This</a:t>
            </a:r>
            <a:r>
              <a:rPr sz="2900" spc="15" dirty="0">
                <a:latin typeface="Times New Roman"/>
                <a:cs typeface="Times New Roman"/>
              </a:rPr>
              <a:t> clutch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35" dirty="0">
                <a:latin typeface="Times New Roman"/>
                <a:cs typeface="Times New Roman"/>
              </a:rPr>
              <a:t>always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in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engaged</a:t>
            </a:r>
            <a:r>
              <a:rPr sz="2900" spc="-15" dirty="0">
                <a:latin typeface="Times New Roman"/>
                <a:cs typeface="Times New Roman"/>
              </a:rPr>
              <a:t> position.</a:t>
            </a:r>
            <a:r>
              <a:rPr sz="2900" spc="-15" dirty="0">
                <a:latin typeface="Georgia"/>
                <a:cs typeface="Georgia"/>
              </a:rPr>
              <a:t>”</a:t>
            </a:r>
            <a:endParaRPr sz="29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2900" spc="35" dirty="0">
                <a:latin typeface="Times New Roman"/>
                <a:cs typeface="Times New Roman"/>
              </a:rPr>
              <a:t>and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it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does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not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-30" dirty="0">
                <a:latin typeface="Times New Roman"/>
                <a:cs typeface="Times New Roman"/>
              </a:rPr>
              <a:t>have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pedal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85" dirty="0">
                <a:latin typeface="Times New Roman"/>
                <a:cs typeface="Times New Roman"/>
              </a:rPr>
              <a:t>to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operate</a:t>
            </a:r>
            <a:r>
              <a:rPr sz="2900" spc="10" dirty="0">
                <a:latin typeface="Times New Roman"/>
                <a:cs typeface="Times New Roman"/>
              </a:rPr>
              <a:t> it.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900" spc="20" dirty="0">
                <a:latin typeface="Times New Roman"/>
                <a:cs typeface="Times New Roman"/>
              </a:rPr>
              <a:t>Centrifugal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automatically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Times New Roman"/>
                <a:cs typeface="Times New Roman"/>
              </a:rPr>
              <a:t>operated</a:t>
            </a:r>
            <a:r>
              <a:rPr sz="2900" spc="79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with </a:t>
            </a:r>
            <a:r>
              <a:rPr sz="2900" spc="50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engine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speed.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110" dirty="0">
                <a:latin typeface="Times New Roman"/>
                <a:cs typeface="Times New Roman"/>
              </a:rPr>
              <a:t>The</a:t>
            </a:r>
            <a:r>
              <a:rPr sz="2900" spc="114" dirty="0">
                <a:latin typeface="Times New Roman"/>
                <a:cs typeface="Times New Roman"/>
              </a:rPr>
              <a:t> </a:t>
            </a:r>
            <a:r>
              <a:rPr sz="2900" spc="-35" dirty="0">
                <a:latin typeface="Times New Roman"/>
                <a:cs typeface="Times New Roman"/>
              </a:rPr>
              <a:t>vehicle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can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be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stopped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in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gear 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55" dirty="0">
                <a:latin typeface="Times New Roman"/>
                <a:cs typeface="Times New Roman"/>
              </a:rPr>
              <a:t>without </a:t>
            </a:r>
            <a:r>
              <a:rPr sz="2900" spc="40" dirty="0">
                <a:latin typeface="Times New Roman"/>
                <a:cs typeface="Times New Roman"/>
              </a:rPr>
              <a:t>stalling </a:t>
            </a:r>
            <a:r>
              <a:rPr sz="2900" spc="15" dirty="0">
                <a:latin typeface="Times New Roman"/>
                <a:cs typeface="Times New Roman"/>
              </a:rPr>
              <a:t>(stop </a:t>
            </a:r>
            <a:r>
              <a:rPr sz="2900" spc="55" dirty="0">
                <a:latin typeface="Times New Roman"/>
                <a:cs typeface="Times New Roman"/>
              </a:rPr>
              <a:t>running) </a:t>
            </a:r>
            <a:r>
              <a:rPr sz="2900" spc="70" dirty="0">
                <a:latin typeface="Times New Roman"/>
                <a:cs typeface="Times New Roman"/>
              </a:rPr>
              <a:t>the </a:t>
            </a:r>
            <a:r>
              <a:rPr sz="2900" spc="-5" dirty="0">
                <a:latin typeface="Times New Roman"/>
                <a:cs typeface="Times New Roman"/>
              </a:rPr>
              <a:t>engine. </a:t>
            </a:r>
            <a:r>
              <a:rPr sz="2900" spc="5" dirty="0">
                <a:latin typeface="Times New Roman"/>
                <a:cs typeface="Times New Roman"/>
              </a:rPr>
              <a:t>And </a:t>
            </a:r>
            <a:r>
              <a:rPr sz="2900" spc="-5" dirty="0">
                <a:latin typeface="Times New Roman"/>
                <a:cs typeface="Times New Roman"/>
              </a:rPr>
              <a:t>also </a:t>
            </a:r>
            <a:r>
              <a:rPr sz="2900" spc="70" dirty="0">
                <a:latin typeface="Times New Roman"/>
                <a:cs typeface="Times New Roman"/>
              </a:rPr>
              <a:t>the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gear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can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be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85" dirty="0">
                <a:latin typeface="Times New Roman"/>
                <a:cs typeface="Times New Roman"/>
              </a:rPr>
              <a:t>started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in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any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gear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Times New Roman"/>
                <a:cs typeface="Times New Roman"/>
              </a:rPr>
              <a:t>by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40" dirty="0">
                <a:latin typeface="Times New Roman"/>
                <a:cs typeface="Times New Roman"/>
              </a:rPr>
              <a:t>pressing</a:t>
            </a:r>
            <a:r>
              <a:rPr sz="2900" spc="45" dirty="0">
                <a:latin typeface="Times New Roman"/>
                <a:cs typeface="Times New Roman"/>
              </a:rPr>
              <a:t> </a:t>
            </a:r>
            <a:r>
              <a:rPr sz="2900" spc="65" dirty="0">
                <a:latin typeface="Times New Roman"/>
                <a:cs typeface="Times New Roman"/>
              </a:rPr>
              <a:t>the 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accelerator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pedal.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27222"/>
            <a:ext cx="6199632" cy="37264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204" y="838022"/>
            <a:ext cx="8477250" cy="525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latin typeface="Times New Roman"/>
                <a:cs typeface="Times New Roman"/>
              </a:rPr>
              <a:t>A </a:t>
            </a:r>
            <a:r>
              <a:rPr sz="3000" spc="15" dirty="0">
                <a:latin typeface="Times New Roman"/>
                <a:cs typeface="Times New Roman"/>
              </a:rPr>
              <a:t>centrifugal </a:t>
            </a:r>
            <a:r>
              <a:rPr sz="3000" spc="25" dirty="0">
                <a:latin typeface="Times New Roman"/>
                <a:cs typeface="Times New Roman"/>
              </a:rPr>
              <a:t>clutch </a:t>
            </a:r>
            <a:r>
              <a:rPr sz="3000" spc="30" dirty="0">
                <a:latin typeface="Times New Roman"/>
                <a:cs typeface="Times New Roman"/>
              </a:rPr>
              <a:t>works </a:t>
            </a:r>
            <a:r>
              <a:rPr sz="3000" spc="40" dirty="0">
                <a:latin typeface="Times New Roman"/>
                <a:cs typeface="Times New Roman"/>
              </a:rPr>
              <a:t>on </a:t>
            </a:r>
            <a:r>
              <a:rPr sz="3000" spc="20" dirty="0">
                <a:latin typeface="Times New Roman"/>
                <a:cs typeface="Times New Roman"/>
              </a:rPr>
              <a:t>centrifugal </a:t>
            </a:r>
            <a:r>
              <a:rPr sz="3000" spc="-55" dirty="0">
                <a:latin typeface="Times New Roman"/>
                <a:cs typeface="Times New Roman"/>
              </a:rPr>
              <a:t>force. </a:t>
            </a:r>
            <a:r>
              <a:rPr sz="3000" spc="20" dirty="0">
                <a:latin typeface="Times New Roman"/>
                <a:cs typeface="Times New Roman"/>
              </a:rPr>
              <a:t>One 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side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10" dirty="0">
                <a:latin typeface="Times New Roman"/>
                <a:cs typeface="Times New Roman"/>
              </a:rPr>
              <a:t>connected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30" dirty="0">
                <a:latin typeface="Times New Roman"/>
                <a:cs typeface="Times New Roman"/>
              </a:rPr>
              <a:t>crankshaft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other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side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connected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gearbox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shaft,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chain,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or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belt.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3000" spc="-45" dirty="0">
                <a:latin typeface="Times New Roman"/>
                <a:cs typeface="Times New Roman"/>
              </a:rPr>
              <a:t>As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-60" dirty="0">
                <a:latin typeface="Times New Roman"/>
                <a:cs typeface="Times New Roman"/>
              </a:rPr>
              <a:t>R.P.M. </a:t>
            </a:r>
            <a:r>
              <a:rPr sz="3000" spc="-10" dirty="0">
                <a:latin typeface="Times New Roman"/>
                <a:cs typeface="Times New Roman"/>
              </a:rPr>
              <a:t>(Revolutions </a:t>
            </a:r>
            <a:r>
              <a:rPr sz="3000" spc="50" dirty="0">
                <a:latin typeface="Times New Roman"/>
                <a:cs typeface="Times New Roman"/>
              </a:rPr>
              <a:t>Per </a:t>
            </a:r>
            <a:r>
              <a:rPr sz="3000" spc="30" dirty="0">
                <a:latin typeface="Times New Roman"/>
                <a:cs typeface="Times New Roman"/>
              </a:rPr>
              <a:t>Minute) </a:t>
            </a:r>
            <a:r>
              <a:rPr sz="3000" spc="-15" dirty="0">
                <a:latin typeface="Times New Roman"/>
                <a:cs typeface="Times New Roman"/>
              </a:rPr>
              <a:t>increases,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weighted </a:t>
            </a:r>
            <a:r>
              <a:rPr sz="3000" spc="65" dirty="0">
                <a:latin typeface="Times New Roman"/>
                <a:cs typeface="Times New Roman"/>
              </a:rPr>
              <a:t>arms </a:t>
            </a:r>
            <a:r>
              <a:rPr sz="3000" spc="25" dirty="0">
                <a:latin typeface="Times New Roman"/>
                <a:cs typeface="Times New Roman"/>
              </a:rPr>
              <a:t>in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swing </a:t>
            </a:r>
            <a:r>
              <a:rPr sz="3000" spc="55" dirty="0">
                <a:latin typeface="Times New Roman"/>
                <a:cs typeface="Times New Roman"/>
              </a:rPr>
              <a:t>outward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-40" dirty="0">
                <a:latin typeface="Times New Roman"/>
                <a:cs typeface="Times New Roman"/>
              </a:rPr>
              <a:t>force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position.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50" dirty="0">
                <a:latin typeface="Times New Roman"/>
                <a:cs typeface="Times New Roman"/>
              </a:rPr>
              <a:t>most </a:t>
            </a:r>
            <a:r>
              <a:rPr sz="3000" dirty="0">
                <a:latin typeface="Times New Roman"/>
                <a:cs typeface="Times New Roman"/>
              </a:rPr>
              <a:t>common </a:t>
            </a:r>
            <a:r>
              <a:rPr sz="3000" spc="20" dirty="0">
                <a:latin typeface="Times New Roman"/>
                <a:cs typeface="Times New Roman"/>
              </a:rPr>
              <a:t>Centrifugal </a:t>
            </a:r>
            <a:r>
              <a:rPr sz="3000" spc="15" dirty="0">
                <a:latin typeface="Times New Roman"/>
                <a:cs typeface="Times New Roman"/>
              </a:rPr>
              <a:t>Clutches </a:t>
            </a:r>
            <a:r>
              <a:rPr sz="3000" spc="-35" dirty="0">
                <a:latin typeface="Times New Roman"/>
                <a:cs typeface="Times New Roman"/>
              </a:rPr>
              <a:t>have </a:t>
            </a:r>
            <a:r>
              <a:rPr sz="3000" spc="10" dirty="0">
                <a:latin typeface="Times New Roman"/>
                <a:cs typeface="Times New Roman"/>
              </a:rPr>
              <a:t>friction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pads </a:t>
            </a:r>
            <a:r>
              <a:rPr sz="3000" spc="75" dirty="0">
                <a:latin typeface="Times New Roman"/>
                <a:cs typeface="Times New Roman"/>
              </a:rPr>
              <a:t>or </a:t>
            </a:r>
            <a:r>
              <a:rPr sz="3000" dirty="0">
                <a:latin typeface="Times New Roman"/>
                <a:cs typeface="Times New Roman"/>
              </a:rPr>
              <a:t>shoes </a:t>
            </a:r>
            <a:r>
              <a:rPr sz="3000" spc="15" dirty="0">
                <a:latin typeface="Times New Roman"/>
                <a:cs typeface="Times New Roman"/>
              </a:rPr>
              <a:t>radially </a:t>
            </a:r>
            <a:r>
              <a:rPr sz="3000" spc="40" dirty="0">
                <a:latin typeface="Times New Roman"/>
                <a:cs typeface="Times New Roman"/>
              </a:rPr>
              <a:t>mounted </a:t>
            </a:r>
            <a:r>
              <a:rPr sz="3000" spc="90" dirty="0">
                <a:latin typeface="Times New Roman"/>
                <a:cs typeface="Times New Roman"/>
              </a:rPr>
              <a:t>that </a:t>
            </a:r>
            <a:r>
              <a:rPr sz="3000" spc="20" dirty="0">
                <a:latin typeface="Times New Roman"/>
                <a:cs typeface="Times New Roman"/>
              </a:rPr>
              <a:t>engage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inside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rim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housing.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204" y="838022"/>
            <a:ext cx="8475980" cy="525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55" dirty="0">
                <a:latin typeface="Times New Roman"/>
                <a:cs typeface="Times New Roman"/>
              </a:rPr>
              <a:t>On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0" dirty="0">
                <a:latin typeface="Times New Roman"/>
                <a:cs typeface="Times New Roman"/>
              </a:rPr>
              <a:t>center </a:t>
            </a:r>
            <a:r>
              <a:rPr sz="3000" spc="15" dirty="0">
                <a:latin typeface="Times New Roman"/>
                <a:cs typeface="Times New Roman"/>
              </a:rPr>
              <a:t>shaft </a:t>
            </a:r>
            <a:r>
              <a:rPr sz="3000" spc="40" dirty="0">
                <a:latin typeface="Times New Roman"/>
                <a:cs typeface="Times New Roman"/>
              </a:rPr>
              <a:t>(Driving </a:t>
            </a:r>
            <a:r>
              <a:rPr sz="3000" spc="75" dirty="0">
                <a:latin typeface="Times New Roman"/>
                <a:cs typeface="Times New Roman"/>
              </a:rPr>
              <a:t>or </a:t>
            </a:r>
            <a:r>
              <a:rPr sz="3000" spc="50" dirty="0">
                <a:latin typeface="Times New Roman"/>
                <a:cs typeface="Times New Roman"/>
              </a:rPr>
              <a:t>input </a:t>
            </a:r>
            <a:r>
              <a:rPr sz="3000" dirty="0">
                <a:latin typeface="Times New Roman"/>
                <a:cs typeface="Times New Roman"/>
              </a:rPr>
              <a:t>shaft) </a:t>
            </a:r>
            <a:r>
              <a:rPr sz="3000" spc="70" dirty="0">
                <a:latin typeface="Times New Roman"/>
                <a:cs typeface="Times New Roman"/>
              </a:rPr>
              <a:t>there </a:t>
            </a:r>
            <a:r>
              <a:rPr sz="3000" spc="40" dirty="0">
                <a:latin typeface="Times New Roman"/>
                <a:cs typeface="Times New Roman"/>
              </a:rPr>
              <a:t>are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assorted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amount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extension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springs,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connect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shoe.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000" spc="105" dirty="0">
                <a:latin typeface="Times New Roman"/>
                <a:cs typeface="Times New Roman"/>
              </a:rPr>
              <a:t>When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center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shaft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(Driving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shaft)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spins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fast </a:t>
            </a:r>
            <a:r>
              <a:rPr sz="3000" spc="15" dirty="0">
                <a:latin typeface="Times New Roman"/>
                <a:cs typeface="Times New Roman"/>
              </a:rPr>
              <a:t> enough,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50" dirty="0">
                <a:latin typeface="Times New Roman"/>
                <a:cs typeface="Times New Roman"/>
              </a:rPr>
              <a:t>springs </a:t>
            </a:r>
            <a:r>
              <a:rPr sz="3000" spc="60" dirty="0">
                <a:latin typeface="Times New Roman"/>
                <a:cs typeface="Times New Roman"/>
              </a:rPr>
              <a:t>extend </a:t>
            </a:r>
            <a:r>
              <a:rPr sz="3000" spc="15" dirty="0">
                <a:latin typeface="Times New Roman"/>
                <a:cs typeface="Times New Roman"/>
              </a:rPr>
              <a:t>causing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 </a:t>
            </a:r>
            <a:r>
              <a:rPr sz="3000" spc="5" dirty="0">
                <a:latin typeface="Times New Roman"/>
                <a:cs typeface="Times New Roman"/>
              </a:rPr>
              <a:t>shoes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friction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face.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-5" dirty="0">
                <a:latin typeface="Times New Roman"/>
                <a:cs typeface="Times New Roman"/>
              </a:rPr>
              <a:t>can </a:t>
            </a:r>
            <a:r>
              <a:rPr sz="3000" spc="-20" dirty="0">
                <a:latin typeface="Times New Roman"/>
                <a:cs typeface="Times New Roman"/>
              </a:rPr>
              <a:t>be </a:t>
            </a:r>
            <a:r>
              <a:rPr sz="3000" spc="5" dirty="0">
                <a:latin typeface="Times New Roman"/>
                <a:cs typeface="Times New Roman"/>
              </a:rPr>
              <a:t>compared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70" dirty="0">
                <a:latin typeface="Times New Roman"/>
                <a:cs typeface="Times New Roman"/>
              </a:rPr>
              <a:t>drum </a:t>
            </a:r>
            <a:r>
              <a:rPr sz="3000" spc="10" dirty="0">
                <a:latin typeface="Times New Roman"/>
                <a:cs typeface="Times New Roman"/>
              </a:rPr>
              <a:t>brake </a:t>
            </a:r>
            <a:r>
              <a:rPr sz="3000" spc="25" dirty="0">
                <a:latin typeface="Times New Roman"/>
                <a:cs typeface="Times New Roman"/>
              </a:rPr>
              <a:t>in reverse </a:t>
            </a:r>
            <a:r>
              <a:rPr sz="3000" spc="5" dirty="0">
                <a:latin typeface="Times New Roman"/>
                <a:cs typeface="Times New Roman"/>
              </a:rPr>
              <a:t>order.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weighted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arms </a:t>
            </a:r>
            <a:r>
              <a:rPr sz="3000" spc="-35" dirty="0">
                <a:latin typeface="Times New Roman"/>
                <a:cs typeface="Times New Roman"/>
              </a:rPr>
              <a:t>force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these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disks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together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power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transmitted.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227222"/>
            <a:ext cx="2121408" cy="50897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4938" y="838022"/>
            <a:ext cx="22129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5844" algn="l"/>
              </a:tabLst>
            </a:pPr>
            <a:r>
              <a:rPr sz="3000" spc="5" dirty="0">
                <a:latin typeface="Times New Roman"/>
                <a:cs typeface="Times New Roman"/>
              </a:rPr>
              <a:t>s</a:t>
            </a:r>
            <a:r>
              <a:rPr sz="3000" spc="20" dirty="0">
                <a:latin typeface="Times New Roman"/>
                <a:cs typeface="Times New Roman"/>
              </a:rPr>
              <a:t>haft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90" dirty="0">
                <a:latin typeface="Times New Roman"/>
                <a:cs typeface="Times New Roman"/>
              </a:rPr>
              <a:t>r</a:t>
            </a:r>
            <a:r>
              <a:rPr sz="3000" spc="-60" dirty="0">
                <a:latin typeface="Times New Roman"/>
                <a:cs typeface="Times New Roman"/>
              </a:rPr>
              <a:t>e</a:t>
            </a:r>
            <a:r>
              <a:rPr sz="3000" spc="-25" dirty="0">
                <a:latin typeface="Times New Roman"/>
                <a:cs typeface="Times New Roman"/>
              </a:rPr>
              <a:t>ach</a:t>
            </a:r>
            <a:r>
              <a:rPr sz="3000" spc="-15" dirty="0">
                <a:latin typeface="Times New Roman"/>
                <a:cs typeface="Times New Roman"/>
              </a:rPr>
              <a:t>e</a:t>
            </a:r>
            <a:r>
              <a:rPr sz="3000" spc="20" dirty="0">
                <a:latin typeface="Times New Roman"/>
                <a:cs typeface="Times New Roman"/>
              </a:rPr>
              <a:t>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8610" y="838022"/>
            <a:ext cx="26771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375" algn="l"/>
                <a:tab pos="1816735" algn="l"/>
              </a:tabLst>
            </a:pPr>
            <a:r>
              <a:rPr sz="3000" spc="-20" dirty="0">
                <a:latin typeface="Times New Roman"/>
                <a:cs typeface="Times New Roman"/>
              </a:rPr>
              <a:t>a	</a:t>
            </a:r>
            <a:r>
              <a:rPr sz="3000" spc="-65" dirty="0">
                <a:latin typeface="Times New Roman"/>
                <a:cs typeface="Times New Roman"/>
              </a:rPr>
              <a:t>c</a:t>
            </a:r>
            <a:r>
              <a:rPr sz="3000" spc="-60" dirty="0">
                <a:latin typeface="Times New Roman"/>
                <a:cs typeface="Times New Roman"/>
              </a:rPr>
              <a:t>e</a:t>
            </a:r>
            <a:r>
              <a:rPr sz="3000" spc="215" dirty="0">
                <a:latin typeface="Times New Roman"/>
                <a:cs typeface="Times New Roman"/>
              </a:rPr>
              <a:t>r</a:t>
            </a:r>
            <a:r>
              <a:rPr sz="3000" spc="45" dirty="0">
                <a:latin typeface="Times New Roman"/>
                <a:cs typeface="Times New Roman"/>
              </a:rPr>
              <a:t>tai</a:t>
            </a:r>
            <a:r>
              <a:rPr sz="3000" spc="95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5" dirty="0">
                <a:latin typeface="Times New Roman"/>
                <a:cs typeface="Times New Roman"/>
              </a:rPr>
              <a:t>R</a:t>
            </a:r>
            <a:r>
              <a:rPr sz="3000" spc="145" dirty="0">
                <a:latin typeface="Times New Roman"/>
                <a:cs typeface="Times New Roman"/>
              </a:rPr>
              <a:t>PM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204" y="838022"/>
            <a:ext cx="1986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3490" algn="l"/>
              </a:tabLst>
            </a:pPr>
            <a:r>
              <a:rPr sz="3000" spc="105" dirty="0">
                <a:latin typeface="Times New Roman"/>
                <a:cs typeface="Times New Roman"/>
              </a:rPr>
              <a:t>When	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(</a:t>
            </a:r>
            <a:r>
              <a:rPr sz="3000" spc="-125" dirty="0">
                <a:latin typeface="Times New Roman"/>
                <a:cs typeface="Times New Roman"/>
              </a:rPr>
              <a:t>R</a:t>
            </a:r>
            <a:r>
              <a:rPr sz="3000" spc="-85" dirty="0">
                <a:latin typeface="Times New Roman"/>
                <a:cs typeface="Times New Roman"/>
              </a:rPr>
              <a:t>e</a:t>
            </a:r>
            <a:r>
              <a:rPr sz="3000" spc="-105" dirty="0">
                <a:latin typeface="Times New Roman"/>
                <a:cs typeface="Times New Roman"/>
              </a:rPr>
              <a:t>v</a:t>
            </a:r>
            <a:r>
              <a:rPr sz="3000" spc="30" dirty="0">
                <a:latin typeface="Times New Roman"/>
                <a:cs typeface="Times New Roman"/>
              </a:rPr>
              <a:t>olutio</a:t>
            </a:r>
            <a:r>
              <a:rPr sz="3000" spc="40" dirty="0">
                <a:latin typeface="Times New Roman"/>
                <a:cs typeface="Times New Roman"/>
              </a:rPr>
              <a:t>n</a:t>
            </a:r>
            <a:r>
              <a:rPr sz="3000" spc="20" dirty="0">
                <a:latin typeface="Times New Roman"/>
                <a:cs typeface="Times New Roman"/>
              </a:rPr>
              <a:t>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7820" y="838022"/>
            <a:ext cx="10642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Times New Roman"/>
                <a:cs typeface="Times New Roman"/>
              </a:rPr>
              <a:t>e</a:t>
            </a:r>
            <a:r>
              <a:rPr sz="3000" spc="60" dirty="0">
                <a:latin typeface="Times New Roman"/>
                <a:cs typeface="Times New Roman"/>
              </a:rPr>
              <a:t>ng</a:t>
            </a:r>
            <a:r>
              <a:rPr sz="3000" spc="40" dirty="0">
                <a:latin typeface="Times New Roman"/>
                <a:cs typeface="Times New Roman"/>
              </a:rPr>
              <a:t>i</a:t>
            </a:r>
            <a:r>
              <a:rPr sz="3000" spc="10" dirty="0">
                <a:latin typeface="Times New Roman"/>
                <a:cs typeface="Times New Roman"/>
              </a:rPr>
              <a:t>ne  </a:t>
            </a:r>
            <a:r>
              <a:rPr sz="3000" spc="60" dirty="0">
                <a:latin typeface="Times New Roman"/>
                <a:cs typeface="Times New Roman"/>
              </a:rPr>
              <a:t>Per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4729" y="1295527"/>
            <a:ext cx="1370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>
                <a:latin typeface="Times New Roman"/>
                <a:cs typeface="Times New Roman"/>
              </a:rPr>
              <a:t>Minute),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9926" y="1295527"/>
            <a:ext cx="35953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  <a:tabLst>
                <a:tab pos="847090" algn="l"/>
                <a:tab pos="2148840" algn="l"/>
              </a:tabLst>
            </a:pPr>
            <a:r>
              <a:rPr sz="3000" spc="75" dirty="0">
                <a:latin typeface="Times New Roman"/>
                <a:cs typeface="Times New Roman"/>
              </a:rPr>
              <a:t>the	</a:t>
            </a:r>
            <a:r>
              <a:rPr sz="3000" spc="20" dirty="0">
                <a:latin typeface="Times New Roman"/>
                <a:cs typeface="Times New Roman"/>
              </a:rPr>
              <a:t>clutch	</a:t>
            </a:r>
            <a:r>
              <a:rPr sz="3000" spc="-15" dirty="0">
                <a:latin typeface="Times New Roman"/>
                <a:cs typeface="Times New Roman"/>
              </a:rPr>
              <a:t>activates,</a:t>
            </a:r>
            <a:endParaRPr sz="3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000" spc="-10" dirty="0">
                <a:latin typeface="Times New Roman"/>
                <a:cs typeface="Times New Roman"/>
              </a:rPr>
              <a:t>variable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204" y="1752980"/>
            <a:ext cx="68262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6410" algn="l"/>
                <a:tab pos="3235325" algn="l"/>
                <a:tab pos="4213860" algn="l"/>
                <a:tab pos="4814570" algn="l"/>
              </a:tabLst>
            </a:pPr>
            <a:r>
              <a:rPr sz="3000" spc="55" dirty="0">
                <a:latin typeface="Times New Roman"/>
                <a:cs typeface="Times New Roman"/>
              </a:rPr>
              <a:t>wo</a:t>
            </a:r>
            <a:r>
              <a:rPr sz="3000" spc="20" dirty="0">
                <a:latin typeface="Times New Roman"/>
                <a:cs typeface="Times New Roman"/>
              </a:rPr>
              <a:t>r</a:t>
            </a:r>
            <a:r>
              <a:rPr sz="3000" spc="10" dirty="0">
                <a:latin typeface="Times New Roman"/>
                <a:cs typeface="Times New Roman"/>
              </a:rPr>
              <a:t>k</a:t>
            </a:r>
            <a:r>
              <a:rPr sz="3000" spc="-50" dirty="0">
                <a:latin typeface="Times New Roman"/>
                <a:cs typeface="Times New Roman"/>
              </a:rPr>
              <a:t>i</a:t>
            </a:r>
            <a:r>
              <a:rPr sz="3000" spc="100" dirty="0">
                <a:latin typeface="Times New Roman"/>
                <a:cs typeface="Times New Roman"/>
              </a:rPr>
              <a:t>n</a:t>
            </a:r>
            <a:r>
              <a:rPr sz="3000" spc="105" dirty="0">
                <a:latin typeface="Times New Roman"/>
                <a:cs typeface="Times New Roman"/>
              </a:rPr>
              <a:t>g</a:t>
            </a:r>
            <a:r>
              <a:rPr sz="3000" dirty="0">
                <a:latin typeface="Times New Roman"/>
                <a:cs typeface="Times New Roman"/>
              </a:rPr>
              <a:t>	al</a:t>
            </a:r>
            <a:r>
              <a:rPr sz="3000" spc="10" dirty="0">
                <a:latin typeface="Times New Roman"/>
                <a:cs typeface="Times New Roman"/>
              </a:rPr>
              <a:t>m</a:t>
            </a:r>
            <a:r>
              <a:rPr sz="3000" spc="60" dirty="0">
                <a:latin typeface="Times New Roman"/>
                <a:cs typeface="Times New Roman"/>
              </a:rPr>
              <a:t>ost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30" dirty="0">
                <a:latin typeface="Times New Roman"/>
                <a:cs typeface="Times New Roman"/>
              </a:rPr>
              <a:t>l</a:t>
            </a:r>
            <a:r>
              <a:rPr sz="3000" spc="-20" dirty="0">
                <a:latin typeface="Times New Roman"/>
                <a:cs typeface="Times New Roman"/>
              </a:rPr>
              <a:t>i</a:t>
            </a:r>
            <a:r>
              <a:rPr sz="3000" spc="-105" dirty="0">
                <a:latin typeface="Times New Roman"/>
                <a:cs typeface="Times New Roman"/>
              </a:rPr>
              <a:t>k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Times New Roman"/>
                <a:cs typeface="Times New Roman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co</a:t>
            </a:r>
            <a:r>
              <a:rPr sz="3000" dirty="0">
                <a:latin typeface="Times New Roman"/>
                <a:cs typeface="Times New Roman"/>
              </a:rPr>
              <a:t>n</a:t>
            </a:r>
            <a:r>
              <a:rPr sz="3000" spc="70" dirty="0">
                <a:latin typeface="Times New Roman"/>
                <a:cs typeface="Times New Roman"/>
              </a:rPr>
              <a:t>t</a:t>
            </a:r>
            <a:r>
              <a:rPr sz="3000" spc="75" dirty="0">
                <a:latin typeface="Times New Roman"/>
                <a:cs typeface="Times New Roman"/>
              </a:rPr>
              <a:t>i</a:t>
            </a:r>
            <a:r>
              <a:rPr sz="3000" spc="100" dirty="0">
                <a:latin typeface="Times New Roman"/>
                <a:cs typeface="Times New Roman"/>
              </a:rPr>
              <a:t>n</a:t>
            </a:r>
            <a:r>
              <a:rPr sz="3000" spc="5" dirty="0">
                <a:latin typeface="Times New Roman"/>
                <a:cs typeface="Times New Roman"/>
              </a:rPr>
              <a:t>uo</a:t>
            </a:r>
            <a:r>
              <a:rPr sz="3000" spc="15" dirty="0">
                <a:latin typeface="Times New Roman"/>
                <a:cs typeface="Times New Roman"/>
              </a:rPr>
              <a:t>u</a:t>
            </a:r>
            <a:r>
              <a:rPr sz="3000" spc="5" dirty="0">
                <a:latin typeface="Times New Roman"/>
                <a:cs typeface="Times New Roman"/>
              </a:rPr>
              <a:t>s</a:t>
            </a:r>
            <a:r>
              <a:rPr sz="3000" spc="-70" dirty="0">
                <a:latin typeface="Times New Roman"/>
                <a:cs typeface="Times New Roman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y  </a:t>
            </a:r>
            <a:r>
              <a:rPr sz="3000" spc="30" dirty="0">
                <a:latin typeface="Times New Roman"/>
                <a:cs typeface="Times New Roman"/>
              </a:rPr>
              <a:t>transmission.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3225800"/>
            <a:ext cx="84753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45" dirty="0">
                <a:latin typeface="Times New Roman"/>
                <a:cs typeface="Times New Roman"/>
              </a:rPr>
              <a:t>As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load</a:t>
            </a:r>
            <a:r>
              <a:rPr sz="3000" spc="5" dirty="0">
                <a:latin typeface="Times New Roman"/>
                <a:cs typeface="Times New Roman"/>
              </a:rPr>
              <a:t> increases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R.P.M.</a:t>
            </a:r>
            <a:r>
              <a:rPr sz="3000" spc="6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drops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thereby 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disengaging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letting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RPM</a:t>
            </a:r>
            <a:r>
              <a:rPr sz="3000" spc="20" dirty="0">
                <a:latin typeface="Times New Roman"/>
                <a:cs typeface="Times New Roman"/>
              </a:rPr>
              <a:t> rise</a:t>
            </a:r>
            <a:r>
              <a:rPr sz="3000" spc="5" dirty="0">
                <a:latin typeface="Times New Roman"/>
                <a:cs typeface="Times New Roman"/>
              </a:rPr>
              <a:t> again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reengaging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clutch.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305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772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295882"/>
            <a:ext cx="8424545" cy="52711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509"/>
              </a:spcBef>
              <a:buFont typeface="Times New Roman"/>
              <a:buAutoNum type="arabicPeriod"/>
              <a:tabLst>
                <a:tab pos="394335" algn="l"/>
              </a:tabLst>
            </a:pPr>
            <a:r>
              <a:rPr sz="2900" spc="20" dirty="0">
                <a:latin typeface="Times New Roman"/>
                <a:cs typeface="Times New Roman"/>
              </a:rPr>
              <a:t>Centrifugal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Clutch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has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less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maintenance.</a:t>
            </a:r>
            <a:endParaRPr sz="2900">
              <a:latin typeface="Times New Roman"/>
              <a:cs typeface="Times New Roman"/>
            </a:endParaRPr>
          </a:p>
          <a:p>
            <a:pPr marL="393700" indent="-381635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394335" algn="l"/>
              </a:tabLst>
            </a:pPr>
            <a:r>
              <a:rPr sz="2900" spc="150" dirty="0">
                <a:latin typeface="Times New Roman"/>
                <a:cs typeface="Times New Roman"/>
              </a:rPr>
              <a:t>It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not</a:t>
            </a:r>
            <a:r>
              <a:rPr sz="2900" spc="-15" dirty="0">
                <a:latin typeface="Times New Roman"/>
                <a:cs typeface="Times New Roman"/>
              </a:rPr>
              <a:t> expensive.</a:t>
            </a:r>
            <a:endParaRPr sz="2900">
              <a:latin typeface="Times New Roman"/>
              <a:cs typeface="Times New Roman"/>
            </a:endParaRPr>
          </a:p>
          <a:p>
            <a:pPr marL="393700" indent="-381635">
              <a:lnSpc>
                <a:spcPct val="100000"/>
              </a:lnSpc>
              <a:spcBef>
                <a:spcPts val="385"/>
              </a:spcBef>
              <a:buFont typeface="Times New Roman"/>
              <a:buAutoNum type="arabicPeriod"/>
              <a:tabLst>
                <a:tab pos="394335" algn="l"/>
              </a:tabLst>
            </a:pPr>
            <a:r>
              <a:rPr sz="2900" spc="150" dirty="0">
                <a:latin typeface="Times New Roman"/>
                <a:cs typeface="Times New Roman"/>
              </a:rPr>
              <a:t>It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does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not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need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clutch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pedal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Times New Roman"/>
                <a:cs typeface="Times New Roman"/>
              </a:rPr>
              <a:t>because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spc="-70" dirty="0">
                <a:latin typeface="Georgia"/>
                <a:cs typeface="Georgia"/>
              </a:rPr>
              <a:t>it’s</a:t>
            </a:r>
            <a:r>
              <a:rPr sz="2900" spc="20" dirty="0">
                <a:latin typeface="Georgia"/>
                <a:cs typeface="Georgia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automatic.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466725" algn="l"/>
                <a:tab pos="467359" algn="l"/>
                <a:tab pos="902335" algn="l"/>
                <a:tab pos="1859914" algn="l"/>
                <a:tab pos="2338705" algn="l"/>
                <a:tab pos="3649979" algn="l"/>
                <a:tab pos="4296410" algn="l"/>
                <a:tab pos="5469890" algn="l"/>
                <a:tab pos="6357620" algn="l"/>
                <a:tab pos="7659370" algn="l"/>
              </a:tabLst>
            </a:pPr>
            <a:r>
              <a:rPr sz="2900" spc="160" dirty="0">
                <a:latin typeface="Times New Roman"/>
                <a:cs typeface="Times New Roman"/>
              </a:rPr>
              <a:t>I</a:t>
            </a:r>
            <a:r>
              <a:rPr sz="2900" spc="140" dirty="0">
                <a:latin typeface="Times New Roman"/>
                <a:cs typeface="Times New Roman"/>
              </a:rPr>
              <a:t>t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5" dirty="0">
                <a:latin typeface="Times New Roman"/>
                <a:cs typeface="Times New Roman"/>
              </a:rPr>
              <a:t>hel</a:t>
            </a:r>
            <a:r>
              <a:rPr sz="2900" spc="20" dirty="0">
                <a:latin typeface="Times New Roman"/>
                <a:cs typeface="Times New Roman"/>
              </a:rPr>
              <a:t>ps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60" dirty="0">
                <a:latin typeface="Times New Roman"/>
                <a:cs typeface="Times New Roman"/>
              </a:rPr>
              <a:t>t</a:t>
            </a:r>
            <a:r>
              <a:rPr sz="2900" spc="105" dirty="0">
                <a:latin typeface="Times New Roman"/>
                <a:cs typeface="Times New Roman"/>
              </a:rPr>
              <a:t>o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10" dirty="0">
                <a:latin typeface="Times New Roman"/>
                <a:cs typeface="Times New Roman"/>
              </a:rPr>
              <a:t>p</a:t>
            </a:r>
            <a:r>
              <a:rPr sz="2900" spc="160" dirty="0">
                <a:latin typeface="Times New Roman"/>
                <a:cs typeface="Times New Roman"/>
              </a:rPr>
              <a:t>r</a:t>
            </a:r>
            <a:r>
              <a:rPr sz="2900" spc="-70" dirty="0">
                <a:latin typeface="Times New Roman"/>
                <a:cs typeface="Times New Roman"/>
              </a:rPr>
              <a:t>e</a:t>
            </a:r>
            <a:r>
              <a:rPr sz="2900" spc="-85" dirty="0">
                <a:latin typeface="Times New Roman"/>
                <a:cs typeface="Times New Roman"/>
              </a:rPr>
              <a:t>v</a:t>
            </a:r>
            <a:r>
              <a:rPr sz="2900" spc="85" dirty="0">
                <a:latin typeface="Times New Roman"/>
                <a:cs typeface="Times New Roman"/>
              </a:rPr>
              <a:t>en</a:t>
            </a:r>
            <a:r>
              <a:rPr sz="2900" spc="55" dirty="0">
                <a:latin typeface="Times New Roman"/>
                <a:cs typeface="Times New Roman"/>
              </a:rPr>
              <a:t>t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70" dirty="0">
                <a:latin typeface="Times New Roman"/>
                <a:cs typeface="Times New Roman"/>
              </a:rPr>
              <a:t>the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50" dirty="0">
                <a:latin typeface="Times New Roman"/>
                <a:cs typeface="Times New Roman"/>
              </a:rPr>
              <a:t>en</a:t>
            </a:r>
            <a:r>
              <a:rPr sz="2900" spc="65" dirty="0">
                <a:latin typeface="Times New Roman"/>
                <a:cs typeface="Times New Roman"/>
              </a:rPr>
              <a:t>g</a:t>
            </a:r>
            <a:r>
              <a:rPr sz="2900" spc="-65" dirty="0">
                <a:latin typeface="Times New Roman"/>
                <a:cs typeface="Times New Roman"/>
              </a:rPr>
              <a:t>i</a:t>
            </a:r>
            <a:r>
              <a:rPr sz="2900" spc="20" dirty="0">
                <a:latin typeface="Times New Roman"/>
                <a:cs typeface="Times New Roman"/>
              </a:rPr>
              <a:t>ne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-5" dirty="0">
                <a:latin typeface="Times New Roman"/>
                <a:cs typeface="Times New Roman"/>
              </a:rPr>
              <a:t>fr</a:t>
            </a:r>
            <a:r>
              <a:rPr sz="2900" spc="-30" dirty="0">
                <a:latin typeface="Times New Roman"/>
                <a:cs typeface="Times New Roman"/>
              </a:rPr>
              <a:t>o</a:t>
            </a:r>
            <a:r>
              <a:rPr sz="2900" spc="10" dirty="0">
                <a:latin typeface="Times New Roman"/>
                <a:cs typeface="Times New Roman"/>
              </a:rPr>
              <a:t>m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125" dirty="0">
                <a:latin typeface="Times New Roman"/>
                <a:cs typeface="Times New Roman"/>
              </a:rPr>
              <a:t>s</a:t>
            </a:r>
            <a:r>
              <a:rPr sz="2900" spc="90" dirty="0">
                <a:latin typeface="Times New Roman"/>
                <a:cs typeface="Times New Roman"/>
              </a:rPr>
              <a:t>t</a:t>
            </a:r>
            <a:r>
              <a:rPr sz="2900" spc="-15" dirty="0">
                <a:latin typeface="Times New Roman"/>
                <a:cs typeface="Times New Roman"/>
              </a:rPr>
              <a:t>all</a:t>
            </a:r>
            <a:r>
              <a:rPr sz="2900" spc="-25" dirty="0">
                <a:latin typeface="Times New Roman"/>
                <a:cs typeface="Times New Roman"/>
              </a:rPr>
              <a:t>i</a:t>
            </a:r>
            <a:r>
              <a:rPr sz="2900" spc="100" dirty="0">
                <a:latin typeface="Times New Roman"/>
                <a:cs typeface="Times New Roman"/>
              </a:rPr>
              <a:t>n</a:t>
            </a:r>
            <a:r>
              <a:rPr sz="2900" spc="105" dirty="0">
                <a:latin typeface="Times New Roman"/>
                <a:cs typeface="Times New Roman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	</a:t>
            </a:r>
            <a:r>
              <a:rPr sz="2900" spc="-85" dirty="0">
                <a:latin typeface="Times New Roman"/>
                <a:cs typeface="Times New Roman"/>
              </a:rPr>
              <a:t>(</a:t>
            </a:r>
            <a:r>
              <a:rPr sz="2900" spc="125" dirty="0">
                <a:latin typeface="Times New Roman"/>
                <a:cs typeface="Times New Roman"/>
              </a:rPr>
              <a:t>s</a:t>
            </a:r>
            <a:r>
              <a:rPr sz="2900" spc="90" dirty="0">
                <a:latin typeface="Times New Roman"/>
                <a:cs typeface="Times New Roman"/>
              </a:rPr>
              <a:t>t</a:t>
            </a:r>
            <a:r>
              <a:rPr sz="2900" spc="-10" dirty="0">
                <a:latin typeface="Times New Roman"/>
                <a:cs typeface="Times New Roman"/>
              </a:rPr>
              <a:t>op  </a:t>
            </a:r>
            <a:r>
              <a:rPr sz="2900" spc="45" dirty="0">
                <a:latin typeface="Times New Roman"/>
                <a:cs typeface="Times New Roman"/>
              </a:rPr>
              <a:t>running).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marL="378460" indent="-366395">
              <a:lnSpc>
                <a:spcPct val="100000"/>
              </a:lnSpc>
              <a:spcBef>
                <a:spcPts val="385"/>
              </a:spcBef>
              <a:buFont typeface="Times New Roman"/>
              <a:buAutoNum type="arabicPeriod"/>
              <a:tabLst>
                <a:tab pos="379095" algn="l"/>
                <a:tab pos="7183755" algn="l"/>
              </a:tabLst>
            </a:pPr>
            <a:r>
              <a:rPr sz="2800" spc="35" dirty="0">
                <a:latin typeface="Times New Roman"/>
                <a:cs typeface="Times New Roman"/>
              </a:rPr>
              <a:t>Due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to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slipping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friction,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There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loss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power.</a:t>
            </a:r>
            <a:endParaRPr sz="2800">
              <a:latin typeface="Times New Roman"/>
              <a:cs typeface="Times New Roman"/>
            </a:endParaRPr>
          </a:p>
          <a:p>
            <a:pPr marL="378460" indent="-366395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379095" algn="l"/>
              </a:tabLst>
            </a:pPr>
            <a:r>
              <a:rPr sz="2800" spc="150" dirty="0">
                <a:latin typeface="Times New Roman"/>
                <a:cs typeface="Times New Roman"/>
              </a:rPr>
              <a:t>It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causes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overheating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problems.</a:t>
            </a:r>
            <a:endParaRPr sz="28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385"/>
              </a:spcBef>
              <a:buFont typeface="Times New Roman"/>
              <a:buAutoNum type="arabicPeriod"/>
              <a:tabLst>
                <a:tab pos="415925" algn="l"/>
                <a:tab pos="1348105" algn="l"/>
              </a:tabLst>
            </a:pPr>
            <a:r>
              <a:rPr sz="2800" spc="110" dirty="0">
                <a:latin typeface="Times New Roman"/>
                <a:cs typeface="Times New Roman"/>
              </a:rPr>
              <a:t>Its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engagement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and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disengagements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depend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upon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speed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of	</a:t>
            </a:r>
            <a:r>
              <a:rPr sz="2800" spc="65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driving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shaft.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988" y="227222"/>
            <a:ext cx="6862571" cy="508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572844"/>
            <a:ext cx="8423275" cy="434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imes New Roman"/>
                <a:cs typeface="Times New Roman"/>
              </a:rPr>
              <a:t>An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automobile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has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following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function: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buAutoNum type="arabicPeriod"/>
              <a:tabLst>
                <a:tab pos="412750" algn="l"/>
              </a:tabLst>
            </a:pP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5" dirty="0">
                <a:latin typeface="Times New Roman"/>
                <a:cs typeface="Times New Roman"/>
              </a:rPr>
              <a:t>can </a:t>
            </a:r>
            <a:r>
              <a:rPr sz="3000" spc="-20" dirty="0">
                <a:latin typeface="Times New Roman"/>
                <a:cs typeface="Times New Roman"/>
              </a:rPr>
              <a:t>be </a:t>
            </a:r>
            <a:r>
              <a:rPr sz="3000" dirty="0">
                <a:latin typeface="Times New Roman"/>
                <a:cs typeface="Times New Roman"/>
              </a:rPr>
              <a:t>disengaged. </a:t>
            </a: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-10" dirty="0">
                <a:latin typeface="Times New Roman"/>
                <a:cs typeface="Times New Roman"/>
              </a:rPr>
              <a:t>allows </a:t>
            </a:r>
            <a:r>
              <a:rPr sz="3000" spc="30" dirty="0">
                <a:latin typeface="Times New Roman"/>
                <a:cs typeface="Times New Roman"/>
              </a:rPr>
              <a:t>engine </a:t>
            </a:r>
            <a:r>
              <a:rPr sz="3000" spc="45" dirty="0">
                <a:latin typeface="Times New Roman"/>
                <a:cs typeface="Times New Roman"/>
              </a:rPr>
              <a:t>cranking 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permits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engine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to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run </a:t>
            </a:r>
            <a:r>
              <a:rPr sz="3000" spc="55" dirty="0">
                <a:latin typeface="Times New Roman"/>
                <a:cs typeface="Times New Roman"/>
              </a:rPr>
              <a:t>without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delivering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power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transmission.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3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452120" algn="l"/>
              </a:tabLst>
            </a:pPr>
            <a:r>
              <a:rPr sz="3000" spc="60" dirty="0">
                <a:latin typeface="Times New Roman"/>
                <a:cs typeface="Times New Roman"/>
              </a:rPr>
              <a:t>While </a:t>
            </a:r>
            <a:r>
              <a:rPr sz="3000" spc="10" dirty="0">
                <a:latin typeface="Times New Roman"/>
                <a:cs typeface="Times New Roman"/>
              </a:rPr>
              <a:t>disengaging, </a:t>
            </a:r>
            <a:r>
              <a:rPr sz="3000" spc="75" dirty="0">
                <a:latin typeface="Times New Roman"/>
                <a:cs typeface="Times New Roman"/>
              </a:rPr>
              <a:t>it </a:t>
            </a:r>
            <a:r>
              <a:rPr sz="3000" spc="55" dirty="0">
                <a:latin typeface="Times New Roman"/>
                <a:cs typeface="Times New Roman"/>
              </a:rPr>
              <a:t>permits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driver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10" dirty="0">
                <a:latin typeface="Times New Roman"/>
                <a:cs typeface="Times New Roman"/>
              </a:rPr>
              <a:t>shift 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transmission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into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various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gear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according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to 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operating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condition.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79" y="525780"/>
            <a:ext cx="51160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143126"/>
            <a:ext cx="8426450" cy="322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Times New Roman"/>
              <a:buAutoNum type="arabicPeriod"/>
              <a:tabLst>
                <a:tab pos="412750" algn="l"/>
              </a:tabLst>
            </a:pPr>
            <a:r>
              <a:rPr sz="2900" spc="110" dirty="0">
                <a:latin typeface="Times New Roman"/>
                <a:cs typeface="Times New Roman"/>
              </a:rPr>
              <a:t>The </a:t>
            </a:r>
            <a:r>
              <a:rPr sz="2900" spc="15" dirty="0">
                <a:latin typeface="Times New Roman"/>
                <a:cs typeface="Times New Roman"/>
              </a:rPr>
              <a:t>centrifugal clutch </a:t>
            </a:r>
            <a:r>
              <a:rPr sz="2900" spc="-25" dirty="0">
                <a:latin typeface="Times New Roman"/>
                <a:cs typeface="Times New Roman"/>
              </a:rPr>
              <a:t>is </a:t>
            </a:r>
            <a:r>
              <a:rPr sz="2900" spc="-10" dirty="0">
                <a:latin typeface="Times New Roman"/>
                <a:cs typeface="Times New Roman"/>
              </a:rPr>
              <a:t>mainly </a:t>
            </a:r>
            <a:r>
              <a:rPr sz="2900" dirty="0">
                <a:latin typeface="Times New Roman"/>
                <a:cs typeface="Times New Roman"/>
              </a:rPr>
              <a:t>used </a:t>
            </a:r>
            <a:r>
              <a:rPr sz="2900" spc="10" dirty="0">
                <a:latin typeface="Times New Roman"/>
                <a:cs typeface="Times New Roman"/>
              </a:rPr>
              <a:t>in </a:t>
            </a:r>
            <a:r>
              <a:rPr sz="2900" spc="-5" dirty="0">
                <a:latin typeface="Times New Roman"/>
                <a:cs typeface="Times New Roman"/>
              </a:rPr>
              <a:t>mopeds </a:t>
            </a:r>
            <a:r>
              <a:rPr sz="2900" spc="35" dirty="0">
                <a:latin typeface="Times New Roman"/>
                <a:cs typeface="Times New Roman"/>
              </a:rPr>
              <a:t>and 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go-karts.</a:t>
            </a:r>
            <a:endParaRPr sz="29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/>
              <a:tabLst>
                <a:tab pos="485775" algn="l"/>
              </a:tabLst>
            </a:pPr>
            <a:r>
              <a:rPr sz="2900" spc="150" dirty="0">
                <a:latin typeface="Times New Roman"/>
                <a:cs typeface="Times New Roman"/>
              </a:rPr>
              <a:t>It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also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used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in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mini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70" dirty="0">
                <a:latin typeface="Times New Roman"/>
                <a:cs typeface="Times New Roman"/>
              </a:rPr>
              <a:t>bikes,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55" dirty="0">
                <a:latin typeface="Times New Roman"/>
                <a:cs typeface="Times New Roman"/>
              </a:rPr>
              <a:t>chainsaw,</a:t>
            </a:r>
            <a:r>
              <a:rPr sz="2900" spc="-5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and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lawn 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mowers</a:t>
            </a:r>
            <a:r>
              <a:rPr sz="2900" spc="-25" dirty="0">
                <a:latin typeface="Times New Roman"/>
                <a:cs typeface="Times New Roman"/>
              </a:rPr>
              <a:t> etc.</a:t>
            </a: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420"/>
              </a:spcBef>
              <a:buFont typeface="Times New Roman"/>
              <a:buAutoNum type="arabicPeriod"/>
              <a:tabLst>
                <a:tab pos="492125" algn="l"/>
              </a:tabLst>
            </a:pPr>
            <a:r>
              <a:rPr sz="2900" spc="150" dirty="0">
                <a:latin typeface="Times New Roman"/>
                <a:cs typeface="Times New Roman"/>
              </a:rPr>
              <a:t>It </a:t>
            </a:r>
            <a:r>
              <a:rPr sz="2900" spc="-25" dirty="0">
                <a:latin typeface="Times New Roman"/>
                <a:cs typeface="Times New Roman"/>
              </a:rPr>
              <a:t>is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5" dirty="0">
                <a:latin typeface="Times New Roman"/>
                <a:cs typeface="Times New Roman"/>
              </a:rPr>
              <a:t>used</a:t>
            </a:r>
            <a:r>
              <a:rPr sz="2900" spc="10" dirty="0">
                <a:latin typeface="Times New Roman"/>
                <a:cs typeface="Times New Roman"/>
              </a:rPr>
              <a:t> in</a:t>
            </a:r>
            <a:r>
              <a:rPr sz="2900" spc="15" dirty="0">
                <a:latin typeface="Times New Roman"/>
                <a:cs typeface="Times New Roman"/>
              </a:rPr>
              <a:t> boats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and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Para-motors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85" dirty="0">
                <a:latin typeface="Times New Roman"/>
                <a:cs typeface="Times New Roman"/>
              </a:rPr>
              <a:t>to </a:t>
            </a:r>
            <a:r>
              <a:rPr sz="2900" spc="-45" dirty="0">
                <a:latin typeface="Times New Roman"/>
                <a:cs typeface="Times New Roman"/>
              </a:rPr>
              <a:t>keep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spc="65" dirty="0">
                <a:latin typeface="Times New Roman"/>
                <a:cs typeface="Times New Roman"/>
              </a:rPr>
              <a:t>the 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engine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75" dirty="0">
                <a:latin typeface="Times New Roman"/>
                <a:cs typeface="Times New Roman"/>
              </a:rPr>
              <a:t>running</a:t>
            </a:r>
            <a:r>
              <a:rPr sz="2900" spc="80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during</a:t>
            </a:r>
            <a:r>
              <a:rPr sz="2900" spc="65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stalling</a:t>
            </a:r>
            <a:r>
              <a:rPr sz="2900" spc="5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(stop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55" dirty="0">
                <a:latin typeface="Times New Roman"/>
                <a:cs typeface="Times New Roman"/>
              </a:rPr>
              <a:t>running)</a:t>
            </a:r>
            <a:r>
              <a:rPr sz="2900" spc="6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and </a:t>
            </a:r>
            <a:r>
              <a:rPr sz="2900" spc="4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disengage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loads </a:t>
            </a:r>
            <a:r>
              <a:rPr sz="2900" spc="65" dirty="0">
                <a:latin typeface="Times New Roman"/>
                <a:cs typeface="Times New Roman"/>
              </a:rPr>
              <a:t>during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95" dirty="0">
                <a:latin typeface="Times New Roman"/>
                <a:cs typeface="Times New Roman"/>
              </a:rPr>
              <a:t>starting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and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idling.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7539" y="411480"/>
            <a:ext cx="2775204" cy="51663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772400" cy="600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572844"/>
            <a:ext cx="842073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45" dirty="0">
                <a:latin typeface="Times New Roman"/>
                <a:cs typeface="Times New Roman"/>
              </a:rPr>
              <a:t>3. </a:t>
            </a:r>
            <a:r>
              <a:rPr sz="3000" spc="55" dirty="0">
                <a:latin typeface="Times New Roman"/>
                <a:cs typeface="Times New Roman"/>
              </a:rPr>
              <a:t>While </a:t>
            </a:r>
            <a:r>
              <a:rPr sz="3000" spc="15" dirty="0">
                <a:latin typeface="Times New Roman"/>
                <a:cs typeface="Times New Roman"/>
              </a:rPr>
              <a:t>engaging,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dirty="0">
                <a:latin typeface="Times New Roman"/>
                <a:cs typeface="Times New Roman"/>
              </a:rPr>
              <a:t>slips </a:t>
            </a:r>
            <a:r>
              <a:rPr sz="3000" spc="-15" dirty="0">
                <a:latin typeface="Times New Roman"/>
                <a:cs typeface="Times New Roman"/>
              </a:rPr>
              <a:t>momentarily. </a:t>
            </a:r>
            <a:r>
              <a:rPr sz="3000" spc="60" dirty="0">
                <a:latin typeface="Times New Roman"/>
                <a:cs typeface="Times New Roman"/>
              </a:rPr>
              <a:t>this 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provides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smooth </a:t>
            </a:r>
            <a:r>
              <a:rPr sz="3000" spc="35" dirty="0">
                <a:latin typeface="Times New Roman"/>
                <a:cs typeface="Times New Roman"/>
              </a:rPr>
              <a:t>engagement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 </a:t>
            </a:r>
            <a:r>
              <a:rPr sz="3000" spc="10" dirty="0">
                <a:latin typeface="Times New Roman"/>
                <a:cs typeface="Times New Roman"/>
              </a:rPr>
              <a:t>lessens 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shock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gears,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shaft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other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parts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automobile.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68" y="3506165"/>
            <a:ext cx="84207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45" dirty="0">
                <a:latin typeface="Times New Roman"/>
                <a:cs typeface="Times New Roman"/>
              </a:rPr>
              <a:t>4.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While</a:t>
            </a:r>
            <a:r>
              <a:rPr sz="3000" spc="17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engaging,</a:t>
            </a:r>
            <a:r>
              <a:rPr sz="3000" spc="1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clutch</a:t>
            </a:r>
            <a:r>
              <a:rPr sz="3000" spc="16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transmits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power</a:t>
            </a:r>
            <a:r>
              <a:rPr sz="3000" spc="17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to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wheel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without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slipping,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-20" dirty="0">
                <a:latin typeface="Times New Roman"/>
                <a:cs typeface="Times New Roman"/>
              </a:rPr>
              <a:t> ideal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condition.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19" y="548640"/>
            <a:ext cx="7406639" cy="37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24342"/>
            <a:ext cx="8421370" cy="42335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3000" b="1" spc="25" dirty="0">
                <a:latin typeface="Times New Roman"/>
                <a:cs typeface="Times New Roman"/>
              </a:rPr>
              <a:t>1.</a:t>
            </a:r>
            <a:r>
              <a:rPr sz="3000" b="1" spc="20" dirty="0">
                <a:latin typeface="Times New Roman"/>
                <a:cs typeface="Times New Roman"/>
              </a:rPr>
              <a:t> </a:t>
            </a:r>
            <a:r>
              <a:rPr sz="3000" b="1" spc="45" dirty="0">
                <a:latin typeface="Times New Roman"/>
                <a:cs typeface="Times New Roman"/>
              </a:rPr>
              <a:t>Driving</a:t>
            </a:r>
            <a:r>
              <a:rPr sz="3000" b="1" spc="15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member: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60"/>
              </a:spcBef>
            </a:pP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member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15" dirty="0">
                <a:latin typeface="Times New Roman"/>
                <a:cs typeface="Times New Roman"/>
              </a:rPr>
              <a:t>directly </a:t>
            </a:r>
            <a:r>
              <a:rPr sz="3000" spc="10" dirty="0">
                <a:latin typeface="Times New Roman"/>
                <a:cs typeface="Times New Roman"/>
              </a:rPr>
              <a:t>connected </a:t>
            </a:r>
            <a:r>
              <a:rPr sz="3000" spc="90" dirty="0">
                <a:latin typeface="Times New Roman"/>
                <a:cs typeface="Times New Roman"/>
              </a:rPr>
              <a:t>to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crankshaft. </a:t>
            </a:r>
            <a:r>
              <a:rPr sz="3000" spc="120" dirty="0">
                <a:latin typeface="Times New Roman"/>
                <a:cs typeface="Times New Roman"/>
              </a:rPr>
              <a:t>The </a:t>
            </a:r>
            <a:r>
              <a:rPr sz="3000" spc="45" dirty="0">
                <a:latin typeface="Times New Roman"/>
                <a:cs typeface="Times New Roman"/>
              </a:rPr>
              <a:t>driving </a:t>
            </a:r>
            <a:r>
              <a:rPr sz="3000" spc="15" dirty="0">
                <a:latin typeface="Times New Roman"/>
                <a:cs typeface="Times New Roman"/>
              </a:rPr>
              <a:t>member </a:t>
            </a:r>
            <a:r>
              <a:rPr sz="3000" spc="20" dirty="0">
                <a:latin typeface="Times New Roman"/>
                <a:cs typeface="Times New Roman"/>
              </a:rPr>
              <a:t>consists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cover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which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carries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pressure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30" dirty="0">
                <a:latin typeface="Times New Roman"/>
                <a:cs typeface="Times New Roman"/>
              </a:rPr>
              <a:t>(driving </a:t>
            </a:r>
            <a:r>
              <a:rPr sz="3000" spc="-50" dirty="0">
                <a:latin typeface="Times New Roman"/>
                <a:cs typeface="Times New Roman"/>
              </a:rPr>
              <a:t>disc),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 </a:t>
            </a:r>
            <a:r>
              <a:rPr sz="3000" spc="50" dirty="0">
                <a:latin typeface="Times New Roman"/>
                <a:cs typeface="Times New Roman"/>
              </a:rPr>
              <a:t>springs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5" dirty="0">
                <a:latin typeface="Times New Roman"/>
                <a:cs typeface="Times New Roman"/>
              </a:rPr>
              <a:t>releasing </a:t>
            </a:r>
            <a:r>
              <a:rPr sz="3000" spc="-50" dirty="0">
                <a:latin typeface="Times New Roman"/>
                <a:cs typeface="Times New Roman"/>
              </a:rPr>
              <a:t>lever. </a:t>
            </a: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50" dirty="0">
                <a:latin typeface="Times New Roman"/>
                <a:cs typeface="Times New Roman"/>
              </a:rPr>
              <a:t>entire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assembly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25" dirty="0">
                <a:latin typeface="Times New Roman"/>
                <a:cs typeface="Times New Roman"/>
              </a:rPr>
              <a:t>bolted on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35" dirty="0">
                <a:latin typeface="Times New Roman"/>
                <a:cs typeface="Times New Roman"/>
              </a:rPr>
              <a:t>flywheel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60" dirty="0">
                <a:latin typeface="Times New Roman"/>
                <a:cs typeface="Times New Roman"/>
              </a:rPr>
              <a:t>rotates </a:t>
            </a:r>
            <a:r>
              <a:rPr sz="3000" spc="50" dirty="0">
                <a:latin typeface="Times New Roman"/>
                <a:cs typeface="Times New Roman"/>
              </a:rPr>
              <a:t>with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engine </a:t>
            </a:r>
            <a:r>
              <a:rPr sz="3000" spc="5" dirty="0">
                <a:latin typeface="Times New Roman"/>
                <a:cs typeface="Times New Roman"/>
              </a:rPr>
              <a:t>all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time. </a:t>
            </a:r>
            <a:r>
              <a:rPr sz="3000" spc="120" dirty="0">
                <a:latin typeface="Times New Roman"/>
                <a:cs typeface="Times New Roman"/>
              </a:rPr>
              <a:t>The </a:t>
            </a:r>
            <a:r>
              <a:rPr sz="3000" spc="-40" dirty="0">
                <a:latin typeface="Times New Roman"/>
                <a:cs typeface="Times New Roman"/>
              </a:rPr>
              <a:t>flywheel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and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40" dirty="0">
                <a:latin typeface="Times New Roman"/>
                <a:cs typeface="Times New Roman"/>
              </a:rPr>
              <a:t>pressure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grip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driven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member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between  </a:t>
            </a:r>
            <a:r>
              <a:rPr sz="3000" spc="50" dirty="0">
                <a:latin typeface="Times New Roman"/>
                <a:cs typeface="Times New Roman"/>
              </a:rPr>
              <a:t>them </a:t>
            </a:r>
            <a:r>
              <a:rPr sz="3000" spc="60" dirty="0">
                <a:latin typeface="Times New Roman"/>
                <a:cs typeface="Times New Roman"/>
              </a:rPr>
              <a:t>under 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action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of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pressure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spring.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6876" y="406908"/>
            <a:ext cx="4114800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024342"/>
            <a:ext cx="8422005" cy="5758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5765" indent="-393700" algn="just">
              <a:lnSpc>
                <a:spcPct val="100000"/>
              </a:lnSpc>
              <a:spcBef>
                <a:spcPts val="459"/>
              </a:spcBef>
              <a:buAutoNum type="arabicPeriod" startAt="2"/>
              <a:tabLst>
                <a:tab pos="406400" algn="l"/>
              </a:tabLst>
            </a:pPr>
            <a:r>
              <a:rPr sz="3000" b="1" spc="5" dirty="0">
                <a:latin typeface="Times New Roman"/>
                <a:cs typeface="Times New Roman"/>
              </a:rPr>
              <a:t>Driven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member: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60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driven </a:t>
            </a:r>
            <a:r>
              <a:rPr sz="3000" spc="25" dirty="0">
                <a:latin typeface="Times New Roman"/>
                <a:cs typeface="Times New Roman"/>
              </a:rPr>
              <a:t>member </a:t>
            </a:r>
            <a:r>
              <a:rPr sz="3000" spc="20" dirty="0">
                <a:latin typeface="Times New Roman"/>
                <a:cs typeface="Times New Roman"/>
              </a:rPr>
              <a:t>consists </a:t>
            </a:r>
            <a:r>
              <a:rPr sz="3000" spc="-85" dirty="0">
                <a:latin typeface="Times New Roman"/>
                <a:cs typeface="Times New Roman"/>
              </a:rPr>
              <a:t>of</a:t>
            </a:r>
            <a:r>
              <a:rPr sz="3000" spc="124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a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-20" dirty="0">
                <a:latin typeface="Times New Roman"/>
                <a:cs typeface="Times New Roman"/>
              </a:rPr>
              <a:t>free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-10" dirty="0">
                <a:latin typeface="Times New Roman"/>
                <a:cs typeface="Times New Roman"/>
              </a:rPr>
              <a:t>slide </a:t>
            </a:r>
            <a:r>
              <a:rPr sz="3000" spc="30" dirty="0">
                <a:latin typeface="Times New Roman"/>
                <a:cs typeface="Times New Roman"/>
              </a:rPr>
              <a:t>lengthwise on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5" dirty="0">
                <a:latin typeface="Times New Roman"/>
                <a:cs typeface="Times New Roman"/>
              </a:rPr>
              <a:t>splines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shaft 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but </a:t>
            </a:r>
            <a:r>
              <a:rPr sz="3000" spc="-5" dirty="0">
                <a:latin typeface="Times New Roman"/>
                <a:cs typeface="Times New Roman"/>
              </a:rPr>
              <a:t>which </a:t>
            </a:r>
            <a:r>
              <a:rPr sz="3000" spc="10" dirty="0">
                <a:latin typeface="Times New Roman"/>
                <a:cs typeface="Times New Roman"/>
              </a:rPr>
              <a:t>drives </a:t>
            </a:r>
            <a:r>
              <a:rPr sz="3000" spc="7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shaft </a:t>
            </a:r>
            <a:r>
              <a:rPr sz="3000" spc="90" dirty="0">
                <a:latin typeface="Times New Roman"/>
                <a:cs typeface="Times New Roman"/>
              </a:rPr>
              <a:t>through </a:t>
            </a:r>
            <a:r>
              <a:rPr sz="3000" spc="40" dirty="0">
                <a:latin typeface="Times New Roman"/>
                <a:cs typeface="Times New Roman"/>
              </a:rPr>
              <a:t>those </a:t>
            </a:r>
            <a:r>
              <a:rPr sz="3000" spc="-25" dirty="0">
                <a:latin typeface="Times New Roman"/>
                <a:cs typeface="Times New Roman"/>
              </a:rPr>
              <a:t>splines. </a:t>
            </a:r>
            <a:r>
              <a:rPr sz="3000" spc="90" dirty="0">
                <a:latin typeface="Times New Roman"/>
                <a:cs typeface="Times New Roman"/>
              </a:rPr>
              <a:t>This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plate </a:t>
            </a:r>
            <a:r>
              <a:rPr sz="3000" spc="-15" dirty="0">
                <a:latin typeface="Times New Roman"/>
                <a:cs typeface="Times New Roman"/>
              </a:rPr>
              <a:t>is </a:t>
            </a:r>
            <a:r>
              <a:rPr sz="3000" spc="25" dirty="0">
                <a:latin typeface="Times New Roman"/>
                <a:cs typeface="Times New Roman"/>
              </a:rPr>
              <a:t>known </a:t>
            </a:r>
            <a:r>
              <a:rPr sz="3000" dirty="0">
                <a:latin typeface="Times New Roman"/>
                <a:cs typeface="Times New Roman"/>
              </a:rPr>
              <a:t>as </a:t>
            </a:r>
            <a:r>
              <a:rPr sz="3000" spc="10" dirty="0">
                <a:latin typeface="Times New Roman"/>
                <a:cs typeface="Times New Roman"/>
              </a:rPr>
              <a:t>friction </a:t>
            </a:r>
            <a:r>
              <a:rPr sz="3000" spc="-10" dirty="0">
                <a:latin typeface="Times New Roman"/>
                <a:cs typeface="Times New Roman"/>
              </a:rPr>
              <a:t>plate. </a:t>
            </a:r>
            <a:r>
              <a:rPr sz="3000" spc="120" dirty="0">
                <a:latin typeface="Times New Roman"/>
                <a:cs typeface="Times New Roman"/>
              </a:rPr>
              <a:t>The </a:t>
            </a:r>
            <a:r>
              <a:rPr sz="3000" spc="20" dirty="0">
                <a:latin typeface="Times New Roman"/>
                <a:cs typeface="Times New Roman"/>
              </a:rPr>
              <a:t>clutch </a:t>
            </a:r>
            <a:r>
              <a:rPr sz="3000" spc="35" dirty="0">
                <a:latin typeface="Times New Roman"/>
                <a:cs typeface="Times New Roman"/>
              </a:rPr>
              <a:t>housing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also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includes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in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driven</a:t>
            </a:r>
            <a:r>
              <a:rPr sz="3000" spc="-30" dirty="0">
                <a:latin typeface="Times New Roman"/>
                <a:cs typeface="Times New Roman"/>
              </a:rPr>
              <a:t> member.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Times New Roman"/>
              <a:cs typeface="Times New Roman"/>
            </a:endParaRPr>
          </a:p>
          <a:p>
            <a:pPr marL="405765" indent="-393700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06400" algn="l"/>
              </a:tabLst>
            </a:pPr>
            <a:r>
              <a:rPr sz="3000" b="1" spc="15" dirty="0">
                <a:latin typeface="Times New Roman"/>
                <a:cs typeface="Times New Roman"/>
              </a:rPr>
              <a:t>Operating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member:</a:t>
            </a:r>
            <a:endParaRPr sz="3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360"/>
              </a:spcBef>
            </a:pPr>
            <a:r>
              <a:rPr sz="3000" spc="110" dirty="0">
                <a:latin typeface="Times New Roman"/>
                <a:cs typeface="Times New Roman"/>
              </a:rPr>
              <a:t>The </a:t>
            </a:r>
            <a:r>
              <a:rPr sz="3000" spc="45" dirty="0">
                <a:latin typeface="Times New Roman"/>
                <a:cs typeface="Times New Roman"/>
              </a:rPr>
              <a:t>operating </a:t>
            </a:r>
            <a:r>
              <a:rPr sz="3000" spc="20" dirty="0">
                <a:latin typeface="Times New Roman"/>
                <a:cs typeface="Times New Roman"/>
              </a:rPr>
              <a:t>member connects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35" dirty="0">
                <a:latin typeface="Times New Roman"/>
                <a:cs typeface="Times New Roman"/>
              </a:rPr>
              <a:t>driver </a:t>
            </a:r>
            <a:r>
              <a:rPr sz="3000" spc="80" dirty="0">
                <a:latin typeface="Times New Roman"/>
                <a:cs typeface="Times New Roman"/>
              </a:rPr>
              <a:t>to </a:t>
            </a:r>
            <a:r>
              <a:rPr sz="3000" spc="55" dirty="0">
                <a:latin typeface="Times New Roman"/>
                <a:cs typeface="Times New Roman"/>
              </a:rPr>
              <a:t>this 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whole </a:t>
            </a:r>
            <a:r>
              <a:rPr sz="3000" spc="-65" dirty="0">
                <a:latin typeface="Times New Roman"/>
                <a:cs typeface="Times New Roman"/>
              </a:rPr>
              <a:t>assembly. </a:t>
            </a:r>
            <a:r>
              <a:rPr sz="3000" spc="160" dirty="0">
                <a:latin typeface="Times New Roman"/>
                <a:cs typeface="Times New Roman"/>
              </a:rPr>
              <a:t>It </a:t>
            </a:r>
            <a:r>
              <a:rPr sz="3000" spc="20" dirty="0">
                <a:latin typeface="Times New Roman"/>
                <a:cs typeface="Times New Roman"/>
              </a:rPr>
              <a:t>consist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15" dirty="0">
                <a:latin typeface="Times New Roman"/>
                <a:cs typeface="Times New Roman"/>
              </a:rPr>
              <a:t>foot </a:t>
            </a:r>
            <a:r>
              <a:rPr sz="3000" spc="-20" dirty="0">
                <a:latin typeface="Times New Roman"/>
                <a:cs typeface="Times New Roman"/>
              </a:rPr>
              <a:t>pedal, </a:t>
            </a:r>
            <a:r>
              <a:rPr sz="3000" spc="75" dirty="0">
                <a:latin typeface="Times New Roman"/>
                <a:cs typeface="Times New Roman"/>
              </a:rPr>
              <a:t>the </a:t>
            </a:r>
            <a:r>
              <a:rPr sz="3000" spc="-10" dirty="0">
                <a:latin typeface="Times New Roman"/>
                <a:cs typeface="Times New Roman"/>
              </a:rPr>
              <a:t>linkage,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release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lever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and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springs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necessary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to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ensure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proper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operation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of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clutch.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406908"/>
            <a:ext cx="7434072" cy="420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2239</Words>
  <Application>Microsoft Office PowerPoint</Application>
  <PresentationFormat>On-screen Show (4:3)</PresentationFormat>
  <Paragraphs>187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2. Single Plate Clutch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This time we can easily change gears in case of  automobiles. Again if we want to engage the shafts  just release the clutch paddle; then springs attached  to the pressure plate push the pressure plate forward.</vt:lpstr>
      <vt:lpstr>Slide 32</vt:lpstr>
      <vt:lpstr>Slide 33</vt:lpstr>
      <vt:lpstr>Slide 34</vt:lpstr>
      <vt:lpstr>3. Multi Plate Clutch</vt:lpstr>
      <vt:lpstr>Scooters and motor-cycles use multi-plate clutches  due to limited space in their gearboxes.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4. Semi Centrifugal Clutch</vt:lpstr>
      <vt:lpstr>Slide 46</vt:lpstr>
      <vt:lpstr>Slide 47</vt:lpstr>
      <vt:lpstr>Slide 48</vt:lpstr>
      <vt:lpstr>Slide 49</vt:lpstr>
      <vt:lpstr>Advantages</vt:lpstr>
      <vt:lpstr>Semi Centrifugal Clutch is used in Vauxhall car (foreign  car).</vt:lpstr>
      <vt:lpstr>Slide 52</vt:lpstr>
      <vt:lpstr>5. Centrifugal Clutch</vt:lpstr>
      <vt:lpstr>Slide 54</vt:lpstr>
      <vt:lpstr>Slide 55</vt:lpstr>
      <vt:lpstr>Slide 56</vt:lpstr>
      <vt:lpstr>Slide 57</vt:lpstr>
      <vt:lpstr>Slide 58</vt:lpstr>
      <vt:lpstr>Advantages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CLUTCH</dc:title>
  <dc:creator>ME2</dc:creator>
  <cp:lastModifiedBy>sanjoy banik</cp:lastModifiedBy>
  <cp:revision>1</cp:revision>
  <dcterms:created xsi:type="dcterms:W3CDTF">2023-11-08T10:43:52Z</dcterms:created>
  <dcterms:modified xsi:type="dcterms:W3CDTF">2023-11-08T11:03:01Z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2023-11-08T00:00:00Z</vt:filetime>
  </property>
</Properties>
</file>