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2"/>
  </p:notesMasterIdLst>
  <p:sldIdLst>
    <p:sldId id="430" r:id="rId2"/>
    <p:sldId id="429" r:id="rId3"/>
    <p:sldId id="431" r:id="rId4"/>
    <p:sldId id="258" r:id="rId5"/>
    <p:sldId id="405" r:id="rId6"/>
    <p:sldId id="259" r:id="rId7"/>
    <p:sldId id="260" r:id="rId8"/>
    <p:sldId id="261" r:id="rId9"/>
    <p:sldId id="262" r:id="rId10"/>
    <p:sldId id="416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406" r:id="rId22"/>
    <p:sldId id="273" r:id="rId23"/>
    <p:sldId id="274" r:id="rId24"/>
    <p:sldId id="275" r:id="rId25"/>
    <p:sldId id="276" r:id="rId26"/>
    <p:sldId id="278" r:id="rId27"/>
    <p:sldId id="280" r:id="rId28"/>
    <p:sldId id="281" r:id="rId29"/>
    <p:sldId id="282" r:id="rId30"/>
    <p:sldId id="283" r:id="rId31"/>
    <p:sldId id="284" r:id="rId32"/>
    <p:sldId id="285" r:id="rId33"/>
    <p:sldId id="286" r:id="rId34"/>
    <p:sldId id="287" r:id="rId35"/>
    <p:sldId id="288" r:id="rId36"/>
    <p:sldId id="407" r:id="rId37"/>
    <p:sldId id="289" r:id="rId38"/>
    <p:sldId id="290" r:id="rId39"/>
    <p:sldId id="423" r:id="rId40"/>
    <p:sldId id="425" r:id="rId41"/>
    <p:sldId id="426" r:id="rId42"/>
    <p:sldId id="424" r:id="rId43"/>
    <p:sldId id="428" r:id="rId44"/>
    <p:sldId id="292" r:id="rId45"/>
    <p:sldId id="293" r:id="rId46"/>
    <p:sldId id="294" r:id="rId47"/>
    <p:sldId id="295" r:id="rId48"/>
    <p:sldId id="296" r:id="rId49"/>
    <p:sldId id="297" r:id="rId50"/>
    <p:sldId id="298" r:id="rId51"/>
    <p:sldId id="299" r:id="rId52"/>
    <p:sldId id="300" r:id="rId53"/>
    <p:sldId id="408" r:id="rId54"/>
    <p:sldId id="301" r:id="rId55"/>
    <p:sldId id="391" r:id="rId56"/>
    <p:sldId id="392" r:id="rId57"/>
    <p:sldId id="302" r:id="rId58"/>
    <p:sldId id="393" r:id="rId59"/>
    <p:sldId id="395" r:id="rId60"/>
    <p:sldId id="303" r:id="rId6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2" d="100"/>
          <a:sy n="102" d="100"/>
        </p:scale>
        <p:origin x="1884" y="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tableStyles" Target="tableStyle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790F88E-4546-4798-B0C7-4E6B49B92466}" type="datetimeFigureOut">
              <a:rPr lang="en-US" smtClean="0"/>
              <a:pPr/>
              <a:t>11/8/2023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4E7EFB5-8E20-4D8C-A0E9-B3DFF9DAAD8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02075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E7EFB5-8E20-4D8C-A0E9-B3DFF9DAAD88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527499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92B88F-CC04-401D-8369-80CC760AEA0F}" type="slidenum">
              <a:rPr lang="en-US" smtClean="0"/>
              <a:pPr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164704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92B88F-CC04-401D-8369-80CC760AEA0F}" type="slidenum">
              <a:rPr lang="en-US" smtClean="0"/>
              <a:pPr/>
              <a:t>50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15645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EA3689-EDEF-4EF7-AA5F-01A7BFA25F3D}" type="datetimeFigureOut">
              <a:rPr lang="en-US" smtClean="0"/>
              <a:pPr/>
              <a:t>11/8/2023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4CED81-904E-4691-B368-D4301B070E5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26824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EA3689-EDEF-4EF7-AA5F-01A7BFA25F3D}" type="datetimeFigureOut">
              <a:rPr lang="en-US" smtClean="0"/>
              <a:pPr/>
              <a:t>11/8/2023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4CED81-904E-4691-B368-D4301B070E5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13814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EA3689-EDEF-4EF7-AA5F-01A7BFA25F3D}" type="datetimeFigureOut">
              <a:rPr lang="en-US" smtClean="0"/>
              <a:pPr/>
              <a:t>11/8/2023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4CED81-904E-4691-B368-D4301B070E5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76202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EA3689-EDEF-4EF7-AA5F-01A7BFA25F3D}" type="datetimeFigureOut">
              <a:rPr lang="en-US" smtClean="0"/>
              <a:pPr/>
              <a:t>11/8/2023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4CED81-904E-4691-B368-D4301B070E5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74718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EA3689-EDEF-4EF7-AA5F-01A7BFA25F3D}" type="datetimeFigureOut">
              <a:rPr lang="en-US" smtClean="0"/>
              <a:pPr/>
              <a:t>11/8/2023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4CED81-904E-4691-B368-D4301B070E5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71543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EA3689-EDEF-4EF7-AA5F-01A7BFA25F3D}" type="datetimeFigureOut">
              <a:rPr lang="en-US" smtClean="0"/>
              <a:pPr/>
              <a:t>11/8/2023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4CED81-904E-4691-B368-D4301B070E5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24645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EA3689-EDEF-4EF7-AA5F-01A7BFA25F3D}" type="datetimeFigureOut">
              <a:rPr lang="en-US" smtClean="0"/>
              <a:pPr/>
              <a:t>11/8/2023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4CED81-904E-4691-B368-D4301B070E5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89947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EA3689-EDEF-4EF7-AA5F-01A7BFA25F3D}" type="datetimeFigureOut">
              <a:rPr lang="en-US" smtClean="0"/>
              <a:pPr/>
              <a:t>11/8/2023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4CED81-904E-4691-B368-D4301B070E5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03218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EA3689-EDEF-4EF7-AA5F-01A7BFA25F3D}" type="datetimeFigureOut">
              <a:rPr lang="en-US" smtClean="0"/>
              <a:pPr/>
              <a:t>11/8/2023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4CED81-904E-4691-B368-D4301B070E5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74940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EA3689-EDEF-4EF7-AA5F-01A7BFA25F3D}" type="datetimeFigureOut">
              <a:rPr lang="en-US" smtClean="0"/>
              <a:pPr/>
              <a:t>11/8/2023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4CED81-904E-4691-B368-D4301B070E5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72564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EA3689-EDEF-4EF7-AA5F-01A7BFA25F3D}" type="datetimeFigureOut">
              <a:rPr lang="en-US" smtClean="0"/>
              <a:pPr/>
              <a:t>11/8/2023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4CED81-904E-4691-B368-D4301B070E5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47073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8488C4"/>
            </a:gs>
            <a:gs pos="53000">
              <a:srgbClr val="D4DEFF"/>
            </a:gs>
            <a:gs pos="83000">
              <a:srgbClr val="D4DEFF"/>
            </a:gs>
            <a:gs pos="100000">
              <a:srgbClr val="96AB94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EA3689-EDEF-4EF7-AA5F-01A7BFA25F3D}" type="datetimeFigureOut">
              <a:rPr lang="en-US" smtClean="0"/>
              <a:pPr/>
              <a:t>11/8/2023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4CED81-904E-4691-B368-D4301B070E5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76191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gi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gi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gi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5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pn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gi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gi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gi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gi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microsoft.com/office/2007/relationships/hdphoto" Target="../media/hdphoto2.wdp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gi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371600"/>
          </a:xfrm>
          <a:gradFill>
            <a:gsLst>
              <a:gs pos="0">
                <a:srgbClr val="DCEBF5"/>
              </a:gs>
              <a:gs pos="8000">
                <a:srgbClr val="83A7C3"/>
              </a:gs>
              <a:gs pos="13000">
                <a:srgbClr val="768FB9"/>
              </a:gs>
              <a:gs pos="21001">
                <a:srgbClr val="83A7C3"/>
              </a:gs>
              <a:gs pos="52000">
                <a:srgbClr val="FFFFFF"/>
              </a:gs>
              <a:gs pos="56000">
                <a:srgbClr val="9C6563"/>
              </a:gs>
              <a:gs pos="58000">
                <a:srgbClr val="80302D"/>
              </a:gs>
              <a:gs pos="71001">
                <a:srgbClr val="C0524E"/>
              </a:gs>
              <a:gs pos="94000">
                <a:srgbClr val="EBDAD4"/>
              </a:gs>
              <a:gs pos="100000">
                <a:srgbClr val="55261C"/>
              </a:gs>
            </a:gsLst>
            <a:lin ang="5400000" scaled="0"/>
          </a:gradFill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en-US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Sylhet</a:t>
            </a:r>
            <a:r>
              <a:rPr lang="en-US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polytechnic Institute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871177" y="3839967"/>
            <a:ext cx="2728311" cy="646331"/>
          </a:xfrm>
          <a:prstGeom prst="rect">
            <a:avLst/>
          </a:prstGeom>
          <a:gradFill>
            <a:gsLst>
              <a:gs pos="0">
                <a:srgbClr val="FBEAC7"/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lin ang="5400000" scaled="0"/>
          </a:gra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Presented by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572000" y="4582443"/>
            <a:ext cx="4271261" cy="584775"/>
          </a:xfrm>
          <a:prstGeom prst="rect">
            <a:avLst/>
          </a:prstGeom>
          <a:gradFill>
            <a:gsLst>
              <a:gs pos="0">
                <a:srgbClr val="CCCCFF"/>
              </a:gs>
              <a:gs pos="17999">
                <a:srgbClr val="99CCFF"/>
              </a:gs>
              <a:gs pos="36000">
                <a:srgbClr val="9966FF"/>
              </a:gs>
              <a:gs pos="61000">
                <a:srgbClr val="CC99FF"/>
              </a:gs>
              <a:gs pos="82001">
                <a:srgbClr val="99CCFF"/>
              </a:gs>
              <a:gs pos="100000">
                <a:srgbClr val="CCCCFF"/>
              </a:gs>
            </a:gsLst>
            <a:lin ang="5400000" scaled="0"/>
          </a:gra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Bimal Chandra Das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572001" y="5224450"/>
            <a:ext cx="4271260" cy="584775"/>
          </a:xfrm>
          <a:prstGeom prst="rect">
            <a:avLst/>
          </a:prstGeom>
          <a:gradFill>
            <a:gsLst>
              <a:gs pos="0">
                <a:srgbClr val="CCCCFF"/>
              </a:gs>
              <a:gs pos="17999">
                <a:srgbClr val="99CCFF"/>
              </a:gs>
              <a:gs pos="36000">
                <a:srgbClr val="9966FF"/>
              </a:gs>
              <a:gs pos="61000">
                <a:srgbClr val="CC99FF"/>
              </a:gs>
              <a:gs pos="82001">
                <a:srgbClr val="99CCFF"/>
              </a:gs>
              <a:gs pos="100000">
                <a:srgbClr val="CCCCFF"/>
              </a:gs>
            </a:gsLst>
            <a:lin ang="5400000" scaled="0"/>
          </a:gra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	Junior Instructor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572000" y="5842305"/>
            <a:ext cx="4271261" cy="584775"/>
          </a:xfrm>
          <a:prstGeom prst="rect">
            <a:avLst/>
          </a:prstGeom>
          <a:gradFill>
            <a:gsLst>
              <a:gs pos="0">
                <a:srgbClr val="CCCCFF"/>
              </a:gs>
              <a:gs pos="17999">
                <a:srgbClr val="99CCFF"/>
              </a:gs>
              <a:gs pos="36000">
                <a:srgbClr val="9966FF"/>
              </a:gs>
              <a:gs pos="61000">
                <a:srgbClr val="CC99FF"/>
              </a:gs>
              <a:gs pos="82001">
                <a:srgbClr val="99CCFF"/>
              </a:gs>
              <a:gs pos="100000">
                <a:srgbClr val="CCCCFF"/>
              </a:gs>
            </a:gsLst>
            <a:lin ang="5400000" scaled="0"/>
          </a:gra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	Electrical</a:t>
            </a:r>
          </a:p>
        </p:txBody>
      </p:sp>
    </p:spTree>
    <p:extLst>
      <p:ext uri="{BB962C8B-B14F-4D97-AF65-F5344CB8AC3E}">
        <p14:creationId xmlns:p14="http://schemas.microsoft.com/office/powerpoint/2010/main" val="245179143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62000"/>
          </a:xfrm>
          <a:blipFill>
            <a:blip r:embed="rId2"/>
            <a:tile tx="0" ty="0" sx="100000" sy="100000" flip="none" algn="tl"/>
          </a:blipFill>
          <a:ln>
            <a:solidFill>
              <a:schemeClr val="tx1"/>
            </a:solidFill>
          </a:ln>
        </p:spPr>
        <p:txBody>
          <a:bodyPr/>
          <a:lstStyle/>
          <a:p>
            <a:r>
              <a:rPr lang="en-US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dirty="0" err="1">
                <a:latin typeface="SutonnyMJ" pitchFamily="2" charset="0"/>
                <a:cs typeface="SutonnyMJ" pitchFamily="2" charset="0"/>
              </a:rPr>
              <a:t>GKwU</a:t>
            </a:r>
            <a:r>
              <a:rPr lang="en-US" sz="4000" dirty="0">
                <a:latin typeface="SutonnyMJ" pitchFamily="2" charset="0"/>
                <a:cs typeface="SutonnyMJ" pitchFamily="2" charset="0"/>
              </a:rPr>
              <a:t> †</a:t>
            </a:r>
            <a:r>
              <a:rPr lang="en-US" sz="4000" dirty="0" err="1">
                <a:latin typeface="SutonnyMJ" pitchFamily="2" charset="0"/>
                <a:cs typeface="SutonnyMJ" pitchFamily="2" charset="0"/>
              </a:rPr>
              <a:t>iwR</a:t>
            </a:r>
            <a:r>
              <a:rPr lang="en-US" sz="4000" dirty="0">
                <a:latin typeface="SutonnyMJ" pitchFamily="2" charset="0"/>
                <a:cs typeface="SutonnyMJ" pitchFamily="2" charset="0"/>
              </a:rPr>
              <a:t>÷¨</a:t>
            </a:r>
            <a:r>
              <a:rPr lang="en-US" sz="4000" dirty="0" err="1">
                <a:latin typeface="SutonnyMJ" pitchFamily="2" charset="0"/>
                <a:cs typeface="SutonnyMJ" pitchFamily="2" charset="0"/>
              </a:rPr>
              <a:t>vÝ</a:t>
            </a:r>
            <a:r>
              <a:rPr lang="en-US" sz="40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dirty="0" err="1">
                <a:latin typeface="SutonnyMJ" pitchFamily="2" charset="0"/>
                <a:cs typeface="SutonnyMJ" pitchFamily="2" charset="0"/>
              </a:rPr>
              <a:t>Øviv</a:t>
            </a:r>
            <a:r>
              <a:rPr lang="en-US" sz="40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dirty="0" err="1">
                <a:latin typeface="SutonnyMJ" pitchFamily="2" charset="0"/>
                <a:cs typeface="SutonnyMJ" pitchFamily="2" charset="0"/>
              </a:rPr>
              <a:t>Gi</a:t>
            </a:r>
            <a:r>
              <a:rPr lang="en-US" sz="40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dirty="0" err="1">
                <a:latin typeface="SutonnyMJ" pitchFamily="2" charset="0"/>
                <a:cs typeface="SutonnyMJ" pitchFamily="2" charset="0"/>
              </a:rPr>
              <a:t>gvb</a:t>
            </a:r>
            <a:r>
              <a:rPr lang="en-US" sz="40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dirty="0" err="1">
                <a:latin typeface="SutonnyMJ" pitchFamily="2" charset="0"/>
                <a:cs typeface="SutonnyMJ" pitchFamily="2" charset="0"/>
              </a:rPr>
              <a:t>evwni</a:t>
            </a:r>
            <a:r>
              <a:rPr lang="en-US" sz="40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dirty="0" err="1">
                <a:latin typeface="SutonnyMJ" pitchFamily="2" charset="0"/>
                <a:cs typeface="SutonnyMJ" pitchFamily="2" charset="0"/>
              </a:rPr>
              <a:t>KiY</a:t>
            </a:r>
            <a:endParaRPr lang="en-US" dirty="0"/>
          </a:p>
        </p:txBody>
      </p:sp>
      <p:pic>
        <p:nvPicPr>
          <p:cNvPr id="20482" name="Picture 2" descr="C:\Users\STUDEN\Desktop\NM circuit\9 cp\url.jpgfdf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838200"/>
            <a:ext cx="5835554" cy="2971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8541" y="869849"/>
            <a:ext cx="3033203" cy="55707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err="1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KvevjvKnmbx‡eaymv</a:t>
            </a:r>
            <a:endParaRPr lang="en-US" sz="3600" b="1" dirty="0">
              <a:solidFill>
                <a:srgbClr val="C00000"/>
              </a:solidFill>
              <a:latin typeface="SutonnyMJ" pitchFamily="2" charset="0"/>
              <a:cs typeface="SutonnyMJ" pitchFamily="2" charset="0"/>
            </a:endParaRPr>
          </a:p>
          <a:p>
            <a:r>
              <a:rPr lang="en-US" sz="3200" dirty="0" err="1">
                <a:latin typeface="SutonnyMJ" pitchFamily="2" charset="0"/>
                <a:cs typeface="SutonnyMJ" pitchFamily="2" charset="0"/>
              </a:rPr>
              <a:t>Kv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-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Kv‡jv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 - 0</a:t>
            </a:r>
          </a:p>
          <a:p>
            <a:r>
              <a:rPr lang="en-US" sz="3200" dirty="0" err="1">
                <a:latin typeface="SutonnyMJ" pitchFamily="2" charset="0"/>
                <a:cs typeface="SutonnyMJ" pitchFamily="2" charset="0"/>
              </a:rPr>
              <a:t>ev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-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ev`vgx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 - 1</a:t>
            </a:r>
          </a:p>
          <a:p>
            <a:r>
              <a:rPr lang="en-US" sz="3200" dirty="0" err="1">
                <a:latin typeface="SutonnyMJ" pitchFamily="2" charset="0"/>
                <a:cs typeface="SutonnyMJ" pitchFamily="2" charset="0"/>
              </a:rPr>
              <a:t>jv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-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jvj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   - 2</a:t>
            </a:r>
          </a:p>
          <a:p>
            <a:r>
              <a:rPr lang="en-US" sz="3200" dirty="0">
                <a:latin typeface="SutonnyMJ" pitchFamily="2" charset="0"/>
                <a:cs typeface="SutonnyMJ" pitchFamily="2" charset="0"/>
              </a:rPr>
              <a:t>K -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Kgjv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  - 3</a:t>
            </a:r>
          </a:p>
          <a:p>
            <a:r>
              <a:rPr lang="en-US" sz="3200" dirty="0">
                <a:latin typeface="SutonnyMJ" pitchFamily="2" charset="0"/>
                <a:cs typeface="SutonnyMJ" pitchFamily="2" charset="0"/>
              </a:rPr>
              <a:t>n -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njy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`     - 4</a:t>
            </a:r>
          </a:p>
          <a:p>
            <a:r>
              <a:rPr lang="en-US" sz="3200" dirty="0">
                <a:latin typeface="SutonnyMJ" pitchFamily="2" charset="0"/>
                <a:cs typeface="SutonnyMJ" pitchFamily="2" charset="0"/>
              </a:rPr>
              <a:t>m - †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mvbvjx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- 5</a:t>
            </a:r>
          </a:p>
          <a:p>
            <a:r>
              <a:rPr lang="en-US" sz="3200" dirty="0" err="1">
                <a:latin typeface="SutonnyMJ" pitchFamily="2" charset="0"/>
                <a:cs typeface="SutonnyMJ" pitchFamily="2" charset="0"/>
              </a:rPr>
              <a:t>bx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-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bxj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    - 6 </a:t>
            </a:r>
          </a:p>
          <a:p>
            <a:r>
              <a:rPr lang="en-US" sz="3200" dirty="0">
                <a:latin typeface="SutonnyMJ" pitchFamily="2" charset="0"/>
                <a:cs typeface="SutonnyMJ" pitchFamily="2" charset="0"/>
              </a:rPr>
              <a:t>‡e - ‡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e¸bx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 - 7</a:t>
            </a:r>
          </a:p>
          <a:p>
            <a:r>
              <a:rPr lang="en-US" sz="3200" dirty="0">
                <a:latin typeface="SutonnyMJ" pitchFamily="2" charset="0"/>
                <a:cs typeface="SutonnyMJ" pitchFamily="2" charset="0"/>
              </a:rPr>
              <a:t>ay -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ayli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    - 8</a:t>
            </a:r>
          </a:p>
          <a:p>
            <a:r>
              <a:rPr lang="en-US" sz="3200" dirty="0">
                <a:latin typeface="SutonnyMJ" pitchFamily="2" charset="0"/>
                <a:cs typeface="SutonnyMJ" pitchFamily="2" charset="0"/>
              </a:rPr>
              <a:t>mv -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mv`v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   - 9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2931356" y="3934099"/>
                <a:ext cx="6185348" cy="25014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dirty="0">
                    <a:latin typeface="SutonnyMJ" pitchFamily="2" charset="0"/>
                    <a:cs typeface="SutonnyMJ" pitchFamily="2" charset="0"/>
                  </a:rPr>
                  <a:t>m~Î t 1g </a:t>
                </a:r>
                <a:r>
                  <a:rPr lang="en-US" sz="3200" dirty="0" err="1">
                    <a:latin typeface="SutonnyMJ" pitchFamily="2" charset="0"/>
                    <a:cs typeface="SutonnyMJ" pitchFamily="2" charset="0"/>
                  </a:rPr>
                  <a:t>Kvjvi</a:t>
                </a:r>
                <a:r>
                  <a:rPr lang="en-US" sz="3200" dirty="0">
                    <a:latin typeface="SutonnyMJ" pitchFamily="2" charset="0"/>
                    <a:cs typeface="SutonnyMJ" pitchFamily="2" charset="0"/>
                  </a:rPr>
                  <a:t> 2q </a:t>
                </a:r>
                <a:r>
                  <a:rPr lang="en-US" sz="3200" dirty="0" err="1">
                    <a:latin typeface="SutonnyMJ" pitchFamily="2" charset="0"/>
                    <a:cs typeface="SutonnyMJ" pitchFamily="2" charset="0"/>
                  </a:rPr>
                  <a:t>Kvjvi</a:t>
                </a:r>
                <a14:m>
                  <m:oMath xmlns:m="http://schemas.openxmlformats.org/officeDocument/2006/math">
                    <m:r>
                      <a:rPr lang="en-US" sz="3200" i="1" smtClean="0">
                        <a:latin typeface="Cambria Math"/>
                        <a:ea typeface="Cambria Math"/>
                        <a:cs typeface="SutonnyMJ" pitchFamily="2" charset="0"/>
                      </a:rPr>
                      <m:t>×</m:t>
                    </m:r>
                    <m:sSup>
                      <m:sSupPr>
                        <m:ctrlPr>
                          <a:rPr lang="en-US" sz="3200" i="1" smtClean="0">
                            <a:latin typeface="Cambria Math" panose="02040503050406030204" pitchFamily="18" charset="0"/>
                            <a:ea typeface="Cambria Math"/>
                            <a:cs typeface="SutonnyMJ" pitchFamily="2" charset="0"/>
                          </a:rPr>
                        </m:ctrlPr>
                      </m:sSupPr>
                      <m:e>
                        <m:r>
                          <a:rPr lang="en-US" sz="3200" b="0" i="1" smtClean="0">
                            <a:latin typeface="Cambria Math"/>
                            <a:ea typeface="Cambria Math"/>
                            <a:cs typeface="SutonnyMJ" pitchFamily="2" charset="0"/>
                          </a:rPr>
                          <m:t>10</m:t>
                        </m:r>
                      </m:e>
                      <m:sup>
                        <m:r>
                          <a:rPr lang="en-US" sz="3200" b="0" i="1" smtClean="0">
                            <a:latin typeface="Cambria Math"/>
                            <a:ea typeface="Cambria Math"/>
                            <a:cs typeface="SutonnyMJ" pitchFamily="2" charset="0"/>
                          </a:rPr>
                          <m:t>?</m:t>
                        </m:r>
                      </m:sup>
                    </m:sSup>
                    <m:r>
                      <a:rPr lang="en-US" sz="3200" i="1" smtClean="0">
                        <a:latin typeface="Cambria Math"/>
                        <a:ea typeface="Cambria Math"/>
                        <a:cs typeface="SutonnyMJ" pitchFamily="2" charset="0"/>
                      </a:rPr>
                      <m:t>±</m:t>
                    </m:r>
                  </m:oMath>
                </a14:m>
                <a:r>
                  <a:rPr lang="en-US" sz="3200" dirty="0">
                    <a:latin typeface="SutonnyMJ" pitchFamily="2" charset="0"/>
                    <a:cs typeface="SutonnyMJ" pitchFamily="2" charset="0"/>
                  </a:rPr>
                  <a:t> Ujv‡iÝ</a:t>
                </a:r>
              </a:p>
              <a:p>
                <a:r>
                  <a:rPr lang="en-US" sz="3200" dirty="0">
                    <a:latin typeface="SutonnyMJ" pitchFamily="2" charset="0"/>
                    <a:cs typeface="SutonnyMJ" pitchFamily="2" charset="0"/>
                  </a:rPr>
                  <a:t>     = 47</a:t>
                </a:r>
                <a14:m>
                  <m:oMath xmlns:m="http://schemas.openxmlformats.org/officeDocument/2006/math">
                    <m:r>
                      <a:rPr lang="en-US" sz="3200" i="1" smtClean="0">
                        <a:latin typeface="Cambria Math"/>
                        <a:ea typeface="Cambria Math"/>
                        <a:cs typeface="SutonnyMJ" pitchFamily="2" charset="0"/>
                      </a:rPr>
                      <m:t>×</m:t>
                    </m:r>
                    <m:sSup>
                      <m:sSupPr>
                        <m:ctrlPr>
                          <a:rPr lang="en-US" sz="3200" i="1">
                            <a:latin typeface="Cambria Math" panose="02040503050406030204" pitchFamily="18" charset="0"/>
                            <a:ea typeface="Cambria Math"/>
                            <a:cs typeface="SutonnyMJ" pitchFamily="2" charset="0"/>
                          </a:rPr>
                        </m:ctrlPr>
                      </m:sSupPr>
                      <m:e>
                        <m:r>
                          <a:rPr lang="en-US" sz="3200" i="1">
                            <a:latin typeface="Cambria Math"/>
                            <a:ea typeface="Cambria Math"/>
                            <a:cs typeface="SutonnyMJ" pitchFamily="2" charset="0"/>
                          </a:rPr>
                          <m:t>10</m:t>
                        </m:r>
                      </m:e>
                      <m:sup>
                        <m:r>
                          <a:rPr lang="en-US" sz="3200" b="0" i="1" smtClean="0">
                            <a:latin typeface="Cambria Math"/>
                            <a:ea typeface="Cambria Math"/>
                            <a:cs typeface="SutonnyMJ" pitchFamily="2" charset="0"/>
                          </a:rPr>
                          <m:t>2</m:t>
                        </m:r>
                      </m:sup>
                    </m:sSup>
                    <m:r>
                      <a:rPr lang="en-US" sz="3200" i="1" dirty="0" smtClean="0">
                        <a:latin typeface="Cambria Math"/>
                        <a:ea typeface="Cambria Math"/>
                        <a:cs typeface="SutonnyMJ" pitchFamily="2" charset="0"/>
                      </a:rPr>
                      <m:t>±</m:t>
                    </m:r>
                  </m:oMath>
                </a14:m>
                <a:r>
                  <a:rPr lang="en-US" sz="3200" dirty="0">
                    <a:latin typeface="SutonnyMJ" pitchFamily="2" charset="0"/>
                    <a:cs typeface="SutonnyMJ" pitchFamily="2" charset="0"/>
                  </a:rPr>
                  <a:t> 5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latin typeface="Cambria Math"/>
                        <a:ea typeface="Cambria Math"/>
                        <a:cs typeface="SutonnyMJ" pitchFamily="2" charset="0"/>
                      </a:rPr>
                      <m:t>%</m:t>
                    </m:r>
                  </m:oMath>
                </a14:m>
                <a:endParaRPr lang="en-US" sz="3200" dirty="0">
                  <a:latin typeface="SutonnyMJ" pitchFamily="2" charset="0"/>
                  <a:cs typeface="SutonnyMJ" pitchFamily="2" charset="0"/>
                </a:endParaRPr>
              </a:p>
              <a:p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R</a:t>
                </a:r>
                <a:r>
                  <a:rPr lang="en-US" sz="3200" baseline="-25000" dirty="0">
                    <a:latin typeface="Times New Roman" pitchFamily="18" charset="0"/>
                    <a:cs typeface="Times New Roman" pitchFamily="18" charset="0"/>
                  </a:rPr>
                  <a:t>1</a:t>
                </a:r>
                <a:r>
                  <a:rPr lang="en-US" sz="3200" dirty="0">
                    <a:latin typeface="SutonnyMJ" pitchFamily="2" charset="0"/>
                    <a:cs typeface="SutonnyMJ" pitchFamily="2" charset="0"/>
                  </a:rPr>
                  <a:t> = 47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/>
                        <a:ea typeface="Cambria Math"/>
                        <a:cs typeface="SutonnyMJ" pitchFamily="2" charset="0"/>
                      </a:rPr>
                      <m:t>×</m:t>
                    </m:r>
                  </m:oMath>
                </a14:m>
                <a:r>
                  <a:rPr lang="en-US" sz="3200" dirty="0">
                    <a:latin typeface="SutonnyMJ" pitchFamily="2" charset="0"/>
                    <a:cs typeface="SutonnyMJ" pitchFamily="2" charset="0"/>
                  </a:rPr>
                  <a:t> 100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 smtClean="0">
                            <a:latin typeface="Cambria Math" panose="02040503050406030204" pitchFamily="18" charset="0"/>
                            <a:cs typeface="SutonnyMJ" pitchFamily="2" charset="0"/>
                          </a:rPr>
                        </m:ctrlPr>
                      </m:fPr>
                      <m:num>
                        <m:r>
                          <a:rPr lang="en-US" sz="3200" b="0" i="1" smtClean="0">
                            <a:latin typeface="Cambria Math"/>
                            <a:cs typeface="SutonnyMJ" pitchFamily="2" charset="0"/>
                          </a:rPr>
                          <m:t>5</m:t>
                        </m:r>
                      </m:num>
                      <m:den>
                        <m:r>
                          <a:rPr lang="en-US" sz="3200" b="0" i="1" smtClean="0">
                            <a:latin typeface="Cambria Math"/>
                            <a:cs typeface="SutonnyMJ" pitchFamily="2" charset="0"/>
                          </a:rPr>
                          <m:t>100</m:t>
                        </m:r>
                      </m:den>
                    </m:f>
                    <m:r>
                      <a:rPr lang="en-US" sz="3200" i="1">
                        <a:latin typeface="Cambria Math"/>
                        <a:ea typeface="Cambria Math"/>
                        <a:cs typeface="SutonnyMJ" pitchFamily="2" charset="0"/>
                      </a:rPr>
                      <m:t>×</m:t>
                    </m:r>
                  </m:oMath>
                </a14:m>
                <a:r>
                  <a:rPr lang="en-US" sz="3200" dirty="0">
                    <a:latin typeface="SutonnyMJ" pitchFamily="2" charset="0"/>
                    <a:cs typeface="SutonnyMJ" pitchFamily="2" charset="0"/>
                  </a:rPr>
                  <a:t> 4700 </a:t>
                </a:r>
              </a:p>
              <a:p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R</a:t>
                </a:r>
                <a:r>
                  <a:rPr lang="en-US" sz="3200" baseline="-25000" dirty="0">
                    <a:latin typeface="Times New Roman" pitchFamily="18" charset="0"/>
                    <a:cs typeface="Times New Roman" pitchFamily="18" charset="0"/>
                  </a:rPr>
                  <a:t>2</a:t>
                </a:r>
                <a:r>
                  <a:rPr lang="en-US" sz="3200" dirty="0">
                    <a:latin typeface="SutonnyMJ" pitchFamily="2" charset="0"/>
                    <a:cs typeface="SutonnyMJ" pitchFamily="2" charset="0"/>
                  </a:rPr>
                  <a:t> = 47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/>
                        <a:ea typeface="Cambria Math"/>
                        <a:cs typeface="SutonnyMJ" pitchFamily="2" charset="0"/>
                      </a:rPr>
                      <m:t>×</m:t>
                    </m:r>
                  </m:oMath>
                </a14:m>
                <a:r>
                  <a:rPr lang="en-US" sz="3200" dirty="0">
                    <a:latin typeface="SutonnyMJ" pitchFamily="2" charset="0"/>
                    <a:cs typeface="SutonnyMJ" pitchFamily="2" charset="0"/>
                  </a:rPr>
                  <a:t> 100 -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>
                            <a:latin typeface="Cambria Math" panose="02040503050406030204" pitchFamily="18" charset="0"/>
                            <a:cs typeface="SutonnyMJ" pitchFamily="2" charset="0"/>
                          </a:rPr>
                        </m:ctrlPr>
                      </m:fPr>
                      <m:num>
                        <m:r>
                          <a:rPr lang="en-US" sz="3200" i="1">
                            <a:latin typeface="Cambria Math"/>
                            <a:cs typeface="SutonnyMJ" pitchFamily="2" charset="0"/>
                          </a:rPr>
                          <m:t>5</m:t>
                        </m:r>
                      </m:num>
                      <m:den>
                        <m:r>
                          <a:rPr lang="en-US" sz="3200" i="1">
                            <a:latin typeface="Cambria Math"/>
                            <a:cs typeface="SutonnyMJ" pitchFamily="2" charset="0"/>
                          </a:rPr>
                          <m:t>100</m:t>
                        </m:r>
                      </m:den>
                    </m:f>
                    <m:r>
                      <a:rPr lang="en-US" sz="3200" i="1">
                        <a:latin typeface="Cambria Math"/>
                        <a:ea typeface="Cambria Math"/>
                        <a:cs typeface="SutonnyMJ" pitchFamily="2" charset="0"/>
                      </a:rPr>
                      <m:t>×</m:t>
                    </m:r>
                  </m:oMath>
                </a14:m>
                <a:r>
                  <a:rPr lang="en-US" sz="3200" dirty="0">
                    <a:latin typeface="SutonnyMJ" pitchFamily="2" charset="0"/>
                    <a:cs typeface="SutonnyMJ" pitchFamily="2" charset="0"/>
                  </a:rPr>
                  <a:t> 4700 </a:t>
                </a: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31356" y="3934099"/>
                <a:ext cx="6185348" cy="2501454"/>
              </a:xfrm>
              <a:prstGeom prst="rect">
                <a:avLst/>
              </a:prstGeom>
              <a:blipFill rotWithShape="1">
                <a:blip r:embed="rId4"/>
                <a:stretch>
                  <a:fillRect l="-2562" t="-2433" r="-3350" b="-36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4579386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57200" y="1447800"/>
            <a:ext cx="8117006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err="1">
                <a:latin typeface="SutonnyMJ" pitchFamily="2" charset="0"/>
                <a:cs typeface="SutonnyMJ" pitchFamily="2" charset="0"/>
              </a:rPr>
              <a:t>GwU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K‡q‡ji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Ggb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GKwU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ˆ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ewkó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¨ 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ev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ag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©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hv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K‡q‡ji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Pviw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`‡Ki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d¬v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‡·i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n«vm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e„w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×‡Z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evav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cÖ`vb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K‡i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|</a:t>
            </a:r>
          </a:p>
          <a:p>
            <a:r>
              <a:rPr lang="en-US" sz="3200" dirty="0" err="1">
                <a:latin typeface="SutonnyMJ" pitchFamily="2" charset="0"/>
                <a:cs typeface="SutonnyMJ" pitchFamily="2" charset="0"/>
              </a:rPr>
              <a:t>Gi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cÖZxK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L</a:t>
            </a:r>
          </a:p>
          <a:p>
            <a:r>
              <a:rPr lang="en-US" sz="3200" dirty="0" err="1">
                <a:latin typeface="SutonnyMJ" pitchFamily="2" charset="0"/>
                <a:cs typeface="SutonnyMJ" pitchFamily="2" charset="0"/>
              </a:rPr>
              <a:t>Gi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G‡KK </a:t>
            </a:r>
            <a:r>
              <a:rPr lang="en-US" sz="3200" dirty="0">
                <a:latin typeface="Times New Roman"/>
                <a:cs typeface="Times New Roman"/>
              </a:rPr>
              <a:t> h</a:t>
            </a:r>
            <a:endParaRPr lang="en-US" sz="3200" dirty="0"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-1" y="0"/>
            <a:ext cx="9087703" cy="707886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sz="4000" b="1" dirty="0">
                <a:latin typeface="SutonnyMJ" pitchFamily="2" charset="0"/>
                <a:cs typeface="SutonnyMJ" pitchFamily="2" charset="0"/>
              </a:rPr>
              <a:t>                            </a:t>
            </a:r>
            <a:r>
              <a:rPr lang="en-US" sz="4000" b="1" dirty="0" err="1">
                <a:latin typeface="SutonnyMJ" pitchFamily="2" charset="0"/>
                <a:cs typeface="SutonnyMJ" pitchFamily="2" charset="0"/>
              </a:rPr>
              <a:t>BÛvKU¨vÝ</a:t>
            </a:r>
            <a:r>
              <a:rPr lang="en-US" sz="4000" b="1" dirty="0">
                <a:latin typeface="SutonnyMJ" pitchFamily="2" charset="0"/>
                <a:cs typeface="SutonnyMJ" pitchFamily="2" charset="0"/>
              </a:rPr>
              <a:t> t </a:t>
            </a:r>
            <a:endParaRPr lang="en-US" sz="4000" dirty="0"/>
          </a:p>
        </p:txBody>
      </p:sp>
      <p:pic>
        <p:nvPicPr>
          <p:cNvPr id="3074" name="Picture 2" descr="C:\Users\STUDEN\Desktop\NM circuit\inductor-symbol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626" y="4335004"/>
            <a:ext cx="4255077" cy="16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STUDEN\Desktop\NM circuit\cspsi1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1709" y="4114800"/>
            <a:ext cx="3942497" cy="2200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8606181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15962"/>
          </a:xfrm>
          <a:blipFill>
            <a:blip r:embed="rId2"/>
            <a:tile tx="0" ty="0" sx="100000" sy="100000" flip="none" algn="tl"/>
          </a:blipFill>
          <a:ln>
            <a:solidFill>
              <a:schemeClr val="tx1"/>
            </a:solidFill>
          </a:ln>
        </p:spPr>
        <p:txBody>
          <a:bodyPr>
            <a:normAutofit fontScale="90000"/>
          </a:bodyPr>
          <a:lstStyle/>
          <a:p>
            <a:r>
              <a:rPr lang="en-US" b="1" dirty="0" err="1">
                <a:latin typeface="SutonnyMJ" pitchFamily="2" charset="0"/>
                <a:cs typeface="SutonnyMJ" pitchFamily="2" charset="0"/>
              </a:rPr>
              <a:t>BÛvKU¨vÝ</a:t>
            </a:r>
            <a:r>
              <a:rPr lang="en-US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b="1" dirty="0" err="1">
                <a:latin typeface="SutonnyMJ" pitchFamily="2" charset="0"/>
                <a:cs typeface="SutonnyMJ" pitchFamily="2" charset="0"/>
              </a:rPr>
              <a:t>Øviv</a:t>
            </a:r>
            <a:r>
              <a:rPr lang="en-US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b="1" dirty="0" err="1">
                <a:latin typeface="SutonnyMJ" pitchFamily="2" charset="0"/>
                <a:cs typeface="SutonnyMJ" pitchFamily="2" charset="0"/>
              </a:rPr>
              <a:t>MwVZ</a:t>
            </a:r>
            <a:r>
              <a:rPr lang="en-US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b="1" dirty="0" err="1">
                <a:latin typeface="SutonnyMJ" pitchFamily="2" charset="0"/>
                <a:cs typeface="SutonnyMJ" pitchFamily="2" charset="0"/>
              </a:rPr>
              <a:t>mvwK©U</a:t>
            </a:r>
            <a:endParaRPr lang="en-US" dirty="0"/>
          </a:p>
        </p:txBody>
      </p:sp>
      <p:pic>
        <p:nvPicPr>
          <p:cNvPr id="5122" name="Picture 2" descr="C:\Users\STUDEN\Desktop\NM circuit\q234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066800"/>
            <a:ext cx="8991600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7229010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92162"/>
          </a:xfrm>
          <a:blipFill>
            <a:blip r:embed="rId2"/>
            <a:tile tx="0" ty="0" sx="100000" sy="100000" flip="none" algn="tl"/>
          </a:blipFill>
          <a:ln>
            <a:solidFill>
              <a:schemeClr val="tx1"/>
            </a:solidFill>
          </a:ln>
        </p:spPr>
        <p:txBody>
          <a:bodyPr/>
          <a:lstStyle/>
          <a:p>
            <a:r>
              <a:rPr lang="en-US" b="1" dirty="0" err="1">
                <a:latin typeface="SutonnyMJ" pitchFamily="2" charset="0"/>
                <a:cs typeface="SutonnyMJ" pitchFamily="2" charset="0"/>
              </a:rPr>
              <a:t>BÛvKU¨vÝ</a:t>
            </a:r>
            <a:r>
              <a:rPr lang="en-US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b="1" dirty="0" err="1">
                <a:latin typeface="SutonnyMJ" pitchFamily="2" charset="0"/>
                <a:cs typeface="SutonnyMJ" pitchFamily="2" charset="0"/>
              </a:rPr>
              <a:t>Øviv</a:t>
            </a:r>
            <a:r>
              <a:rPr lang="en-US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b="1" dirty="0" err="1">
                <a:latin typeface="SutonnyMJ" pitchFamily="2" charset="0"/>
                <a:cs typeface="SutonnyMJ" pitchFamily="2" charset="0"/>
              </a:rPr>
              <a:t>MwVZ</a:t>
            </a:r>
            <a:r>
              <a:rPr lang="en-US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b="1" dirty="0" err="1">
                <a:latin typeface="SutonnyMJ" pitchFamily="2" charset="0"/>
                <a:cs typeface="SutonnyMJ" pitchFamily="2" charset="0"/>
              </a:rPr>
              <a:t>mvwK©U</a:t>
            </a:r>
            <a:endParaRPr lang="en-US" dirty="0"/>
          </a:p>
        </p:txBody>
      </p:sp>
      <p:pic>
        <p:nvPicPr>
          <p:cNvPr id="6146" name="Picture 2" descr="C:\Users\STUDEN\Desktop\NM circuit\parallelinductanc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914400"/>
            <a:ext cx="7772400" cy="59501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313661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685800" y="1219200"/>
            <a:ext cx="8027884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en-US" sz="3200" dirty="0" err="1">
                <a:latin typeface="SutonnyMJ" pitchFamily="2" charset="0"/>
                <a:cs typeface="SutonnyMJ" pitchFamily="2" charset="0"/>
              </a:rPr>
              <a:t>K¨vcvwmU‡ii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†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cøU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¸‡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jvi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g‡a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¨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hLb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c‡Ubwkqvj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cv_©K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¨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weivRgvb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_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v‡K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,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ZLb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Zv‡Z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ˆ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e`y¨wZK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kw³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mÂq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K‡i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ivLv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K¨vcvwmU‡ii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GKwU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we‡kl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ag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© GB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ag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©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ev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ˆ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ewkó‡KB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K¨vcvwmU¨vÝ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e‡j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|</a:t>
            </a:r>
          </a:p>
          <a:p>
            <a:r>
              <a:rPr lang="en-US" sz="3200" dirty="0" err="1">
                <a:latin typeface="SutonnyMJ" pitchFamily="2" charset="0"/>
                <a:cs typeface="SutonnyMJ" pitchFamily="2" charset="0"/>
              </a:rPr>
              <a:t>Gi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cÖZxK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C</a:t>
            </a:r>
          </a:p>
          <a:p>
            <a:r>
              <a:rPr lang="en-US" sz="3200" dirty="0" err="1">
                <a:latin typeface="SutonnyMJ" pitchFamily="2" charset="0"/>
                <a:cs typeface="SutonnyMJ" pitchFamily="2" charset="0"/>
              </a:rPr>
              <a:t>Gi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G‡KK </a:t>
            </a:r>
            <a:r>
              <a:rPr lang="en-US" sz="3200" dirty="0">
                <a:latin typeface="Times New Roman"/>
                <a:cs typeface="Times New Roman"/>
              </a:rPr>
              <a:t>f </a:t>
            </a:r>
            <a:endParaRPr lang="en-US" sz="3200" dirty="0"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" y="0"/>
            <a:ext cx="9144000" cy="707886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                 </a:t>
            </a:r>
            <a:r>
              <a:rPr lang="en-US" sz="4000" b="1" dirty="0" err="1">
                <a:latin typeface="SutonnyMJ" pitchFamily="2" charset="0"/>
                <a:cs typeface="SutonnyMJ" pitchFamily="2" charset="0"/>
              </a:rPr>
              <a:t>K¨vcvwmU¨vÝ</a:t>
            </a:r>
            <a:r>
              <a:rPr lang="en-US" sz="4000" b="1" dirty="0">
                <a:latin typeface="SutonnyMJ" pitchFamily="2" charset="0"/>
                <a:cs typeface="SutonnyMJ" pitchFamily="2" charset="0"/>
              </a:rPr>
              <a:t> t </a:t>
            </a:r>
            <a:endParaRPr lang="en-US" sz="4000" dirty="0"/>
          </a:p>
        </p:txBody>
      </p:sp>
      <p:pic>
        <p:nvPicPr>
          <p:cNvPr id="8194" name="Picture 2" descr="C:\Users\STUDEN\Desktop\NM circuit\capasitor elektrolit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4501292"/>
            <a:ext cx="3684484" cy="22043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C:\Users\STUDEN\Desktop\NM circuit\cap10ccedd64981248569e7d04cffbd146b6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5484" y="3276599"/>
            <a:ext cx="4773715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8849985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38200"/>
          </a:xfrm>
          <a:blipFill>
            <a:blip r:embed="rId2"/>
            <a:tile tx="0" ty="0" sx="100000" sy="100000" flip="none" algn="tl"/>
          </a:blipFill>
          <a:ln>
            <a:solidFill>
              <a:schemeClr val="tx1"/>
            </a:solidFill>
          </a:ln>
        </p:spPr>
        <p:txBody>
          <a:bodyPr/>
          <a:lstStyle/>
          <a:p>
            <a:r>
              <a:rPr lang="en-US" b="1" dirty="0" err="1">
                <a:latin typeface="SutonnyMJ" pitchFamily="2" charset="0"/>
                <a:cs typeface="SutonnyMJ" pitchFamily="2" charset="0"/>
              </a:rPr>
              <a:t>K¨vcvwm‡UÝ</a:t>
            </a:r>
            <a:r>
              <a:rPr lang="en-US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b="1" dirty="0" err="1">
                <a:latin typeface="SutonnyMJ" pitchFamily="2" charset="0"/>
                <a:cs typeface="SutonnyMJ" pitchFamily="2" charset="0"/>
              </a:rPr>
              <a:t>Øviv</a:t>
            </a:r>
            <a:r>
              <a:rPr lang="en-US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b="1" dirty="0" err="1">
                <a:latin typeface="SutonnyMJ" pitchFamily="2" charset="0"/>
                <a:cs typeface="SutonnyMJ" pitchFamily="2" charset="0"/>
              </a:rPr>
              <a:t>MwVZ</a:t>
            </a:r>
            <a:r>
              <a:rPr lang="en-US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b="1" dirty="0" err="1">
                <a:latin typeface="SutonnyMJ" pitchFamily="2" charset="0"/>
                <a:cs typeface="SutonnyMJ" pitchFamily="2" charset="0"/>
              </a:rPr>
              <a:t>mvwK©U</a:t>
            </a:r>
            <a:endParaRPr lang="en-US" dirty="0"/>
          </a:p>
        </p:txBody>
      </p:sp>
      <p:pic>
        <p:nvPicPr>
          <p:cNvPr id="9219" name="Picture 3" descr="C:\Users\STUDEN\Desktop\NM circuit\7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143000"/>
            <a:ext cx="8305800" cy="54646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8263625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92162"/>
          </a:xfrm>
          <a:blipFill>
            <a:blip r:embed="rId2"/>
            <a:tile tx="0" ty="0" sx="100000" sy="100000" flip="none" algn="tl"/>
          </a:blipFill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en-US" b="1" dirty="0" err="1">
                <a:latin typeface="SutonnyMJ" pitchFamily="2" charset="0"/>
                <a:cs typeface="SutonnyMJ" pitchFamily="2" charset="0"/>
              </a:rPr>
              <a:t>K¨vcvwm‡UÝ</a:t>
            </a:r>
            <a:r>
              <a:rPr lang="en-US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b="1" dirty="0" err="1">
                <a:latin typeface="SutonnyMJ" pitchFamily="2" charset="0"/>
                <a:cs typeface="SutonnyMJ" pitchFamily="2" charset="0"/>
              </a:rPr>
              <a:t>Øviv</a:t>
            </a:r>
            <a:r>
              <a:rPr lang="en-US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b="1" dirty="0" err="1">
                <a:latin typeface="SutonnyMJ" pitchFamily="2" charset="0"/>
                <a:cs typeface="SutonnyMJ" pitchFamily="2" charset="0"/>
              </a:rPr>
              <a:t>MwVZ</a:t>
            </a:r>
            <a:r>
              <a:rPr lang="en-US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b="1" dirty="0" err="1">
                <a:latin typeface="SutonnyMJ" pitchFamily="2" charset="0"/>
                <a:cs typeface="SutonnyMJ" pitchFamily="2" charset="0"/>
              </a:rPr>
              <a:t>mvwK©U</a:t>
            </a:r>
            <a:endParaRPr lang="en-US" dirty="0"/>
          </a:p>
        </p:txBody>
      </p:sp>
      <p:pic>
        <p:nvPicPr>
          <p:cNvPr id="1026" name="Picture 2" descr="C:\Users\STUDEN\Desktop\NM circuit\CI6512_XLG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990600"/>
            <a:ext cx="8382000" cy="556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4900906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69577" y="1131056"/>
            <a:ext cx="8228497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en-US" sz="3200" dirty="0" err="1">
                <a:latin typeface="SutonnyMJ" pitchFamily="2" charset="0"/>
                <a:cs typeface="SutonnyMJ" pitchFamily="2" charset="0"/>
              </a:rPr>
              <a:t>G.wm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.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mvwK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©‡U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Kv‡i›U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cÖev‡n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†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gvU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evav‡KB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Bw¤úW¨vÝ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e‡j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| </a:t>
            </a:r>
          </a:p>
          <a:p>
            <a:r>
              <a:rPr lang="en-US" sz="3200" dirty="0" err="1">
                <a:latin typeface="SutonnyMJ" pitchFamily="2" charset="0"/>
                <a:cs typeface="SutonnyMJ" pitchFamily="2" charset="0"/>
              </a:rPr>
              <a:t>Gi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cÖZxK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Z</a:t>
            </a:r>
            <a:br>
              <a:rPr lang="en-US" sz="3200" dirty="0">
                <a:latin typeface="SutonnyMJ" pitchFamily="2" charset="0"/>
                <a:cs typeface="SutonnyMJ" pitchFamily="2" charset="0"/>
              </a:rPr>
            </a:br>
            <a:r>
              <a:rPr lang="en-US" sz="3200" dirty="0" err="1">
                <a:latin typeface="SutonnyMJ" pitchFamily="2" charset="0"/>
                <a:cs typeface="SutonnyMJ" pitchFamily="2" charset="0"/>
              </a:rPr>
              <a:t>Gi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G‡KK </a:t>
            </a:r>
            <a:r>
              <a:rPr lang="el-GR" sz="3200" dirty="0">
                <a:latin typeface="Times New Roman"/>
                <a:cs typeface="Times New Roman"/>
              </a:rPr>
              <a:t>Ω</a:t>
            </a:r>
            <a:r>
              <a:rPr lang="en-US" sz="3200" dirty="0">
                <a:latin typeface="Times New Roman"/>
                <a:cs typeface="Times New Roman"/>
              </a:rPr>
              <a:t> </a:t>
            </a:r>
          </a:p>
        </p:txBody>
      </p:sp>
      <p:sp>
        <p:nvSpPr>
          <p:cNvPr id="5" name="Rectangle 4"/>
          <p:cNvSpPr/>
          <p:nvPr/>
        </p:nvSpPr>
        <p:spPr>
          <a:xfrm>
            <a:off x="-32657" y="0"/>
            <a:ext cx="9143999" cy="707886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                            </a:t>
            </a:r>
            <a:r>
              <a:rPr lang="en-US" sz="4000" b="1" dirty="0" err="1">
                <a:latin typeface="SutonnyMJ" pitchFamily="2" charset="0"/>
                <a:cs typeface="SutonnyMJ" pitchFamily="2" charset="0"/>
              </a:rPr>
              <a:t>Bw¤úx‡WÝ</a:t>
            </a:r>
            <a:r>
              <a:rPr lang="en-US" sz="4000" b="1" dirty="0">
                <a:latin typeface="SutonnyMJ" pitchFamily="2" charset="0"/>
                <a:cs typeface="SutonnyMJ" pitchFamily="2" charset="0"/>
              </a:rPr>
              <a:t> t </a:t>
            </a:r>
            <a:endParaRPr lang="en-US" sz="4000" dirty="0"/>
          </a:p>
        </p:txBody>
      </p:sp>
      <p:pic>
        <p:nvPicPr>
          <p:cNvPr id="10242" name="Picture 2" descr="C:\Users\STUDEN\Desktop\NM circuit\43461_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1" y="3124200"/>
            <a:ext cx="6986450" cy="3581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8338548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STUDEN\Desktop\NM circuit\9 cp\rlc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38200"/>
            <a:ext cx="9144000" cy="59090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0" y="4038"/>
            <a:ext cx="9144000" cy="707886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4000" b="1" dirty="0" err="1">
                <a:latin typeface="SutonnyMJ" pitchFamily="2" charset="0"/>
                <a:cs typeface="SutonnyMJ" pitchFamily="2" charset="0"/>
              </a:rPr>
              <a:t>Bw¤úx‡WÝ</a:t>
            </a:r>
            <a:r>
              <a:rPr lang="en-US" sz="4000" b="1" dirty="0">
                <a:latin typeface="SutonnyMJ" pitchFamily="2" charset="0"/>
                <a:cs typeface="SutonnyMJ" pitchFamily="2" charset="0"/>
              </a:rPr>
              <a:t> t 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392010062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707886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sz="4000" dirty="0">
                <a:latin typeface="SutonnyMJ" pitchFamily="2" charset="0"/>
                <a:cs typeface="SutonnyMJ" pitchFamily="2" charset="0"/>
              </a:rPr>
              <a:t>                       m¤¢</a:t>
            </a:r>
            <a:r>
              <a:rPr lang="en-US" sz="4000" dirty="0" err="1">
                <a:latin typeface="SutonnyMJ" pitchFamily="2" charset="0"/>
                <a:cs typeface="SutonnyMJ" pitchFamily="2" charset="0"/>
              </a:rPr>
              <a:t>ve</a:t>
            </a:r>
            <a:r>
              <a:rPr lang="en-US" sz="4000" dirty="0">
                <a:latin typeface="SutonnyMJ" pitchFamily="2" charset="0"/>
                <a:cs typeface="SutonnyMJ" pitchFamily="2" charset="0"/>
              </a:rPr>
              <a:t>¨ </a:t>
            </a:r>
            <a:r>
              <a:rPr lang="en-US" sz="4000" dirty="0" err="1">
                <a:latin typeface="SutonnyMJ" pitchFamily="2" charset="0"/>
                <a:cs typeface="SutonnyMJ" pitchFamily="2" charset="0"/>
              </a:rPr>
              <a:t>cÖkœmgyn</a:t>
            </a:r>
            <a:endParaRPr lang="en-US" sz="4000" dirty="0"/>
          </a:p>
        </p:txBody>
      </p:sp>
      <p:sp>
        <p:nvSpPr>
          <p:cNvPr id="5" name="Rectangle 4"/>
          <p:cNvSpPr/>
          <p:nvPr/>
        </p:nvSpPr>
        <p:spPr>
          <a:xfrm>
            <a:off x="518954" y="1828800"/>
            <a:ext cx="7285514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3200" dirty="0">
                <a:latin typeface="SutonnyMJ" pitchFamily="2" charset="0"/>
                <a:cs typeface="SutonnyMJ" pitchFamily="2" charset="0"/>
              </a:rPr>
              <a:t>†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iwR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÷¨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vÝ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wK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?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Gi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GKK I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cÖZxK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†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jL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|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BÛvKU¨vÝ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wK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?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Gi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GKK I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cÖZxK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†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jL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|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K¨vcvwmU¨vÝ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wK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?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Gi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GKK I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cÖZxK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†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jL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|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200" dirty="0" err="1">
                <a:latin typeface="SutonnyMJ" pitchFamily="2" charset="0"/>
                <a:cs typeface="SutonnyMJ" pitchFamily="2" charset="0"/>
              </a:rPr>
              <a:t>Bw¤úx‡WÝ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wK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?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Gi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GKK I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cÖZxK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†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jL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|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200" dirty="0" err="1">
                <a:latin typeface="SutonnyMJ" pitchFamily="2" charset="0"/>
                <a:cs typeface="SutonnyMJ" pitchFamily="2" charset="0"/>
              </a:rPr>
              <a:t>mvwK©U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c¨ivwgUvi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Kv‡K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e‡j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?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4134013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255986" y="2797314"/>
            <a:ext cx="2555828" cy="707886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Circuit - 1</a:t>
            </a:r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819399" y="3711714"/>
            <a:ext cx="3428999" cy="707886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lvl="0">
              <a:spcBef>
                <a:spcPct val="20000"/>
              </a:spcBef>
            </a:pPr>
            <a:r>
              <a:rPr lang="en-US" sz="4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Subject Code :</a:t>
            </a:r>
          </a:p>
        </p:txBody>
      </p:sp>
      <p:sp>
        <p:nvSpPr>
          <p:cNvPr id="6" name="Rectangle 5"/>
          <p:cNvSpPr/>
          <p:nvPr/>
        </p:nvSpPr>
        <p:spPr>
          <a:xfrm>
            <a:off x="3729836" y="4626114"/>
            <a:ext cx="1608127" cy="707886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lvl="0">
              <a:spcBef>
                <a:spcPct val="20000"/>
              </a:spcBef>
            </a:pPr>
            <a:r>
              <a:rPr lang="en-US" sz="4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(6721)</a:t>
            </a:r>
          </a:p>
        </p:txBody>
      </p:sp>
      <p:sp>
        <p:nvSpPr>
          <p:cNvPr id="8" name="Horizontal Scroll 7"/>
          <p:cNvSpPr/>
          <p:nvPr/>
        </p:nvSpPr>
        <p:spPr>
          <a:xfrm>
            <a:off x="990600" y="540095"/>
            <a:ext cx="7086600" cy="2100072"/>
          </a:xfrm>
          <a:prstGeom prst="horizontalScroll">
            <a:avLst/>
          </a:prstGeom>
          <a:gradFill>
            <a:gsLst>
              <a:gs pos="0">
                <a:srgbClr val="CCCCFF"/>
              </a:gs>
              <a:gs pos="17999">
                <a:srgbClr val="99CCFF"/>
              </a:gs>
              <a:gs pos="36000">
                <a:srgbClr val="9966FF"/>
              </a:gs>
              <a:gs pos="61000">
                <a:srgbClr val="CC99FF"/>
              </a:gs>
              <a:gs pos="82001">
                <a:srgbClr val="99CCFF"/>
              </a:gs>
              <a:gs pos="100000">
                <a:srgbClr val="CCCCFF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6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Subject Name :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89688189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04800" y="4495800"/>
            <a:ext cx="8305800" cy="156966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4800" dirty="0">
                <a:solidFill>
                  <a:schemeClr val="accent6">
                    <a:lumMod val="20000"/>
                    <a:lumOff val="80000"/>
                  </a:schemeClr>
                </a:solidFill>
                <a:latin typeface="ArhialkhanMJ" pitchFamily="2" charset="0"/>
                <a:cs typeface="ArhialkhanMJ" pitchFamily="2" charset="0"/>
              </a:rPr>
              <a:t>‰</a:t>
            </a:r>
            <a:r>
              <a:rPr lang="en-US" sz="4800" dirty="0" err="1">
                <a:solidFill>
                  <a:schemeClr val="accent6">
                    <a:lumMod val="20000"/>
                    <a:lumOff val="80000"/>
                  </a:schemeClr>
                </a:solidFill>
                <a:latin typeface="ArhialkhanMJ" pitchFamily="2" charset="0"/>
                <a:cs typeface="ArhialkhanMJ" pitchFamily="2" charset="0"/>
              </a:rPr>
              <a:t>e`y¨wZK</a:t>
            </a:r>
            <a:r>
              <a:rPr lang="en-US" sz="4800" dirty="0">
                <a:solidFill>
                  <a:schemeClr val="accent6">
                    <a:lumMod val="20000"/>
                    <a:lumOff val="80000"/>
                  </a:schemeClr>
                </a:solidFill>
                <a:latin typeface="ArhialkhanMJ" pitchFamily="2" charset="0"/>
                <a:cs typeface="ArhialkhanMJ" pitchFamily="2" charset="0"/>
              </a:rPr>
              <a:t> †</a:t>
            </a:r>
            <a:r>
              <a:rPr lang="en-US" sz="4800" dirty="0" err="1">
                <a:solidFill>
                  <a:schemeClr val="accent6">
                    <a:lumMod val="20000"/>
                    <a:lumOff val="80000"/>
                  </a:schemeClr>
                </a:solidFill>
                <a:latin typeface="ArhialkhanMJ" pitchFamily="2" charset="0"/>
                <a:cs typeface="ArhialkhanMJ" pitchFamily="2" charset="0"/>
              </a:rPr>
              <a:t>bUIqvK</a:t>
            </a:r>
            <a:r>
              <a:rPr lang="en-US" sz="4800" dirty="0">
                <a:solidFill>
                  <a:schemeClr val="accent6">
                    <a:lumMod val="20000"/>
                    <a:lumOff val="80000"/>
                  </a:schemeClr>
                </a:solidFill>
                <a:latin typeface="ArhialkhanMJ" pitchFamily="2" charset="0"/>
                <a:cs typeface="ArhialkhanMJ" pitchFamily="2" charset="0"/>
              </a:rPr>
              <a:t>©</a:t>
            </a:r>
          </a:p>
          <a:p>
            <a:pPr algn="ctr"/>
            <a:r>
              <a:rPr lang="en-US" sz="4800" dirty="0">
                <a:solidFill>
                  <a:schemeClr val="accent6">
                    <a:lumMod val="20000"/>
                    <a:lumOff val="80000"/>
                  </a:schemeClr>
                </a:solidFill>
                <a:latin typeface="Aharoni" pitchFamily="2" charset="-79"/>
                <a:cs typeface="Aharoni" pitchFamily="2" charset="-79"/>
              </a:rPr>
              <a:t>Electric Network</a:t>
            </a:r>
          </a:p>
        </p:txBody>
      </p:sp>
      <p:sp>
        <p:nvSpPr>
          <p:cNvPr id="2" name="Donut 1"/>
          <p:cNvSpPr/>
          <p:nvPr/>
        </p:nvSpPr>
        <p:spPr>
          <a:xfrm>
            <a:off x="2133600" y="115389"/>
            <a:ext cx="4648200" cy="4191000"/>
          </a:xfrm>
          <a:prstGeom prst="donut">
            <a:avLst/>
          </a:prstGeom>
          <a:gradFill>
            <a:gsLst>
              <a:gs pos="0">
                <a:srgbClr val="FC9FCB"/>
              </a:gs>
              <a:gs pos="13000">
                <a:srgbClr val="F8B049"/>
              </a:gs>
              <a:gs pos="21001">
                <a:srgbClr val="F8B049"/>
              </a:gs>
              <a:gs pos="63000">
                <a:srgbClr val="FEE7F2"/>
              </a:gs>
              <a:gs pos="67000">
                <a:srgbClr val="F952A0"/>
              </a:gs>
              <a:gs pos="69000">
                <a:srgbClr val="C50849"/>
              </a:gs>
              <a:gs pos="82001">
                <a:srgbClr val="B43E85"/>
              </a:gs>
              <a:gs pos="100000">
                <a:srgbClr val="F8B049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`</a:t>
            </a:r>
            <a:r>
              <a:rPr lang="en-US" sz="5400" b="1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yB</a:t>
            </a:r>
            <a:r>
              <a:rPr lang="en-US" sz="5400" b="1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5400" b="1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Aa¨vq</a:t>
            </a:r>
            <a:endParaRPr lang="en-US" sz="5400" b="1" dirty="0">
              <a:solidFill>
                <a:schemeClr val="tx1"/>
              </a:solidFill>
              <a:latin typeface="SutonnyMJ" pitchFamily="2" charset="0"/>
              <a:cs typeface="SutonnyMJ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652165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38200"/>
          </a:xfrm>
          <a:blipFill>
            <a:blip r:embed="rId2"/>
            <a:tile tx="0" ty="0" sx="100000" sy="100000" flip="none" algn="tl"/>
          </a:blipFill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r>
              <a:rPr lang="en-US" dirty="0" err="1">
                <a:latin typeface="SutonnyMJ" pitchFamily="2" charset="0"/>
                <a:cs typeface="SutonnyMJ" pitchFamily="2" charset="0"/>
              </a:rPr>
              <a:t>mvwK</a:t>
            </a:r>
            <a:r>
              <a:rPr lang="en-US" dirty="0">
                <a:latin typeface="SutonnyMJ" pitchFamily="2" charset="0"/>
                <a:cs typeface="SutonnyMJ" pitchFamily="2" charset="0"/>
              </a:rPr>
              <a:t>©‡</a:t>
            </a:r>
            <a:r>
              <a:rPr lang="en-US" dirty="0" err="1">
                <a:latin typeface="SutonnyMJ" pitchFamily="2" charset="0"/>
                <a:cs typeface="SutonnyMJ" pitchFamily="2" charset="0"/>
              </a:rPr>
              <a:t>Ui</a:t>
            </a:r>
            <a:r>
              <a:rPr lang="en-US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>
                <a:latin typeface="SutonnyMJ" pitchFamily="2" charset="0"/>
                <a:cs typeface="SutonnyMJ" pitchFamily="2" charset="0"/>
              </a:rPr>
              <a:t>wewfbœ</a:t>
            </a:r>
            <a:r>
              <a:rPr lang="en-US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>
                <a:latin typeface="SutonnyMJ" pitchFamily="2" charset="0"/>
                <a:cs typeface="SutonnyMJ" pitchFamily="2" charset="0"/>
              </a:rPr>
              <a:t>cÖKvi</a:t>
            </a:r>
            <a:r>
              <a:rPr lang="en-US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>
                <a:latin typeface="SutonnyMJ" pitchFamily="2" charset="0"/>
                <a:cs typeface="SutonnyMJ" pitchFamily="2" charset="0"/>
              </a:rPr>
              <a:t>m~Î</a:t>
            </a:r>
            <a:r>
              <a:rPr lang="en-US" dirty="0">
                <a:latin typeface="SutonnyMJ" pitchFamily="2" charset="0"/>
                <a:cs typeface="SutonnyMJ" pitchFamily="2" charset="0"/>
              </a:rPr>
              <a:t> :</a:t>
            </a:r>
            <a:endParaRPr lang="en-US" sz="5400" dirty="0"/>
          </a:p>
        </p:txBody>
      </p:sp>
      <p:pic>
        <p:nvPicPr>
          <p:cNvPr id="9218" name="Picture 2" descr="C:\Users\STUDEN\Desktop\NM circuit\9 cp\ohmlsawwheel.gif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1272728"/>
            <a:ext cx="5053012" cy="49292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228600" y="990600"/>
            <a:ext cx="2749471" cy="3046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err="1">
                <a:latin typeface="SutonnyMJ" pitchFamily="2" charset="0"/>
                <a:cs typeface="SutonnyMJ" pitchFamily="2" charset="0"/>
              </a:rPr>
              <a:t>GLv‡b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,</a:t>
            </a:r>
          </a:p>
          <a:p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Powwer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    = P</a:t>
            </a:r>
          </a:p>
          <a:p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Voltage      = V</a:t>
            </a:r>
          </a:p>
          <a:p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Current      = I</a:t>
            </a:r>
          </a:p>
          <a:p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Resistance = R</a:t>
            </a:r>
          </a:p>
          <a:p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Ohms         = </a:t>
            </a:r>
            <a:r>
              <a:rPr lang="en-US" sz="3200" dirty="0">
                <a:latin typeface="Cambria Math"/>
                <a:ea typeface="Cambria Math"/>
                <a:cs typeface="Times New Roman" pitchFamily="18" charset="0"/>
              </a:rPr>
              <a:t>𝞨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450586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707886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sz="4000" dirty="0">
                <a:latin typeface="SutonnyMJ" pitchFamily="2" charset="0"/>
                <a:cs typeface="SutonnyMJ" pitchFamily="2" charset="0"/>
              </a:rPr>
              <a:t>‰</a:t>
            </a:r>
            <a:r>
              <a:rPr lang="en-US" sz="4000" dirty="0" err="1">
                <a:latin typeface="SutonnyMJ" pitchFamily="2" charset="0"/>
                <a:cs typeface="SutonnyMJ" pitchFamily="2" charset="0"/>
              </a:rPr>
              <a:t>e`y¨wZK</a:t>
            </a:r>
            <a:r>
              <a:rPr lang="en-US" sz="4000" dirty="0">
                <a:latin typeface="SutonnyMJ" pitchFamily="2" charset="0"/>
                <a:cs typeface="SutonnyMJ" pitchFamily="2" charset="0"/>
              </a:rPr>
              <a:t> †</a:t>
            </a:r>
            <a:r>
              <a:rPr lang="en-US" sz="4000" dirty="0" err="1">
                <a:latin typeface="SutonnyMJ" pitchFamily="2" charset="0"/>
                <a:cs typeface="SutonnyMJ" pitchFamily="2" charset="0"/>
              </a:rPr>
              <a:t>bUIqvK</a:t>
            </a:r>
            <a:r>
              <a:rPr lang="en-US" sz="4000" dirty="0">
                <a:latin typeface="SutonnyMJ" pitchFamily="2" charset="0"/>
                <a:cs typeface="SutonnyMJ" pitchFamily="2" charset="0"/>
              </a:rPr>
              <a:t>© </a:t>
            </a:r>
            <a:r>
              <a:rPr lang="en-US" sz="4000" dirty="0" err="1">
                <a:latin typeface="SutonnyMJ" pitchFamily="2" charset="0"/>
                <a:cs typeface="SutonnyMJ" pitchFamily="2" charset="0"/>
              </a:rPr>
              <a:t>Gi</a:t>
            </a:r>
            <a:r>
              <a:rPr lang="en-US" sz="40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dirty="0" err="1">
                <a:latin typeface="SutonnyMJ" pitchFamily="2" charset="0"/>
                <a:cs typeface="SutonnyMJ" pitchFamily="2" charset="0"/>
              </a:rPr>
              <a:t>msÁv</a:t>
            </a:r>
            <a:endParaRPr lang="en-US" sz="4000" dirty="0"/>
          </a:p>
        </p:txBody>
      </p:sp>
      <p:sp>
        <p:nvSpPr>
          <p:cNvPr id="5" name="Rectangle 4"/>
          <p:cNvSpPr/>
          <p:nvPr/>
        </p:nvSpPr>
        <p:spPr>
          <a:xfrm>
            <a:off x="304800" y="914400"/>
            <a:ext cx="86106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>
                <a:latin typeface="SutonnyMJ" pitchFamily="2" charset="0"/>
                <a:cs typeface="SutonnyMJ" pitchFamily="2" charset="0"/>
              </a:rPr>
              <a:t>‰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e`y¨wZK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kw³i GK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ev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GKvwaK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Drm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Ges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wewfbœ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cÖKv‡ii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mvwK©U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Dcv`v‡bi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mgwš^Z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†h †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Kvb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e¨ve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¯’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v‡K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ˆ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e`y¨wZK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†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bUIqvK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©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e‡j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|</a:t>
            </a:r>
          </a:p>
        </p:txBody>
      </p:sp>
      <p:pic>
        <p:nvPicPr>
          <p:cNvPr id="11266" name="Picture 2" descr="C:\Users\STUDEN\Desktop\NM circuit\Example1_circuit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2819400"/>
            <a:ext cx="7993512" cy="3895725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0567957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-2177" y="0"/>
            <a:ext cx="9144000" cy="707886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4000" b="1" dirty="0" err="1">
                <a:latin typeface="SutonnyMJ" pitchFamily="2" charset="0"/>
                <a:cs typeface="SutonnyMJ" pitchFamily="2" charset="0"/>
              </a:rPr>
              <a:t>wewfbœ</a:t>
            </a:r>
            <a:r>
              <a:rPr lang="en-US" sz="4000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b="1" dirty="0" err="1">
                <a:latin typeface="SutonnyMJ" pitchFamily="2" charset="0"/>
                <a:cs typeface="SutonnyMJ" pitchFamily="2" charset="0"/>
              </a:rPr>
              <a:t>cÖKvi</a:t>
            </a:r>
            <a:r>
              <a:rPr lang="en-US" sz="4000" b="1" dirty="0">
                <a:latin typeface="SutonnyMJ" pitchFamily="2" charset="0"/>
                <a:cs typeface="SutonnyMJ" pitchFamily="2" charset="0"/>
              </a:rPr>
              <a:t> ‰</a:t>
            </a:r>
            <a:r>
              <a:rPr lang="en-US" sz="4000" b="1" dirty="0" err="1">
                <a:latin typeface="SutonnyMJ" pitchFamily="2" charset="0"/>
                <a:cs typeface="SutonnyMJ" pitchFamily="2" charset="0"/>
              </a:rPr>
              <a:t>e`y¨wZK</a:t>
            </a:r>
            <a:r>
              <a:rPr lang="en-US" sz="4000" b="1" dirty="0">
                <a:latin typeface="SutonnyMJ" pitchFamily="2" charset="0"/>
                <a:cs typeface="SutonnyMJ" pitchFamily="2" charset="0"/>
              </a:rPr>
              <a:t> †</a:t>
            </a:r>
            <a:r>
              <a:rPr lang="en-US" sz="4000" b="1" dirty="0" err="1">
                <a:latin typeface="SutonnyMJ" pitchFamily="2" charset="0"/>
                <a:cs typeface="SutonnyMJ" pitchFamily="2" charset="0"/>
              </a:rPr>
              <a:t>bUIqvK</a:t>
            </a:r>
            <a:r>
              <a:rPr lang="en-US" sz="4000" b="1" dirty="0">
                <a:latin typeface="SutonnyMJ" pitchFamily="2" charset="0"/>
                <a:cs typeface="SutonnyMJ" pitchFamily="2" charset="0"/>
              </a:rPr>
              <a:t>© </a:t>
            </a:r>
            <a:endParaRPr lang="en-US" sz="4000" dirty="0"/>
          </a:p>
        </p:txBody>
      </p:sp>
      <p:sp>
        <p:nvSpPr>
          <p:cNvPr id="5" name="Rectangle 4"/>
          <p:cNvSpPr/>
          <p:nvPr/>
        </p:nvSpPr>
        <p:spPr>
          <a:xfrm>
            <a:off x="606757" y="1447800"/>
            <a:ext cx="80010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err="1">
                <a:latin typeface="SutonnyMJ" pitchFamily="2" charset="0"/>
                <a:cs typeface="SutonnyMJ" pitchFamily="2" charset="0"/>
              </a:rPr>
              <a:t>A¨vKwUf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†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bUIqvK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© t</a:t>
            </a:r>
          </a:p>
          <a:p>
            <a:r>
              <a:rPr lang="en-US" sz="3200" dirty="0" err="1">
                <a:latin typeface="SutonnyMJ" pitchFamily="2" charset="0"/>
                <a:cs typeface="SutonnyMJ" pitchFamily="2" charset="0"/>
              </a:rPr>
              <a:t>GwU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Ggb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GKwU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mvwK©U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ev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†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bUIqvK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© ,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hv‡Z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GK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ev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GKvwaK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B.Gg.Gd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Gi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Drm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_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v‡K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|</a:t>
            </a:r>
          </a:p>
        </p:txBody>
      </p:sp>
      <p:pic>
        <p:nvPicPr>
          <p:cNvPr id="12290" name="Picture 2" descr="C:\Users\STUDEN\Desktop\NM circuit\fdfd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3657600"/>
            <a:ext cx="6477000" cy="2971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4319410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02920" y="1524000"/>
            <a:ext cx="74676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err="1">
                <a:latin typeface="SutonnyMJ" pitchFamily="2" charset="0"/>
                <a:cs typeface="SutonnyMJ" pitchFamily="2" charset="0"/>
              </a:rPr>
              <a:t>GwU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Ggb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GKwU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mvwK©U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ev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†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bUIqvK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© ,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hv‡Z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GK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ev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GKvwaK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B.Gg.Gd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Gi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Drm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_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v‡K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bv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|</a:t>
            </a:r>
          </a:p>
        </p:txBody>
      </p:sp>
      <p:sp>
        <p:nvSpPr>
          <p:cNvPr id="2" name="Rectangle 1"/>
          <p:cNvSpPr/>
          <p:nvPr/>
        </p:nvSpPr>
        <p:spPr>
          <a:xfrm>
            <a:off x="0" y="0"/>
            <a:ext cx="9144000" cy="707886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sz="4000" dirty="0">
                <a:solidFill>
                  <a:prstClr val="black"/>
                </a:solidFill>
                <a:latin typeface="SutonnyMJ" pitchFamily="2" charset="0"/>
                <a:cs typeface="SutonnyMJ" pitchFamily="2" charset="0"/>
              </a:rPr>
              <a:t>                      </a:t>
            </a:r>
            <a:r>
              <a:rPr lang="en-US" sz="4000" dirty="0" err="1">
                <a:solidFill>
                  <a:prstClr val="black"/>
                </a:solidFill>
                <a:latin typeface="SutonnyMJ" pitchFamily="2" charset="0"/>
                <a:cs typeface="SutonnyMJ" pitchFamily="2" charset="0"/>
              </a:rPr>
              <a:t>c¨vwmf</a:t>
            </a:r>
            <a:r>
              <a:rPr lang="en-US" sz="4000" dirty="0">
                <a:solidFill>
                  <a:prstClr val="black"/>
                </a:solidFill>
                <a:latin typeface="SutonnyMJ" pitchFamily="2" charset="0"/>
                <a:cs typeface="SutonnyMJ" pitchFamily="2" charset="0"/>
              </a:rPr>
              <a:t> †</a:t>
            </a:r>
            <a:r>
              <a:rPr lang="en-US" sz="4000" dirty="0" err="1">
                <a:solidFill>
                  <a:prstClr val="black"/>
                </a:solidFill>
                <a:latin typeface="SutonnyMJ" pitchFamily="2" charset="0"/>
                <a:cs typeface="SutonnyMJ" pitchFamily="2" charset="0"/>
              </a:rPr>
              <a:t>bUIqvK</a:t>
            </a:r>
            <a:r>
              <a:rPr lang="en-US" sz="4000" dirty="0">
                <a:solidFill>
                  <a:prstClr val="black"/>
                </a:solidFill>
                <a:latin typeface="SutonnyMJ" pitchFamily="2" charset="0"/>
                <a:cs typeface="SutonnyMJ" pitchFamily="2" charset="0"/>
              </a:rPr>
              <a:t>© t </a:t>
            </a:r>
            <a:endParaRPr lang="en-US" dirty="0"/>
          </a:p>
        </p:txBody>
      </p:sp>
      <p:pic>
        <p:nvPicPr>
          <p:cNvPr id="13315" name="Picture 3" descr="C:\Users\STUDEN\Desktop\NM circuit\00244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3200400"/>
            <a:ext cx="7239000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2936923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57200" y="1447800"/>
            <a:ext cx="80010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GwU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Ggb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GKwU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mvwK©U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ev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†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bUIqvK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© ,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hvi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c¨vivwgUvi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mgyn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w¯’i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_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v‡K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|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A_v©r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Kv‡i›U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I †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fv‡ëR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w¯’i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_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v‡K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|</a:t>
            </a:r>
          </a:p>
        </p:txBody>
      </p:sp>
      <p:sp>
        <p:nvSpPr>
          <p:cNvPr id="3" name="Rectangle 2"/>
          <p:cNvSpPr/>
          <p:nvPr/>
        </p:nvSpPr>
        <p:spPr>
          <a:xfrm>
            <a:off x="0" y="-22086"/>
            <a:ext cx="9144000" cy="707886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lvl="0"/>
            <a:r>
              <a:rPr lang="en-US" sz="4000" dirty="0">
                <a:solidFill>
                  <a:prstClr val="black"/>
                </a:solidFill>
                <a:latin typeface="SutonnyMJ" pitchFamily="2" charset="0"/>
                <a:cs typeface="SutonnyMJ" pitchFamily="2" charset="0"/>
              </a:rPr>
              <a:t>                       </a:t>
            </a:r>
            <a:r>
              <a:rPr lang="en-US" sz="4000" dirty="0" err="1">
                <a:solidFill>
                  <a:prstClr val="black"/>
                </a:solidFill>
                <a:latin typeface="SutonnyMJ" pitchFamily="2" charset="0"/>
                <a:cs typeface="SutonnyMJ" pitchFamily="2" charset="0"/>
              </a:rPr>
              <a:t>wjwbqvi</a:t>
            </a:r>
            <a:r>
              <a:rPr lang="en-US" sz="4000" dirty="0">
                <a:solidFill>
                  <a:prstClr val="black"/>
                </a:solidFill>
                <a:latin typeface="SutonnyMJ" pitchFamily="2" charset="0"/>
                <a:cs typeface="SutonnyMJ" pitchFamily="2" charset="0"/>
              </a:rPr>
              <a:t> †</a:t>
            </a:r>
            <a:r>
              <a:rPr lang="en-US" sz="4000" dirty="0" err="1">
                <a:solidFill>
                  <a:prstClr val="black"/>
                </a:solidFill>
                <a:latin typeface="SutonnyMJ" pitchFamily="2" charset="0"/>
                <a:cs typeface="SutonnyMJ" pitchFamily="2" charset="0"/>
              </a:rPr>
              <a:t>bUIqvK</a:t>
            </a:r>
            <a:r>
              <a:rPr lang="en-US" sz="4000" dirty="0">
                <a:solidFill>
                  <a:prstClr val="black"/>
                </a:solidFill>
                <a:latin typeface="SutonnyMJ" pitchFamily="2" charset="0"/>
                <a:cs typeface="SutonnyMJ" pitchFamily="2" charset="0"/>
              </a:rPr>
              <a:t>© t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0" y="3200400"/>
            <a:ext cx="9144000" cy="707886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SutonnyMJ" pitchFamily="2" charset="0"/>
                <a:cs typeface="SutonnyMJ" pitchFamily="2" charset="0"/>
              </a:rPr>
              <a:t>                   bb&amp; - </a:t>
            </a:r>
            <a:r>
              <a:rPr lang="en-US" sz="4000" dirty="0" err="1">
                <a:latin typeface="SutonnyMJ" pitchFamily="2" charset="0"/>
                <a:cs typeface="SutonnyMJ" pitchFamily="2" charset="0"/>
              </a:rPr>
              <a:t>wjwbqvi</a:t>
            </a:r>
            <a:r>
              <a:rPr lang="en-US" sz="4000" dirty="0">
                <a:latin typeface="SutonnyMJ" pitchFamily="2" charset="0"/>
                <a:cs typeface="SutonnyMJ" pitchFamily="2" charset="0"/>
              </a:rPr>
              <a:t> †</a:t>
            </a:r>
            <a:r>
              <a:rPr lang="en-US" sz="4000" dirty="0" err="1">
                <a:latin typeface="SutonnyMJ" pitchFamily="2" charset="0"/>
                <a:cs typeface="SutonnyMJ" pitchFamily="2" charset="0"/>
              </a:rPr>
              <a:t>bUIqvK</a:t>
            </a:r>
            <a:r>
              <a:rPr lang="en-US" sz="4000" dirty="0">
                <a:latin typeface="SutonnyMJ" pitchFamily="2" charset="0"/>
                <a:cs typeface="SutonnyMJ" pitchFamily="2" charset="0"/>
              </a:rPr>
              <a:t>©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28600" y="4648200"/>
            <a:ext cx="86868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SutonnyMJ" pitchFamily="2" charset="0"/>
                <a:cs typeface="SutonnyMJ" pitchFamily="2" charset="0"/>
              </a:rPr>
              <a:t>GwU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Ggb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GKwU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mvwK©U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ev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†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bUIqvK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©,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hvi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c¨vivwgUvimg~n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†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fv‡ëR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ev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Kv‡i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‡›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Ui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cwieZ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©‡bi mv‡_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cwiewZ©Z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nq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|</a:t>
            </a:r>
          </a:p>
        </p:txBody>
      </p:sp>
    </p:spTree>
    <p:extLst>
      <p:ext uri="{BB962C8B-B14F-4D97-AF65-F5344CB8AC3E}">
        <p14:creationId xmlns:p14="http://schemas.microsoft.com/office/powerpoint/2010/main" val="76504591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4675" y="914400"/>
            <a:ext cx="87630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err="1">
                <a:latin typeface="SutonnyMJ" pitchFamily="2" charset="0"/>
                <a:cs typeface="SutonnyMJ" pitchFamily="2" charset="0"/>
              </a:rPr>
              <a:t>GwU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Ggb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GKwU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mvwK©U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ev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†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bUIqvK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© ‡h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Gi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Kvh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©µg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ev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Acv‡ik‡b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‡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w`K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Abyhvqx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Gi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 ˆ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ewkó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¨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ev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¸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bvewji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†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Kvb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cwieZ©b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nq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| </a:t>
            </a:r>
          </a:p>
          <a:p>
            <a:r>
              <a:rPr lang="en-US" sz="3200" dirty="0">
                <a:latin typeface="SutonnyMJ" pitchFamily="2" charset="0"/>
                <a:cs typeface="SutonnyMJ" pitchFamily="2" charset="0"/>
              </a:rPr>
              <a:t>‡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hgb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t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WvqW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hv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Dfq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w`‡KB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KvR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K‡i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|</a:t>
            </a:r>
          </a:p>
        </p:txBody>
      </p:sp>
      <p:sp>
        <p:nvSpPr>
          <p:cNvPr id="3" name="Rectangle 2"/>
          <p:cNvSpPr/>
          <p:nvPr/>
        </p:nvSpPr>
        <p:spPr>
          <a:xfrm>
            <a:off x="0" y="0"/>
            <a:ext cx="9144000" cy="707886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lvl="0"/>
            <a:r>
              <a:rPr lang="en-US" sz="4000" dirty="0">
                <a:solidFill>
                  <a:prstClr val="black"/>
                </a:solidFill>
                <a:latin typeface="SutonnyMJ" pitchFamily="2" charset="0"/>
                <a:cs typeface="SutonnyMJ" pitchFamily="2" charset="0"/>
              </a:rPr>
              <a:t>                   </a:t>
            </a:r>
            <a:r>
              <a:rPr lang="en-US" sz="4000" dirty="0" err="1">
                <a:solidFill>
                  <a:prstClr val="black"/>
                </a:solidFill>
                <a:latin typeface="SutonnyMJ" pitchFamily="2" charset="0"/>
                <a:cs typeface="SutonnyMJ" pitchFamily="2" charset="0"/>
              </a:rPr>
              <a:t>BDwb</a:t>
            </a:r>
            <a:r>
              <a:rPr lang="en-US" sz="4000" dirty="0">
                <a:solidFill>
                  <a:prstClr val="black"/>
                </a:solidFill>
                <a:latin typeface="SutonnyMJ" pitchFamily="2" charset="0"/>
                <a:cs typeface="SutonnyMJ" pitchFamily="2" charset="0"/>
              </a:rPr>
              <a:t>-‡</a:t>
            </a:r>
            <a:r>
              <a:rPr lang="en-US" sz="4000" dirty="0" err="1">
                <a:solidFill>
                  <a:prstClr val="black"/>
                </a:solidFill>
                <a:latin typeface="SutonnyMJ" pitchFamily="2" charset="0"/>
                <a:cs typeface="SutonnyMJ" pitchFamily="2" charset="0"/>
              </a:rPr>
              <a:t>jUv‡ij</a:t>
            </a:r>
            <a:r>
              <a:rPr lang="en-US" sz="4000" dirty="0">
                <a:solidFill>
                  <a:prstClr val="black"/>
                </a:solidFill>
                <a:latin typeface="SutonnyMJ" pitchFamily="2" charset="0"/>
                <a:cs typeface="SutonnyMJ" pitchFamily="2" charset="0"/>
              </a:rPr>
              <a:t> †</a:t>
            </a:r>
            <a:r>
              <a:rPr lang="en-US" sz="4000" dirty="0" err="1">
                <a:solidFill>
                  <a:prstClr val="black"/>
                </a:solidFill>
                <a:latin typeface="SutonnyMJ" pitchFamily="2" charset="0"/>
                <a:cs typeface="SutonnyMJ" pitchFamily="2" charset="0"/>
              </a:rPr>
              <a:t>bUIqvK</a:t>
            </a:r>
            <a:r>
              <a:rPr lang="en-US" sz="4000" dirty="0">
                <a:solidFill>
                  <a:prstClr val="black"/>
                </a:solidFill>
                <a:latin typeface="SutonnyMJ" pitchFamily="2" charset="0"/>
                <a:cs typeface="SutonnyMJ" pitchFamily="2" charset="0"/>
              </a:rPr>
              <a:t>© t</a:t>
            </a:r>
          </a:p>
        </p:txBody>
      </p:sp>
      <p:sp>
        <p:nvSpPr>
          <p:cNvPr id="4" name="Rectangle 3"/>
          <p:cNvSpPr/>
          <p:nvPr/>
        </p:nvSpPr>
        <p:spPr>
          <a:xfrm>
            <a:off x="-21771" y="2895600"/>
            <a:ext cx="9165771" cy="707886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lvl="0"/>
            <a:r>
              <a:rPr lang="en-US" sz="4000" dirty="0">
                <a:solidFill>
                  <a:prstClr val="black"/>
                </a:solidFill>
                <a:latin typeface="SutonnyMJ" pitchFamily="2" charset="0"/>
                <a:cs typeface="SutonnyMJ" pitchFamily="2" charset="0"/>
              </a:rPr>
              <a:t>                   </a:t>
            </a:r>
            <a:r>
              <a:rPr lang="en-US" sz="4000" dirty="0" err="1">
                <a:solidFill>
                  <a:prstClr val="black"/>
                </a:solidFill>
                <a:latin typeface="SutonnyMJ" pitchFamily="2" charset="0"/>
                <a:cs typeface="SutonnyMJ" pitchFamily="2" charset="0"/>
              </a:rPr>
              <a:t>evB</a:t>
            </a:r>
            <a:r>
              <a:rPr lang="en-US" sz="4000" dirty="0">
                <a:solidFill>
                  <a:prstClr val="black"/>
                </a:solidFill>
                <a:latin typeface="SutonnyMJ" pitchFamily="2" charset="0"/>
                <a:cs typeface="SutonnyMJ" pitchFamily="2" charset="0"/>
              </a:rPr>
              <a:t>- ‡</a:t>
            </a:r>
            <a:r>
              <a:rPr lang="en-US" sz="4000" dirty="0" err="1">
                <a:solidFill>
                  <a:prstClr val="black"/>
                </a:solidFill>
                <a:latin typeface="SutonnyMJ" pitchFamily="2" charset="0"/>
                <a:cs typeface="SutonnyMJ" pitchFamily="2" charset="0"/>
              </a:rPr>
              <a:t>jUv‡ij</a:t>
            </a:r>
            <a:r>
              <a:rPr lang="en-US" sz="4000" dirty="0">
                <a:solidFill>
                  <a:prstClr val="black"/>
                </a:solidFill>
                <a:latin typeface="SutonnyMJ" pitchFamily="2" charset="0"/>
                <a:cs typeface="SutonnyMJ" pitchFamily="2" charset="0"/>
              </a:rPr>
              <a:t> †</a:t>
            </a:r>
            <a:r>
              <a:rPr lang="en-US" sz="4000" dirty="0" err="1">
                <a:solidFill>
                  <a:prstClr val="black"/>
                </a:solidFill>
                <a:latin typeface="SutonnyMJ" pitchFamily="2" charset="0"/>
                <a:cs typeface="SutonnyMJ" pitchFamily="2" charset="0"/>
              </a:rPr>
              <a:t>bUIqvK</a:t>
            </a:r>
            <a:r>
              <a:rPr lang="en-US" sz="4000" dirty="0">
                <a:solidFill>
                  <a:prstClr val="black"/>
                </a:solidFill>
                <a:latin typeface="SutonnyMJ" pitchFamily="2" charset="0"/>
                <a:cs typeface="SutonnyMJ" pitchFamily="2" charset="0"/>
              </a:rPr>
              <a:t>© t</a:t>
            </a:r>
          </a:p>
        </p:txBody>
      </p:sp>
      <p:sp>
        <p:nvSpPr>
          <p:cNvPr id="5" name="Rectangle 4"/>
          <p:cNvSpPr/>
          <p:nvPr/>
        </p:nvSpPr>
        <p:spPr>
          <a:xfrm>
            <a:off x="166047" y="4191000"/>
            <a:ext cx="8751627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err="1">
                <a:latin typeface="SutonnyMJ" pitchFamily="2" charset="0"/>
                <a:cs typeface="SutonnyMJ" pitchFamily="2" charset="0"/>
              </a:rPr>
              <a:t>GwU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Ggb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GKwU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mvwK©U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ev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†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bUIqvK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© ‡h †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Kvb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w`‡KB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Gi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ˆ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ewkó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¨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ev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¸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bvewji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†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Kvb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cwieZ©b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nq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bv,A_©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vr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GKB _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v‡K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| </a:t>
            </a:r>
          </a:p>
          <a:p>
            <a:r>
              <a:rPr lang="en-US" sz="3200" dirty="0">
                <a:latin typeface="SutonnyMJ" pitchFamily="2" charset="0"/>
                <a:cs typeface="SutonnyMJ" pitchFamily="2" charset="0"/>
              </a:rPr>
              <a:t>‡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hgb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t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UªvÝwgkb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jvBb‡K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GKwU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evB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-‡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jUv‡ij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ejv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nq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|</a:t>
            </a:r>
          </a:p>
        </p:txBody>
      </p:sp>
    </p:spTree>
    <p:extLst>
      <p:ext uri="{BB962C8B-B14F-4D97-AF65-F5344CB8AC3E}">
        <p14:creationId xmlns:p14="http://schemas.microsoft.com/office/powerpoint/2010/main" val="198502607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-25379" y="0"/>
            <a:ext cx="9144000" cy="707886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SutonnyMJ" pitchFamily="2" charset="0"/>
                <a:cs typeface="SutonnyMJ" pitchFamily="2" charset="0"/>
              </a:rPr>
              <a:t>                         </a:t>
            </a:r>
            <a:r>
              <a:rPr lang="en-US" sz="4000" dirty="0" err="1">
                <a:latin typeface="SutonnyMJ" pitchFamily="2" charset="0"/>
                <a:cs typeface="SutonnyMJ" pitchFamily="2" charset="0"/>
              </a:rPr>
              <a:t>Gj</a:t>
            </a:r>
            <a:r>
              <a:rPr lang="en-US" sz="4000" dirty="0">
                <a:latin typeface="SutonnyMJ" pitchFamily="2" charset="0"/>
                <a:cs typeface="SutonnyMJ" pitchFamily="2" charset="0"/>
              </a:rPr>
              <a:t> - †</a:t>
            </a:r>
            <a:r>
              <a:rPr lang="en-US" sz="4000" dirty="0" err="1">
                <a:latin typeface="SutonnyMJ" pitchFamily="2" charset="0"/>
                <a:cs typeface="SutonnyMJ" pitchFamily="2" charset="0"/>
              </a:rPr>
              <a:t>bUIqvK</a:t>
            </a:r>
            <a:r>
              <a:rPr lang="en-US" sz="4000" dirty="0">
                <a:latin typeface="SutonnyMJ" pitchFamily="2" charset="0"/>
                <a:cs typeface="SutonnyMJ" pitchFamily="2" charset="0"/>
              </a:rPr>
              <a:t>©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57200" y="1219200"/>
            <a:ext cx="8178842" cy="206210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err="1">
                <a:latin typeface="SutonnyMJ" pitchFamily="2" charset="0"/>
                <a:cs typeface="SutonnyMJ" pitchFamily="2" charset="0"/>
              </a:rPr>
              <a:t>GwU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`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ywU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wmwiR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†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iwR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÷¨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vÝ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Øviv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MwVZ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Ggb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GKwU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mvwK©U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,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hvi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</a:p>
          <a:p>
            <a:r>
              <a:rPr lang="en-US" sz="3200" dirty="0">
                <a:latin typeface="SutonnyMJ" pitchFamily="2" charset="0"/>
                <a:cs typeface="SutonnyMJ" pitchFamily="2" charset="0"/>
              </a:rPr>
              <a:t>gy³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cÖvšÍØq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mieivn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cÖvšÍØ‡qi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mv‡_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Ges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†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iwR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÷¨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vÝØ‡qi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</a:p>
          <a:p>
            <a:r>
              <a:rPr lang="en-US" sz="3200" dirty="0" err="1">
                <a:latin typeface="SutonnyMJ" pitchFamily="2" charset="0"/>
                <a:cs typeface="SutonnyMJ" pitchFamily="2" charset="0"/>
              </a:rPr>
              <a:t>ms‡hvM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¯’j I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GKwU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gy³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cÖvšÍ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Ab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¨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GKwU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mieiv‡ni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cÖvšÍØ‡qi</a:t>
            </a:r>
            <a:endParaRPr lang="en-US" sz="3200" dirty="0">
              <a:latin typeface="SutonnyMJ" pitchFamily="2" charset="0"/>
              <a:cs typeface="SutonnyMJ" pitchFamily="2" charset="0"/>
            </a:endParaRPr>
          </a:p>
          <a:p>
            <a:r>
              <a:rPr lang="en-US" sz="3200" dirty="0">
                <a:latin typeface="SutonnyMJ" pitchFamily="2" charset="0"/>
                <a:cs typeface="SutonnyMJ" pitchFamily="2" charset="0"/>
              </a:rPr>
              <a:t> mv‡_ mshy³ _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v‡K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|</a:t>
            </a:r>
          </a:p>
        </p:txBody>
      </p:sp>
      <p:pic>
        <p:nvPicPr>
          <p:cNvPr id="6" name="Picture 2" descr="C:\Users\STUDEN\Desktop\NM circuit\l-pad-resistor-circuit-network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3861" y="3429000"/>
            <a:ext cx="5715000" cy="3248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9902358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707886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sz="4000" dirty="0">
                <a:latin typeface="SutonnyMJ" pitchFamily="2" charset="0"/>
                <a:cs typeface="SutonnyMJ" pitchFamily="2" charset="0"/>
              </a:rPr>
              <a:t>                         </a:t>
            </a:r>
            <a:r>
              <a:rPr lang="en-US" sz="4000" dirty="0" err="1">
                <a:latin typeface="SutonnyMJ" pitchFamily="2" charset="0"/>
                <a:cs typeface="SutonnyMJ" pitchFamily="2" charset="0"/>
              </a:rPr>
              <a:t>wU</a:t>
            </a:r>
            <a:r>
              <a:rPr lang="en-US" sz="4000" dirty="0">
                <a:latin typeface="SutonnyMJ" pitchFamily="2" charset="0"/>
                <a:cs typeface="SutonnyMJ" pitchFamily="2" charset="0"/>
              </a:rPr>
              <a:t> - †</a:t>
            </a:r>
            <a:r>
              <a:rPr lang="en-US" sz="4000" dirty="0" err="1">
                <a:latin typeface="SutonnyMJ" pitchFamily="2" charset="0"/>
                <a:cs typeface="SutonnyMJ" pitchFamily="2" charset="0"/>
              </a:rPr>
              <a:t>bUIqvK</a:t>
            </a:r>
            <a:r>
              <a:rPr lang="en-US" sz="4000" dirty="0">
                <a:latin typeface="SutonnyMJ" pitchFamily="2" charset="0"/>
                <a:cs typeface="SutonnyMJ" pitchFamily="2" charset="0"/>
              </a:rPr>
              <a:t>© </a:t>
            </a:r>
          </a:p>
        </p:txBody>
      </p:sp>
      <p:sp>
        <p:nvSpPr>
          <p:cNvPr id="3" name="Rectangle 2"/>
          <p:cNvSpPr/>
          <p:nvPr/>
        </p:nvSpPr>
        <p:spPr>
          <a:xfrm>
            <a:off x="257796" y="1030103"/>
            <a:ext cx="8429004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err="1">
                <a:latin typeface="SutonnyMJ" pitchFamily="2" charset="0"/>
                <a:cs typeface="SutonnyMJ" pitchFamily="2" charset="0"/>
              </a:rPr>
              <a:t>GwU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wZbwU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†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iwR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÷¨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vÝ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÷vi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ms‡hv‡M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MwVZ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Ggb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GKwU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mvwK©U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, </a:t>
            </a:r>
          </a:p>
          <a:p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hvi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cÖ‡Z¨KwU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cÖvšÍ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GKwU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mvaviY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we›`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y‡Z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mshy³ _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v‡K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Ges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Aewkó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cÖvšÍ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¸‡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jv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GKwU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BbcyU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cÖv‡šÍ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,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GKwU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AvDUcyU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cÖv‡šÍ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Ges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Ab¨wU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BbcyU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I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AvDUcyU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cÖv‡šÍi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mvaviY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we›`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y‡Z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mshy³ _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v‡K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| </a:t>
            </a:r>
          </a:p>
        </p:txBody>
      </p:sp>
      <p:pic>
        <p:nvPicPr>
          <p:cNvPr id="15362" name="Picture 2" descr="C:\Users\STUDEN\Desktop\NM circuit\transistor_basics_03-33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3092206"/>
            <a:ext cx="7010400" cy="3586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0363390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707886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sz="4000" dirty="0">
                <a:latin typeface="SutonnyMJ" pitchFamily="2" charset="0"/>
                <a:cs typeface="SutonnyMJ" pitchFamily="2" charset="0"/>
              </a:rPr>
              <a:t>                        </a:t>
            </a:r>
            <a:r>
              <a:rPr lang="en-US" sz="4000" dirty="0" err="1">
                <a:latin typeface="SutonnyMJ" pitchFamily="2" charset="0"/>
                <a:cs typeface="SutonnyMJ" pitchFamily="2" charset="0"/>
              </a:rPr>
              <a:t>cvB</a:t>
            </a:r>
            <a:r>
              <a:rPr lang="en-US" sz="4000" dirty="0">
                <a:latin typeface="SutonnyMJ" pitchFamily="2" charset="0"/>
                <a:cs typeface="SutonnyMJ" pitchFamily="2" charset="0"/>
              </a:rPr>
              <a:t> - †</a:t>
            </a:r>
            <a:r>
              <a:rPr lang="en-US" sz="4000" dirty="0" err="1">
                <a:latin typeface="SutonnyMJ" pitchFamily="2" charset="0"/>
                <a:cs typeface="SutonnyMJ" pitchFamily="2" charset="0"/>
              </a:rPr>
              <a:t>bUIqvK</a:t>
            </a:r>
            <a:r>
              <a:rPr lang="en-US" sz="4000" dirty="0">
                <a:latin typeface="SutonnyMJ" pitchFamily="2" charset="0"/>
                <a:cs typeface="SutonnyMJ" pitchFamily="2" charset="0"/>
              </a:rPr>
              <a:t>© </a:t>
            </a:r>
          </a:p>
        </p:txBody>
      </p:sp>
      <p:sp>
        <p:nvSpPr>
          <p:cNvPr id="3" name="Rectangle 2"/>
          <p:cNvSpPr/>
          <p:nvPr/>
        </p:nvSpPr>
        <p:spPr>
          <a:xfrm>
            <a:off x="286098" y="919069"/>
            <a:ext cx="8472547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dirty="0" err="1">
                <a:latin typeface="SutonnyMJ" pitchFamily="2" charset="0"/>
                <a:cs typeface="SutonnyMJ" pitchFamily="2" charset="0"/>
              </a:rPr>
              <a:t>GwU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wZbwU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†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iwR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÷¨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vÝ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‡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Wëv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ms‡hv‡M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MwVZ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Ggb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GKwU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mvwK©U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, </a:t>
            </a:r>
          </a:p>
          <a:p>
            <a:r>
              <a:rPr lang="en-US" sz="3200" dirty="0" err="1">
                <a:latin typeface="SutonnyMJ" pitchFamily="2" charset="0"/>
                <a:cs typeface="SutonnyMJ" pitchFamily="2" charset="0"/>
              </a:rPr>
              <a:t>cÖwUwZ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†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iwR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÷¨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vÝ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,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ci¯úi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wmwi‡R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mshy³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n‡q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GKwU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e×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mvwK©U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m~wó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K‡i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Ges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cÖwUwZ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ms‡hvM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¯’‡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ji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GKwU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BbcyU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cÖvšÍ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,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GKwU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AvDUcyU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cÖvšÍ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Ges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GKwU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BbcyU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-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AvDUcyU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cÖv‡šÍi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GKwU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mvaviY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we›`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y‡Z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mshy³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Kiv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nq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|</a:t>
            </a:r>
          </a:p>
        </p:txBody>
      </p:sp>
      <p:pic>
        <p:nvPicPr>
          <p:cNvPr id="16386" name="Picture 2" descr="C:\Users\STUDEN\Desktop\NM circuit\300px-Attenuator,_Pi-section.svg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098" y="3581400"/>
            <a:ext cx="4743102" cy="32112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87" name="Picture 3" descr="C:\Users\STUDEN\Desktop\NM circuit\250px-Image_filter_Pi_Section.svg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3581400"/>
            <a:ext cx="3762375" cy="32112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462533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STUDEN\Desktop\NM circuit\9 cp\ddfdgdf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0"/>
            <a:ext cx="48768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STUDEN\Desktop\NM circuit\9 cp\nanabai-162679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2672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0890686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" y="0"/>
            <a:ext cx="9144000" cy="707886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sz="4000" b="1" dirty="0">
                <a:latin typeface="SutonnyMJ" pitchFamily="2" charset="0"/>
                <a:cs typeface="SutonnyMJ" pitchFamily="2" charset="0"/>
              </a:rPr>
              <a:t>          </a:t>
            </a:r>
            <a:r>
              <a:rPr lang="en-US" sz="4000" b="1" dirty="0" err="1">
                <a:latin typeface="SutonnyMJ" pitchFamily="2" charset="0"/>
                <a:cs typeface="SutonnyMJ" pitchFamily="2" charset="0"/>
              </a:rPr>
              <a:t>A¨vKwUf</a:t>
            </a:r>
            <a:r>
              <a:rPr lang="en-US" sz="4000" b="1" dirty="0">
                <a:latin typeface="SutonnyMJ" pitchFamily="2" charset="0"/>
                <a:cs typeface="SutonnyMJ" pitchFamily="2" charset="0"/>
              </a:rPr>
              <a:t> I </a:t>
            </a:r>
            <a:r>
              <a:rPr lang="en-US" sz="4000" b="1" dirty="0" err="1">
                <a:latin typeface="SutonnyMJ" pitchFamily="2" charset="0"/>
                <a:cs typeface="SutonnyMJ" pitchFamily="2" charset="0"/>
              </a:rPr>
              <a:t>c¨vwmf</a:t>
            </a:r>
            <a:r>
              <a:rPr lang="en-US" sz="4000" b="1" dirty="0">
                <a:latin typeface="SutonnyMJ" pitchFamily="2" charset="0"/>
                <a:cs typeface="SutonnyMJ" pitchFamily="2" charset="0"/>
              </a:rPr>
              <a:t> †</a:t>
            </a:r>
            <a:r>
              <a:rPr lang="en-US" sz="4000" b="1" dirty="0" err="1">
                <a:latin typeface="SutonnyMJ" pitchFamily="2" charset="0"/>
                <a:cs typeface="SutonnyMJ" pitchFamily="2" charset="0"/>
              </a:rPr>
              <a:t>bUIqv‡K©i</a:t>
            </a:r>
            <a:r>
              <a:rPr lang="en-US" sz="4000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b="1" dirty="0" err="1">
                <a:latin typeface="SutonnyMJ" pitchFamily="2" charset="0"/>
                <a:cs typeface="SutonnyMJ" pitchFamily="2" charset="0"/>
              </a:rPr>
              <a:t>Zzjbv</a:t>
            </a:r>
            <a:endParaRPr lang="en-US" sz="40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457200" y="959305"/>
            <a:ext cx="4040188" cy="639762"/>
          </a:xfrm>
        </p:spPr>
        <p:txBody>
          <a:bodyPr>
            <a:normAutofit fontScale="25000" lnSpcReduction="20000"/>
          </a:bodyPr>
          <a:lstStyle/>
          <a:p>
            <a:endParaRPr lang="en-US" dirty="0">
              <a:latin typeface="SutonnyMJ" pitchFamily="2" charset="0"/>
              <a:cs typeface="SutonnyMJ" pitchFamily="2" charset="0"/>
            </a:endParaRPr>
          </a:p>
          <a:p>
            <a:endParaRPr lang="en-US" dirty="0">
              <a:latin typeface="SutonnyMJ" pitchFamily="2" charset="0"/>
              <a:cs typeface="SutonnyMJ" pitchFamily="2" charset="0"/>
            </a:endParaRPr>
          </a:p>
          <a:p>
            <a:r>
              <a:rPr lang="en-US" sz="12800" dirty="0" err="1">
                <a:latin typeface="SutonnyMJ" pitchFamily="2" charset="0"/>
                <a:cs typeface="SutonnyMJ" pitchFamily="2" charset="0"/>
              </a:rPr>
              <a:t>A¨vKwUf</a:t>
            </a:r>
            <a:endParaRPr lang="en-US" sz="12800" dirty="0"/>
          </a:p>
          <a:p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121717" y="1630680"/>
            <a:ext cx="4344988" cy="4683126"/>
          </a:xfrm>
        </p:spPr>
        <p:txBody>
          <a:bodyPr>
            <a:noAutofit/>
          </a:bodyPr>
          <a:lstStyle/>
          <a:p>
            <a:r>
              <a:rPr lang="en-US" sz="3200" dirty="0">
                <a:latin typeface="SutonnyMJ" pitchFamily="2" charset="0"/>
                <a:cs typeface="SutonnyMJ" pitchFamily="2" charset="0"/>
              </a:rPr>
              <a:t>G‡Z</a:t>
            </a:r>
            <a:r>
              <a:rPr lang="en-US" sz="3200" baseline="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aseline="0" dirty="0" err="1">
                <a:latin typeface="SutonnyMJ" pitchFamily="2" charset="0"/>
                <a:cs typeface="SutonnyMJ" pitchFamily="2" charset="0"/>
              </a:rPr>
              <a:t>Kv‡i›U</a:t>
            </a:r>
            <a:r>
              <a:rPr lang="en-US" sz="3200" baseline="0" dirty="0">
                <a:latin typeface="SutonnyMJ" pitchFamily="2" charset="0"/>
                <a:cs typeface="SutonnyMJ" pitchFamily="2" charset="0"/>
              </a:rPr>
              <a:t> I †</a:t>
            </a:r>
            <a:r>
              <a:rPr lang="en-US" sz="3200" baseline="0" dirty="0" err="1">
                <a:latin typeface="SutonnyMJ" pitchFamily="2" charset="0"/>
                <a:cs typeface="SutonnyMJ" pitchFamily="2" charset="0"/>
              </a:rPr>
              <a:t>fv‡ëR</a:t>
            </a:r>
            <a:r>
              <a:rPr lang="en-US" sz="3200" baseline="0" dirty="0">
                <a:latin typeface="SutonnyMJ" pitchFamily="2" charset="0"/>
                <a:cs typeface="SutonnyMJ" pitchFamily="2" charset="0"/>
              </a:rPr>
              <a:t> †</a:t>
            </a:r>
            <a:r>
              <a:rPr lang="en-US" sz="3200" baseline="0" dirty="0" err="1">
                <a:latin typeface="SutonnyMJ" pitchFamily="2" charset="0"/>
                <a:cs typeface="SutonnyMJ" pitchFamily="2" charset="0"/>
              </a:rPr>
              <a:t>mvm</a:t>
            </a:r>
            <a:r>
              <a:rPr lang="en-US" sz="3200" baseline="0" dirty="0">
                <a:latin typeface="SutonnyMJ" pitchFamily="2" charset="0"/>
                <a:cs typeface="SutonnyMJ" pitchFamily="2" charset="0"/>
              </a:rPr>
              <a:t>© </a:t>
            </a:r>
            <a:r>
              <a:rPr lang="en-US" sz="3200" baseline="0" dirty="0" err="1">
                <a:latin typeface="SutonnyMJ" pitchFamily="2" charset="0"/>
                <a:cs typeface="SutonnyMJ" pitchFamily="2" charset="0"/>
              </a:rPr>
              <a:t>mn</a:t>
            </a:r>
            <a:r>
              <a:rPr lang="en-US" sz="3200" baseline="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aseline="0" dirty="0" err="1">
                <a:latin typeface="SutonnyMJ" pitchFamily="2" charset="0"/>
                <a:cs typeface="SutonnyMJ" pitchFamily="2" charset="0"/>
              </a:rPr>
              <a:t>mvwK©U</a:t>
            </a:r>
            <a:r>
              <a:rPr lang="en-US" sz="3200" baseline="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aseline="0" dirty="0" err="1">
                <a:latin typeface="SutonnyMJ" pitchFamily="2" charset="0"/>
                <a:cs typeface="SutonnyMJ" pitchFamily="2" charset="0"/>
              </a:rPr>
              <a:t>c¨vivwgUvi</a:t>
            </a:r>
            <a:r>
              <a:rPr lang="en-US" sz="3200" baseline="0" dirty="0">
                <a:latin typeface="SutonnyMJ" pitchFamily="2" charset="0"/>
                <a:cs typeface="SutonnyMJ" pitchFamily="2" charset="0"/>
              </a:rPr>
              <a:t> _</a:t>
            </a:r>
            <a:r>
              <a:rPr lang="en-US" sz="3200" baseline="0" dirty="0" err="1">
                <a:latin typeface="SutonnyMJ" pitchFamily="2" charset="0"/>
                <a:cs typeface="SutonnyMJ" pitchFamily="2" charset="0"/>
              </a:rPr>
              <a:t>v‡K</a:t>
            </a:r>
            <a:r>
              <a:rPr lang="en-US" sz="3200" baseline="0" dirty="0">
                <a:latin typeface="SutonnyMJ" pitchFamily="2" charset="0"/>
                <a:cs typeface="SutonnyMJ" pitchFamily="2" charset="0"/>
              </a:rPr>
              <a:t>|</a:t>
            </a:r>
            <a:endParaRPr lang="en-US" sz="3200" dirty="0">
              <a:latin typeface="SutonnyMJ" pitchFamily="2" charset="0"/>
              <a:cs typeface="SutonnyMJ" pitchFamily="2" charset="0"/>
            </a:endParaRPr>
          </a:p>
          <a:p>
            <a:r>
              <a:rPr lang="en-US" sz="3200" dirty="0">
                <a:latin typeface="SutonnyMJ" pitchFamily="2" charset="0"/>
                <a:cs typeface="SutonnyMJ" pitchFamily="2" charset="0"/>
              </a:rPr>
              <a:t>G‡Z</a:t>
            </a:r>
            <a:r>
              <a:rPr lang="en-US" sz="3200" baseline="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aseline="0" dirty="0" err="1">
                <a:latin typeface="SutonnyMJ" pitchFamily="2" charset="0"/>
                <a:cs typeface="SutonnyMJ" pitchFamily="2" charset="0"/>
              </a:rPr>
              <a:t>Kv‡i›U</a:t>
            </a:r>
            <a:r>
              <a:rPr lang="en-US" sz="3200" baseline="0" dirty="0">
                <a:latin typeface="SutonnyMJ" pitchFamily="2" charset="0"/>
                <a:cs typeface="SutonnyMJ" pitchFamily="2" charset="0"/>
              </a:rPr>
              <a:t> I †</a:t>
            </a:r>
            <a:r>
              <a:rPr lang="en-US" sz="3200" baseline="0" dirty="0" err="1">
                <a:latin typeface="SutonnyMJ" pitchFamily="2" charset="0"/>
                <a:cs typeface="SutonnyMJ" pitchFamily="2" charset="0"/>
              </a:rPr>
              <a:t>fv‡ëR</a:t>
            </a:r>
            <a:r>
              <a:rPr lang="en-US" sz="3200" baseline="0" dirty="0">
                <a:latin typeface="SutonnyMJ" pitchFamily="2" charset="0"/>
                <a:cs typeface="SutonnyMJ" pitchFamily="2" charset="0"/>
              </a:rPr>
              <a:t> †</a:t>
            </a:r>
            <a:r>
              <a:rPr lang="en-US" sz="3200" baseline="0" dirty="0" err="1">
                <a:latin typeface="SutonnyMJ" pitchFamily="2" charset="0"/>
                <a:cs typeface="SutonnyMJ" pitchFamily="2" charset="0"/>
              </a:rPr>
              <a:t>mvm</a:t>
            </a:r>
            <a:r>
              <a:rPr lang="en-US" sz="3200" baseline="0" dirty="0">
                <a:latin typeface="SutonnyMJ" pitchFamily="2" charset="0"/>
                <a:cs typeface="SutonnyMJ" pitchFamily="2" charset="0"/>
              </a:rPr>
              <a:t>© </a:t>
            </a:r>
            <a:r>
              <a:rPr lang="en-US" sz="3200" baseline="0" dirty="0" err="1">
                <a:latin typeface="SutonnyMJ" pitchFamily="2" charset="0"/>
                <a:cs typeface="SutonnyMJ" pitchFamily="2" charset="0"/>
              </a:rPr>
              <a:t>mn</a:t>
            </a:r>
            <a:r>
              <a:rPr lang="en-US" sz="3200" baseline="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aseline="0" dirty="0" err="1">
                <a:latin typeface="SutonnyMJ" pitchFamily="2" charset="0"/>
                <a:cs typeface="SutonnyMJ" pitchFamily="2" charset="0"/>
              </a:rPr>
              <a:t>mvwK©U</a:t>
            </a:r>
            <a:r>
              <a:rPr lang="en-US" sz="3200" baseline="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aseline="0" dirty="0" err="1">
                <a:latin typeface="SutonnyMJ" pitchFamily="2" charset="0"/>
                <a:cs typeface="SutonnyMJ" pitchFamily="2" charset="0"/>
              </a:rPr>
              <a:t>c¨vivwgUvi</a:t>
            </a:r>
            <a:r>
              <a:rPr lang="en-US" sz="3200" baseline="0" dirty="0">
                <a:latin typeface="SutonnyMJ" pitchFamily="2" charset="0"/>
                <a:cs typeface="SutonnyMJ" pitchFamily="2" charset="0"/>
              </a:rPr>
              <a:t> _</a:t>
            </a:r>
            <a:r>
              <a:rPr lang="en-US" sz="3200" baseline="0" dirty="0" err="1">
                <a:latin typeface="SutonnyMJ" pitchFamily="2" charset="0"/>
                <a:cs typeface="SutonnyMJ" pitchFamily="2" charset="0"/>
              </a:rPr>
              <a:t>v‡K</a:t>
            </a:r>
            <a:r>
              <a:rPr lang="en-US" sz="3200" baseline="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aseline="0" dirty="0" err="1">
                <a:latin typeface="SutonnyMJ" pitchFamily="2" charset="0"/>
                <a:cs typeface="SutonnyMJ" pitchFamily="2" charset="0"/>
              </a:rPr>
              <a:t>e‡j</a:t>
            </a:r>
            <a:r>
              <a:rPr lang="en-US" sz="3200" baseline="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aseline="0" dirty="0" err="1">
                <a:latin typeface="SutonnyMJ" pitchFamily="2" charset="0"/>
                <a:cs typeface="SutonnyMJ" pitchFamily="2" charset="0"/>
              </a:rPr>
              <a:t>KvR</a:t>
            </a:r>
            <a:r>
              <a:rPr lang="en-US" sz="3200" baseline="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aseline="0" dirty="0" err="1">
                <a:latin typeface="SutonnyMJ" pitchFamily="2" charset="0"/>
                <a:cs typeface="SutonnyMJ" pitchFamily="2" charset="0"/>
              </a:rPr>
              <a:t>cvIqv</a:t>
            </a:r>
            <a:r>
              <a:rPr lang="en-US" sz="3200" baseline="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aseline="0" dirty="0" err="1">
                <a:latin typeface="SutonnyMJ" pitchFamily="2" charset="0"/>
                <a:cs typeface="SutonnyMJ" pitchFamily="2" charset="0"/>
              </a:rPr>
              <a:t>hvq</a:t>
            </a:r>
            <a:r>
              <a:rPr lang="en-US" sz="3200" baseline="0" dirty="0">
                <a:latin typeface="SutonnyMJ" pitchFamily="2" charset="0"/>
                <a:cs typeface="SutonnyMJ" pitchFamily="2" charset="0"/>
              </a:rPr>
              <a:t>|</a:t>
            </a:r>
            <a:endParaRPr lang="en-US" sz="3200" dirty="0">
              <a:latin typeface="SutonnyMJ" pitchFamily="2" charset="0"/>
              <a:cs typeface="SutonnyMJ" pitchFamily="2" charset="0"/>
            </a:endParaRPr>
          </a:p>
          <a:p>
            <a:r>
              <a:rPr lang="en-US" sz="3200" dirty="0" err="1">
                <a:latin typeface="SutonnyMJ" pitchFamily="2" charset="0"/>
                <a:cs typeface="SutonnyMJ" pitchFamily="2" charset="0"/>
              </a:rPr>
              <a:t>Bnv</a:t>
            </a:r>
            <a:r>
              <a:rPr lang="en-US" sz="3200" baseline="0" dirty="0">
                <a:latin typeface="SutonnyMJ" pitchFamily="2" charset="0"/>
                <a:cs typeface="SutonnyMJ" pitchFamily="2" charset="0"/>
              </a:rPr>
              <a:t> e× </a:t>
            </a:r>
            <a:r>
              <a:rPr lang="en-US" sz="3200" baseline="0" dirty="0" err="1">
                <a:latin typeface="SutonnyMJ" pitchFamily="2" charset="0"/>
                <a:cs typeface="SutonnyMJ" pitchFamily="2" charset="0"/>
              </a:rPr>
              <a:t>mvwK©U</a:t>
            </a:r>
            <a:r>
              <a:rPr lang="en-US" sz="3200" baseline="0" dirty="0">
                <a:latin typeface="SutonnyMJ" pitchFamily="2" charset="0"/>
                <a:cs typeface="SutonnyMJ" pitchFamily="2" charset="0"/>
              </a:rPr>
              <a:t> </a:t>
            </a:r>
            <a:endParaRPr lang="en-US" sz="3200" dirty="0">
              <a:latin typeface="SutonnyMJ" pitchFamily="2" charset="0"/>
              <a:cs typeface="SutonnyMJ" pitchFamily="2" charset="0"/>
            </a:endParaRPr>
          </a:p>
          <a:p>
            <a:r>
              <a:rPr lang="en-US" sz="3200" dirty="0" err="1">
                <a:latin typeface="SutonnyMJ" pitchFamily="2" charset="0"/>
                <a:cs typeface="SutonnyMJ" pitchFamily="2" charset="0"/>
              </a:rPr>
              <a:t>wPÎt</a:t>
            </a:r>
            <a:endParaRPr lang="en-US" sz="3200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3"/>
          </p:nvPr>
        </p:nvSpPr>
        <p:spPr>
          <a:xfrm>
            <a:off x="4648200" y="942680"/>
            <a:ext cx="4041775" cy="639762"/>
          </a:xfrm>
        </p:spPr>
        <p:txBody>
          <a:bodyPr>
            <a:normAutofit/>
          </a:bodyPr>
          <a:lstStyle/>
          <a:p>
            <a:r>
              <a:rPr lang="en-US" sz="3200" dirty="0" err="1">
                <a:latin typeface="SutonnyMJ" pitchFamily="2" charset="0"/>
                <a:cs typeface="SutonnyMJ" pitchFamily="2" charset="0"/>
              </a:rPr>
              <a:t>c¨vwmf</a:t>
            </a:r>
            <a:endParaRPr lang="en-US" sz="3200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4"/>
          </p:nvPr>
        </p:nvSpPr>
        <p:spPr>
          <a:xfrm>
            <a:off x="4648200" y="1604356"/>
            <a:ext cx="4495800" cy="4683125"/>
          </a:xfrm>
        </p:spPr>
        <p:txBody>
          <a:bodyPr>
            <a:normAutofit/>
          </a:bodyPr>
          <a:lstStyle/>
          <a:p>
            <a:r>
              <a:rPr lang="en-US" sz="3200" dirty="0">
                <a:latin typeface="SutonnyMJ" pitchFamily="2" charset="0"/>
                <a:cs typeface="SutonnyMJ" pitchFamily="2" charset="0"/>
              </a:rPr>
              <a:t>G‡Z</a:t>
            </a:r>
            <a:r>
              <a:rPr lang="en-US" sz="3200" baseline="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aseline="0" dirty="0" err="1">
                <a:latin typeface="SutonnyMJ" pitchFamily="2" charset="0"/>
                <a:cs typeface="SutonnyMJ" pitchFamily="2" charset="0"/>
              </a:rPr>
              <a:t>ïay</a:t>
            </a:r>
            <a:r>
              <a:rPr lang="en-US" sz="3200" baseline="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aseline="0" dirty="0" err="1">
                <a:latin typeface="SutonnyMJ" pitchFamily="2" charset="0"/>
                <a:cs typeface="SutonnyMJ" pitchFamily="2" charset="0"/>
              </a:rPr>
              <a:t>mvwK©U</a:t>
            </a:r>
            <a:r>
              <a:rPr lang="en-US" sz="3200" baseline="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aseline="0" dirty="0" err="1">
                <a:latin typeface="SutonnyMJ" pitchFamily="2" charset="0"/>
                <a:cs typeface="SutonnyMJ" pitchFamily="2" charset="0"/>
              </a:rPr>
              <a:t>c¨vivwgUvi</a:t>
            </a:r>
            <a:r>
              <a:rPr lang="en-US" sz="3200" baseline="0" dirty="0">
                <a:latin typeface="SutonnyMJ" pitchFamily="2" charset="0"/>
                <a:cs typeface="SutonnyMJ" pitchFamily="2" charset="0"/>
              </a:rPr>
              <a:t> _</a:t>
            </a:r>
            <a:r>
              <a:rPr lang="en-US" sz="3200" baseline="0" dirty="0" err="1">
                <a:latin typeface="SutonnyMJ" pitchFamily="2" charset="0"/>
                <a:cs typeface="SutonnyMJ" pitchFamily="2" charset="0"/>
              </a:rPr>
              <a:t>v‡K</a:t>
            </a:r>
            <a:r>
              <a:rPr lang="en-US" sz="3200" baseline="0" dirty="0">
                <a:latin typeface="SutonnyMJ" pitchFamily="2" charset="0"/>
                <a:cs typeface="SutonnyMJ" pitchFamily="2" charset="0"/>
              </a:rPr>
              <a:t>|</a:t>
            </a:r>
            <a:endParaRPr lang="en-US" sz="3200" dirty="0">
              <a:latin typeface="SutonnyMJ" pitchFamily="2" charset="0"/>
              <a:cs typeface="SutonnyMJ" pitchFamily="2" charset="0"/>
            </a:endParaRPr>
          </a:p>
          <a:p>
            <a:r>
              <a:rPr lang="en-US" sz="3200" dirty="0">
                <a:latin typeface="SutonnyMJ" pitchFamily="2" charset="0"/>
                <a:cs typeface="SutonnyMJ" pitchFamily="2" charset="0"/>
              </a:rPr>
              <a:t>G‡Z</a:t>
            </a:r>
            <a:r>
              <a:rPr lang="en-US" sz="3200" baseline="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aseline="0" dirty="0" err="1">
                <a:latin typeface="SutonnyMJ" pitchFamily="2" charset="0"/>
                <a:cs typeface="SutonnyMJ" pitchFamily="2" charset="0"/>
              </a:rPr>
              <a:t>ïay</a:t>
            </a:r>
            <a:r>
              <a:rPr lang="en-US" sz="3200" baseline="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aseline="0" dirty="0" err="1">
                <a:latin typeface="SutonnyMJ" pitchFamily="2" charset="0"/>
                <a:cs typeface="SutonnyMJ" pitchFamily="2" charset="0"/>
              </a:rPr>
              <a:t>mvwK©U</a:t>
            </a:r>
            <a:r>
              <a:rPr lang="en-US" sz="3200" baseline="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aseline="0" dirty="0" err="1">
                <a:latin typeface="SutonnyMJ" pitchFamily="2" charset="0"/>
                <a:cs typeface="SutonnyMJ" pitchFamily="2" charset="0"/>
              </a:rPr>
              <a:t>c¨vivwgUvi</a:t>
            </a:r>
            <a:r>
              <a:rPr lang="en-US" sz="3200" baseline="0" dirty="0">
                <a:latin typeface="SutonnyMJ" pitchFamily="2" charset="0"/>
                <a:cs typeface="SutonnyMJ" pitchFamily="2" charset="0"/>
              </a:rPr>
              <a:t> _</a:t>
            </a:r>
            <a:r>
              <a:rPr lang="en-US" sz="3200" baseline="0" dirty="0" err="1">
                <a:latin typeface="SutonnyMJ" pitchFamily="2" charset="0"/>
                <a:cs typeface="SutonnyMJ" pitchFamily="2" charset="0"/>
              </a:rPr>
              <a:t>v‡K</a:t>
            </a:r>
            <a:r>
              <a:rPr lang="en-US" sz="3200" baseline="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aseline="0" dirty="0" err="1">
                <a:latin typeface="SutonnyMJ" pitchFamily="2" charset="0"/>
                <a:cs typeface="SutonnyMJ" pitchFamily="2" charset="0"/>
              </a:rPr>
              <a:t>wKš</a:t>
            </a:r>
            <a:r>
              <a:rPr lang="en-US" sz="3200" baseline="0" dirty="0">
                <a:latin typeface="SutonnyMJ" pitchFamily="2" charset="0"/>
                <a:cs typeface="SutonnyMJ" pitchFamily="2" charset="0"/>
              </a:rPr>
              <a:t>‘ </a:t>
            </a:r>
            <a:r>
              <a:rPr lang="en-US" sz="3200" baseline="0" dirty="0" err="1">
                <a:latin typeface="SutonnyMJ" pitchFamily="2" charset="0"/>
                <a:cs typeface="SutonnyMJ" pitchFamily="2" charset="0"/>
              </a:rPr>
              <a:t>Drm</a:t>
            </a:r>
            <a:r>
              <a:rPr lang="en-US" sz="3200" baseline="0" dirty="0">
                <a:latin typeface="SutonnyMJ" pitchFamily="2" charset="0"/>
                <a:cs typeface="SutonnyMJ" pitchFamily="2" charset="0"/>
              </a:rPr>
              <a:t> _</a:t>
            </a:r>
            <a:r>
              <a:rPr lang="en-US" sz="3200" baseline="0" dirty="0" err="1">
                <a:latin typeface="SutonnyMJ" pitchFamily="2" charset="0"/>
                <a:cs typeface="SutonnyMJ" pitchFamily="2" charset="0"/>
              </a:rPr>
              <a:t>v‡K</a:t>
            </a:r>
            <a:r>
              <a:rPr lang="en-US" sz="3200" baseline="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aseline="0" dirty="0" err="1">
                <a:latin typeface="SutonnyMJ" pitchFamily="2" charset="0"/>
                <a:cs typeface="SutonnyMJ" pitchFamily="2" charset="0"/>
              </a:rPr>
              <a:t>bv</a:t>
            </a:r>
            <a:r>
              <a:rPr lang="en-US" sz="3200" baseline="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aseline="0" dirty="0" err="1">
                <a:latin typeface="SutonnyMJ" pitchFamily="2" charset="0"/>
                <a:cs typeface="SutonnyMJ" pitchFamily="2" charset="0"/>
              </a:rPr>
              <a:t>ZvB</a:t>
            </a:r>
            <a:r>
              <a:rPr lang="en-US" sz="3200" baseline="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aseline="0" dirty="0" err="1">
                <a:latin typeface="SutonnyMJ" pitchFamily="2" charset="0"/>
                <a:cs typeface="SutonnyMJ" pitchFamily="2" charset="0"/>
              </a:rPr>
              <a:t>KvR</a:t>
            </a:r>
            <a:r>
              <a:rPr lang="en-US" sz="3200" baseline="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aseline="0" dirty="0" err="1">
                <a:latin typeface="SutonnyMJ" pitchFamily="2" charset="0"/>
                <a:cs typeface="SutonnyMJ" pitchFamily="2" charset="0"/>
              </a:rPr>
              <a:t>cvIqv</a:t>
            </a:r>
            <a:r>
              <a:rPr lang="en-US" sz="3200" baseline="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aseline="0" dirty="0" err="1">
                <a:latin typeface="SutonnyMJ" pitchFamily="2" charset="0"/>
                <a:cs typeface="SutonnyMJ" pitchFamily="2" charset="0"/>
              </a:rPr>
              <a:t>hvq</a:t>
            </a:r>
            <a:r>
              <a:rPr lang="en-US" sz="3200" baseline="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aseline="0" dirty="0" err="1">
                <a:latin typeface="SutonnyMJ" pitchFamily="2" charset="0"/>
                <a:cs typeface="SutonnyMJ" pitchFamily="2" charset="0"/>
              </a:rPr>
              <a:t>bv</a:t>
            </a:r>
            <a:r>
              <a:rPr lang="en-US" sz="3200" baseline="0" dirty="0">
                <a:latin typeface="SutonnyMJ" pitchFamily="2" charset="0"/>
                <a:cs typeface="SutonnyMJ" pitchFamily="2" charset="0"/>
              </a:rPr>
              <a:t>|</a:t>
            </a:r>
            <a:endParaRPr lang="en-US" sz="3200" dirty="0">
              <a:latin typeface="SutonnyMJ" pitchFamily="2" charset="0"/>
              <a:cs typeface="SutonnyMJ" pitchFamily="2" charset="0"/>
            </a:endParaRPr>
          </a:p>
          <a:p>
            <a:r>
              <a:rPr lang="en-US" sz="3200" dirty="0" err="1">
                <a:latin typeface="SutonnyMJ" pitchFamily="2" charset="0"/>
                <a:cs typeface="SutonnyMJ" pitchFamily="2" charset="0"/>
              </a:rPr>
              <a:t>Bnv</a:t>
            </a:r>
            <a:r>
              <a:rPr lang="en-US" sz="3200" baseline="0" dirty="0">
                <a:latin typeface="SutonnyMJ" pitchFamily="2" charset="0"/>
                <a:cs typeface="SutonnyMJ" pitchFamily="2" charset="0"/>
              </a:rPr>
              <a:t> †</a:t>
            </a:r>
            <a:r>
              <a:rPr lang="en-US" sz="3200" baseline="0" dirty="0" err="1">
                <a:latin typeface="SutonnyMJ" pitchFamily="2" charset="0"/>
                <a:cs typeface="SutonnyMJ" pitchFamily="2" charset="0"/>
              </a:rPr>
              <a:t>Lvjv</a:t>
            </a:r>
            <a:r>
              <a:rPr lang="en-US" sz="3200" baseline="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aseline="0" dirty="0" err="1">
                <a:latin typeface="SutonnyMJ" pitchFamily="2" charset="0"/>
                <a:cs typeface="SutonnyMJ" pitchFamily="2" charset="0"/>
              </a:rPr>
              <a:t>mvwK©U</a:t>
            </a:r>
            <a:r>
              <a:rPr lang="en-US" sz="3200" baseline="0" dirty="0">
                <a:latin typeface="SutonnyMJ" pitchFamily="2" charset="0"/>
                <a:cs typeface="SutonnyMJ" pitchFamily="2" charset="0"/>
              </a:rPr>
              <a:t> </a:t>
            </a:r>
            <a:endParaRPr lang="en-US" sz="3200" dirty="0">
              <a:latin typeface="SutonnyMJ" pitchFamily="2" charset="0"/>
              <a:cs typeface="SutonnyMJ" pitchFamily="2" charset="0"/>
            </a:endParaRPr>
          </a:p>
          <a:p>
            <a:r>
              <a:rPr lang="en-US" sz="3200" dirty="0" err="1">
                <a:latin typeface="SutonnyMJ" pitchFamily="2" charset="0"/>
                <a:cs typeface="SutonnyMJ" pitchFamily="2" charset="0"/>
              </a:rPr>
              <a:t>wPÎt</a:t>
            </a:r>
            <a:endParaRPr lang="en-US" sz="3200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4495800" y="934367"/>
            <a:ext cx="0" cy="592363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0" y="934367"/>
            <a:ext cx="9144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0" y="1600200"/>
            <a:ext cx="9144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7250999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-2177" y="-22086"/>
            <a:ext cx="9144000" cy="707886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sz="4000" b="1" dirty="0">
                <a:latin typeface="SutonnyMJ" pitchFamily="2" charset="0"/>
                <a:cs typeface="SutonnyMJ" pitchFamily="2" charset="0"/>
              </a:rPr>
              <a:t>                </a:t>
            </a:r>
            <a:r>
              <a:rPr lang="en-US" sz="4000" b="1" dirty="0" err="1">
                <a:latin typeface="SutonnyMJ" pitchFamily="2" charset="0"/>
                <a:cs typeface="SutonnyMJ" pitchFamily="2" charset="0"/>
              </a:rPr>
              <a:t>Kv‡i›U</a:t>
            </a:r>
            <a:r>
              <a:rPr lang="en-US" sz="4000" b="1" dirty="0">
                <a:latin typeface="SutonnyMJ" pitchFamily="2" charset="0"/>
                <a:cs typeface="SutonnyMJ" pitchFamily="2" charset="0"/>
              </a:rPr>
              <a:t> †</a:t>
            </a:r>
            <a:r>
              <a:rPr lang="en-US" sz="4000" b="1" dirty="0" err="1">
                <a:latin typeface="SutonnyMJ" pitchFamily="2" charset="0"/>
                <a:cs typeface="SutonnyMJ" pitchFamily="2" charset="0"/>
              </a:rPr>
              <a:t>mvm</a:t>
            </a:r>
            <a:r>
              <a:rPr lang="en-US" sz="4000" b="1" dirty="0">
                <a:latin typeface="SutonnyMJ" pitchFamily="2" charset="0"/>
                <a:cs typeface="SutonnyMJ" pitchFamily="2" charset="0"/>
              </a:rPr>
              <a:t>© I ‡</a:t>
            </a:r>
            <a:r>
              <a:rPr lang="en-US" sz="4000" b="1" dirty="0" err="1">
                <a:latin typeface="SutonnyMJ" pitchFamily="2" charset="0"/>
                <a:cs typeface="SutonnyMJ" pitchFamily="2" charset="0"/>
              </a:rPr>
              <a:t>fv‡ëR</a:t>
            </a:r>
            <a:r>
              <a:rPr lang="en-US" sz="4000" b="1" dirty="0">
                <a:latin typeface="SutonnyMJ" pitchFamily="2" charset="0"/>
                <a:cs typeface="SutonnyMJ" pitchFamily="2" charset="0"/>
              </a:rPr>
              <a:t> †</a:t>
            </a:r>
            <a:r>
              <a:rPr lang="en-US" sz="4000" b="1" dirty="0" err="1">
                <a:latin typeface="SutonnyMJ" pitchFamily="2" charset="0"/>
                <a:cs typeface="SutonnyMJ" pitchFamily="2" charset="0"/>
              </a:rPr>
              <a:t>mvm</a:t>
            </a:r>
            <a:r>
              <a:rPr lang="en-US" sz="4000" b="1" dirty="0">
                <a:latin typeface="SutonnyMJ" pitchFamily="2" charset="0"/>
                <a:cs typeface="SutonnyMJ" pitchFamily="2" charset="0"/>
              </a:rPr>
              <a:t>©</a:t>
            </a:r>
            <a:endParaRPr lang="en-US" sz="4000" dirty="0"/>
          </a:p>
        </p:txBody>
      </p:sp>
      <p:sp>
        <p:nvSpPr>
          <p:cNvPr id="3" name="Rectangle 2"/>
          <p:cNvSpPr/>
          <p:nvPr/>
        </p:nvSpPr>
        <p:spPr>
          <a:xfrm>
            <a:off x="304800" y="1069291"/>
            <a:ext cx="8534400" cy="1692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dirty="0" err="1">
                <a:solidFill>
                  <a:srgbClr val="FF33CC"/>
                </a:solidFill>
                <a:latin typeface="SutonnyMJ" pitchFamily="2" charset="0"/>
                <a:cs typeface="SutonnyMJ" pitchFamily="2" charset="0"/>
              </a:rPr>
              <a:t>Kv‡i›U</a:t>
            </a:r>
            <a:r>
              <a:rPr lang="en-US" sz="4000" dirty="0">
                <a:solidFill>
                  <a:srgbClr val="FF33CC"/>
                </a:solidFill>
                <a:latin typeface="SutonnyMJ" pitchFamily="2" charset="0"/>
                <a:cs typeface="SutonnyMJ" pitchFamily="2" charset="0"/>
              </a:rPr>
              <a:t> †</a:t>
            </a:r>
            <a:r>
              <a:rPr lang="en-US" sz="4000" dirty="0" err="1">
                <a:solidFill>
                  <a:srgbClr val="FF33CC"/>
                </a:solidFill>
                <a:latin typeface="SutonnyMJ" pitchFamily="2" charset="0"/>
                <a:cs typeface="SutonnyMJ" pitchFamily="2" charset="0"/>
              </a:rPr>
              <a:t>mvm</a:t>
            </a:r>
            <a:r>
              <a:rPr lang="en-US" sz="4000" dirty="0">
                <a:solidFill>
                  <a:srgbClr val="FF33CC"/>
                </a:solidFill>
                <a:latin typeface="SutonnyMJ" pitchFamily="2" charset="0"/>
                <a:cs typeface="SutonnyMJ" pitchFamily="2" charset="0"/>
              </a:rPr>
              <a:t>© t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Ggb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GKwU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Drm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hv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†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jvW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†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iwR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÷¨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vÝ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hvB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†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nvK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bv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†Kb ,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Zvi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cÖvšÍ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Ø‡qi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gva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¨‡g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wbw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`©ó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cwigvb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Kv‡i›U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weZib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K‡i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|</a:t>
            </a:r>
          </a:p>
        </p:txBody>
      </p:sp>
      <p:pic>
        <p:nvPicPr>
          <p:cNvPr id="17410" name="Picture 2" descr="C:\Users\STUDEN\Desktop\NM circuit\00244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3040" y="2514600"/>
            <a:ext cx="6217920" cy="274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381000" y="5562599"/>
            <a:ext cx="86106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4000" dirty="0" err="1">
                <a:solidFill>
                  <a:srgbClr val="FF33CC"/>
                </a:solidFill>
                <a:latin typeface="SutonnyMJ" pitchFamily="2" charset="0"/>
                <a:cs typeface="SutonnyMJ" pitchFamily="2" charset="0"/>
              </a:rPr>
              <a:t>Av`k</a:t>
            </a:r>
            <a:r>
              <a:rPr lang="en-US" sz="4000" dirty="0">
                <a:solidFill>
                  <a:srgbClr val="FF33CC"/>
                </a:solidFill>
                <a:latin typeface="SutonnyMJ" pitchFamily="2" charset="0"/>
                <a:cs typeface="SutonnyMJ" pitchFamily="2" charset="0"/>
              </a:rPr>
              <a:t>© </a:t>
            </a:r>
            <a:r>
              <a:rPr lang="en-US" sz="4000" dirty="0" err="1">
                <a:solidFill>
                  <a:srgbClr val="FF33CC"/>
                </a:solidFill>
                <a:latin typeface="SutonnyMJ" pitchFamily="2" charset="0"/>
                <a:cs typeface="SutonnyMJ" pitchFamily="2" charset="0"/>
              </a:rPr>
              <a:t>Kv‡i›U</a:t>
            </a:r>
            <a:r>
              <a:rPr lang="en-US" sz="4000" dirty="0">
                <a:solidFill>
                  <a:srgbClr val="FF33CC"/>
                </a:solidFill>
                <a:latin typeface="SutonnyMJ" pitchFamily="2" charset="0"/>
                <a:cs typeface="SutonnyMJ" pitchFamily="2" charset="0"/>
              </a:rPr>
              <a:t> †</a:t>
            </a:r>
            <a:r>
              <a:rPr lang="en-US" sz="4000" dirty="0" err="1">
                <a:solidFill>
                  <a:srgbClr val="FF33CC"/>
                </a:solidFill>
                <a:latin typeface="SutonnyMJ" pitchFamily="2" charset="0"/>
                <a:cs typeface="SutonnyMJ" pitchFamily="2" charset="0"/>
              </a:rPr>
              <a:t>mvm</a:t>
            </a:r>
            <a:r>
              <a:rPr lang="en-US" sz="4000" dirty="0">
                <a:solidFill>
                  <a:srgbClr val="FF33CC"/>
                </a:solidFill>
                <a:latin typeface="SutonnyMJ" pitchFamily="2" charset="0"/>
                <a:cs typeface="SutonnyMJ" pitchFamily="2" charset="0"/>
              </a:rPr>
              <a:t>© t </a:t>
            </a:r>
            <a:r>
              <a:rPr lang="en-US" sz="3200" dirty="0" err="1">
                <a:solidFill>
                  <a:prstClr val="black"/>
                </a:solidFill>
                <a:latin typeface="SutonnyMJ" pitchFamily="2" charset="0"/>
                <a:cs typeface="SutonnyMJ" pitchFamily="2" charset="0"/>
              </a:rPr>
              <a:t>hLb</a:t>
            </a:r>
            <a:r>
              <a:rPr lang="en-US" sz="3200" dirty="0">
                <a:solidFill>
                  <a:prstClr val="black"/>
                </a:solidFill>
                <a:latin typeface="SutonnyMJ" pitchFamily="2" charset="0"/>
                <a:cs typeface="SutonnyMJ" pitchFamily="2" charset="0"/>
              </a:rPr>
              <a:t> †</a:t>
            </a:r>
            <a:r>
              <a:rPr lang="en-US" sz="3200" dirty="0" err="1">
                <a:solidFill>
                  <a:prstClr val="black"/>
                </a:solidFill>
                <a:latin typeface="SutonnyMJ" pitchFamily="2" charset="0"/>
                <a:cs typeface="SutonnyMJ" pitchFamily="2" charset="0"/>
              </a:rPr>
              <a:t>mvm</a:t>
            </a:r>
            <a:r>
              <a:rPr lang="en-US" sz="3200" dirty="0">
                <a:solidFill>
                  <a:prstClr val="black"/>
                </a:solidFill>
                <a:latin typeface="SutonnyMJ" pitchFamily="2" charset="0"/>
                <a:cs typeface="SutonnyMJ" pitchFamily="2" charset="0"/>
              </a:rPr>
              <a:t>© †</a:t>
            </a:r>
            <a:r>
              <a:rPr lang="en-US" sz="3200" dirty="0" err="1">
                <a:solidFill>
                  <a:prstClr val="black"/>
                </a:solidFill>
                <a:latin typeface="SutonnyMJ" pitchFamily="2" charset="0"/>
                <a:cs typeface="SutonnyMJ" pitchFamily="2" charset="0"/>
              </a:rPr>
              <a:t>iwR</a:t>
            </a:r>
            <a:r>
              <a:rPr lang="en-US" sz="3200" dirty="0">
                <a:solidFill>
                  <a:prstClr val="black"/>
                </a:solidFill>
                <a:latin typeface="SutonnyMJ" pitchFamily="2" charset="0"/>
                <a:cs typeface="SutonnyMJ" pitchFamily="2" charset="0"/>
              </a:rPr>
              <a:t>÷¨</a:t>
            </a:r>
            <a:r>
              <a:rPr lang="en-US" sz="3200" dirty="0" err="1">
                <a:solidFill>
                  <a:prstClr val="black"/>
                </a:solidFill>
                <a:latin typeface="SutonnyMJ" pitchFamily="2" charset="0"/>
                <a:cs typeface="SutonnyMJ" pitchFamily="2" charset="0"/>
              </a:rPr>
              <a:t>vÝ</a:t>
            </a:r>
            <a:r>
              <a:rPr lang="en-US" sz="3200" dirty="0">
                <a:solidFill>
                  <a:prstClr val="black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SutonnyMJ" pitchFamily="2" charset="0"/>
                <a:cs typeface="SutonnyMJ" pitchFamily="2" charset="0"/>
              </a:rPr>
              <a:t>Amxg</a:t>
            </a:r>
            <a:r>
              <a:rPr lang="en-US" sz="3200" dirty="0">
                <a:solidFill>
                  <a:prstClr val="black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SutonnyMJ" pitchFamily="2" charset="0"/>
                <a:cs typeface="SutonnyMJ" pitchFamily="2" charset="0"/>
              </a:rPr>
              <a:t>nq</a:t>
            </a:r>
            <a:r>
              <a:rPr lang="en-US" sz="3200" dirty="0">
                <a:solidFill>
                  <a:prstClr val="black"/>
                </a:solidFill>
                <a:latin typeface="SutonnyMJ" pitchFamily="2" charset="0"/>
                <a:cs typeface="SutonnyMJ" pitchFamily="2" charset="0"/>
              </a:rPr>
              <a:t>, </a:t>
            </a:r>
            <a:r>
              <a:rPr lang="en-US" sz="3200" dirty="0" err="1">
                <a:solidFill>
                  <a:prstClr val="black"/>
                </a:solidFill>
                <a:latin typeface="SutonnyMJ" pitchFamily="2" charset="0"/>
                <a:cs typeface="SutonnyMJ" pitchFamily="2" charset="0"/>
              </a:rPr>
              <a:t>ZLb</a:t>
            </a:r>
            <a:r>
              <a:rPr lang="en-US" sz="3200" dirty="0">
                <a:solidFill>
                  <a:prstClr val="black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SutonnyMJ" pitchFamily="2" charset="0"/>
                <a:cs typeface="SutonnyMJ" pitchFamily="2" charset="0"/>
              </a:rPr>
              <a:t>Kv‡i›U</a:t>
            </a:r>
            <a:r>
              <a:rPr lang="en-US" sz="3200" dirty="0">
                <a:solidFill>
                  <a:prstClr val="black"/>
                </a:solidFill>
                <a:latin typeface="SutonnyMJ" pitchFamily="2" charset="0"/>
                <a:cs typeface="SutonnyMJ" pitchFamily="2" charset="0"/>
              </a:rPr>
              <a:t> †</a:t>
            </a:r>
            <a:r>
              <a:rPr lang="en-US" sz="3200" dirty="0" err="1">
                <a:solidFill>
                  <a:prstClr val="black"/>
                </a:solidFill>
                <a:latin typeface="SutonnyMJ" pitchFamily="2" charset="0"/>
                <a:cs typeface="SutonnyMJ" pitchFamily="2" charset="0"/>
              </a:rPr>
              <a:t>mvm</a:t>
            </a:r>
            <a:r>
              <a:rPr lang="en-US" sz="3200" dirty="0">
                <a:solidFill>
                  <a:prstClr val="black"/>
                </a:solidFill>
                <a:latin typeface="SutonnyMJ" pitchFamily="2" charset="0"/>
                <a:cs typeface="SutonnyMJ" pitchFamily="2" charset="0"/>
              </a:rPr>
              <a:t>©‡K </a:t>
            </a:r>
            <a:r>
              <a:rPr lang="en-US" sz="3200" dirty="0" err="1">
                <a:solidFill>
                  <a:prstClr val="black"/>
                </a:solidFill>
                <a:latin typeface="SutonnyMJ" pitchFamily="2" charset="0"/>
                <a:cs typeface="SutonnyMJ" pitchFamily="2" charset="0"/>
              </a:rPr>
              <a:t>Av`k</a:t>
            </a:r>
            <a:r>
              <a:rPr lang="en-US" sz="3200" dirty="0">
                <a:solidFill>
                  <a:prstClr val="black"/>
                </a:solidFill>
                <a:latin typeface="SutonnyMJ" pitchFamily="2" charset="0"/>
                <a:cs typeface="SutonnyMJ" pitchFamily="2" charset="0"/>
              </a:rPr>
              <a:t>© </a:t>
            </a:r>
            <a:r>
              <a:rPr lang="en-US" sz="3200" dirty="0" err="1">
                <a:solidFill>
                  <a:prstClr val="black"/>
                </a:solidFill>
                <a:latin typeface="SutonnyMJ" pitchFamily="2" charset="0"/>
                <a:cs typeface="SutonnyMJ" pitchFamily="2" charset="0"/>
              </a:rPr>
              <a:t>Kv‡i›U</a:t>
            </a:r>
            <a:r>
              <a:rPr lang="en-US" sz="3200" dirty="0">
                <a:solidFill>
                  <a:prstClr val="black"/>
                </a:solidFill>
                <a:latin typeface="SutonnyMJ" pitchFamily="2" charset="0"/>
                <a:cs typeface="SutonnyMJ" pitchFamily="2" charset="0"/>
              </a:rPr>
              <a:t> †</a:t>
            </a:r>
            <a:r>
              <a:rPr lang="en-US" sz="3200" dirty="0" err="1">
                <a:solidFill>
                  <a:prstClr val="black"/>
                </a:solidFill>
                <a:latin typeface="SutonnyMJ" pitchFamily="2" charset="0"/>
                <a:cs typeface="SutonnyMJ" pitchFamily="2" charset="0"/>
              </a:rPr>
              <a:t>mvm</a:t>
            </a:r>
            <a:r>
              <a:rPr lang="en-US" sz="3200" dirty="0">
                <a:solidFill>
                  <a:prstClr val="black"/>
                </a:solidFill>
                <a:latin typeface="SutonnyMJ" pitchFamily="2" charset="0"/>
                <a:cs typeface="SutonnyMJ" pitchFamily="2" charset="0"/>
              </a:rPr>
              <a:t>© </a:t>
            </a:r>
            <a:r>
              <a:rPr lang="en-US" sz="3200" dirty="0" err="1">
                <a:solidFill>
                  <a:prstClr val="black"/>
                </a:solidFill>
                <a:latin typeface="SutonnyMJ" pitchFamily="2" charset="0"/>
                <a:cs typeface="SutonnyMJ" pitchFamily="2" charset="0"/>
              </a:rPr>
              <a:t>e‡j</a:t>
            </a:r>
            <a:r>
              <a:rPr lang="en-US" sz="3200" dirty="0">
                <a:solidFill>
                  <a:prstClr val="black"/>
                </a:solidFill>
                <a:latin typeface="SutonnyMJ" pitchFamily="2" charset="0"/>
                <a:cs typeface="SutonnyMJ" pitchFamily="2" charset="0"/>
              </a:rPr>
              <a:t>|</a:t>
            </a:r>
            <a:endParaRPr lang="en-US" sz="32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823604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04800" y="228600"/>
            <a:ext cx="8686800" cy="1692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>
                <a:solidFill>
                  <a:srgbClr val="0000FF"/>
                </a:solidFill>
                <a:latin typeface="SutonnyMJ" pitchFamily="2" charset="0"/>
                <a:cs typeface="SutonnyMJ" pitchFamily="2" charset="0"/>
              </a:rPr>
              <a:t>‡</a:t>
            </a:r>
            <a:r>
              <a:rPr lang="en-US" sz="4000" b="1" dirty="0" err="1">
                <a:solidFill>
                  <a:srgbClr val="0000FF"/>
                </a:solidFill>
                <a:latin typeface="SutonnyMJ" pitchFamily="2" charset="0"/>
                <a:cs typeface="SutonnyMJ" pitchFamily="2" charset="0"/>
              </a:rPr>
              <a:t>fv‡ëR</a:t>
            </a:r>
            <a:r>
              <a:rPr lang="en-US" sz="4000" b="1" dirty="0">
                <a:solidFill>
                  <a:srgbClr val="0000FF"/>
                </a:solidFill>
                <a:latin typeface="SutonnyMJ" pitchFamily="2" charset="0"/>
                <a:cs typeface="SutonnyMJ" pitchFamily="2" charset="0"/>
              </a:rPr>
              <a:t> †</a:t>
            </a:r>
            <a:r>
              <a:rPr lang="en-US" sz="4000" b="1" dirty="0" err="1">
                <a:solidFill>
                  <a:srgbClr val="0000FF"/>
                </a:solidFill>
                <a:latin typeface="SutonnyMJ" pitchFamily="2" charset="0"/>
                <a:cs typeface="SutonnyMJ" pitchFamily="2" charset="0"/>
              </a:rPr>
              <a:t>mvm</a:t>
            </a:r>
            <a:r>
              <a:rPr lang="en-US" sz="4000" b="1" dirty="0">
                <a:solidFill>
                  <a:srgbClr val="0000FF"/>
                </a:solidFill>
                <a:latin typeface="SutonnyMJ" pitchFamily="2" charset="0"/>
                <a:cs typeface="SutonnyMJ" pitchFamily="2" charset="0"/>
              </a:rPr>
              <a:t>© t </a:t>
            </a:r>
            <a:r>
              <a:rPr lang="en-US" sz="3200" b="1" dirty="0" err="1">
                <a:latin typeface="SutonnyMJ" pitchFamily="2" charset="0"/>
                <a:cs typeface="SutonnyMJ" pitchFamily="2" charset="0"/>
              </a:rPr>
              <a:t>Ggb</a:t>
            </a:r>
            <a:r>
              <a:rPr lang="en-US" sz="3200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err="1">
                <a:latin typeface="SutonnyMJ" pitchFamily="2" charset="0"/>
                <a:cs typeface="SutonnyMJ" pitchFamily="2" charset="0"/>
              </a:rPr>
              <a:t>GKwU</a:t>
            </a:r>
            <a:r>
              <a:rPr lang="en-US" sz="3200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err="1">
                <a:latin typeface="SutonnyMJ" pitchFamily="2" charset="0"/>
                <a:cs typeface="SutonnyMJ" pitchFamily="2" charset="0"/>
              </a:rPr>
              <a:t>Drm</a:t>
            </a:r>
            <a:r>
              <a:rPr lang="en-US" sz="3200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err="1">
                <a:latin typeface="SutonnyMJ" pitchFamily="2" charset="0"/>
                <a:cs typeface="SutonnyMJ" pitchFamily="2" charset="0"/>
              </a:rPr>
              <a:t>hv</a:t>
            </a:r>
            <a:r>
              <a:rPr lang="en-US" sz="3200" b="1" dirty="0">
                <a:latin typeface="SutonnyMJ" pitchFamily="2" charset="0"/>
                <a:cs typeface="SutonnyMJ" pitchFamily="2" charset="0"/>
              </a:rPr>
              <a:t> †</a:t>
            </a:r>
            <a:r>
              <a:rPr lang="en-US" sz="3200" b="1" dirty="0" err="1">
                <a:latin typeface="SutonnyMJ" pitchFamily="2" charset="0"/>
                <a:cs typeface="SutonnyMJ" pitchFamily="2" charset="0"/>
              </a:rPr>
              <a:t>jvW</a:t>
            </a:r>
            <a:r>
              <a:rPr lang="en-US" sz="3200" b="1" dirty="0">
                <a:latin typeface="SutonnyMJ" pitchFamily="2" charset="0"/>
                <a:cs typeface="SutonnyMJ" pitchFamily="2" charset="0"/>
              </a:rPr>
              <a:t> †</a:t>
            </a:r>
            <a:r>
              <a:rPr lang="en-US" sz="3200" b="1" dirty="0" err="1">
                <a:latin typeface="SutonnyMJ" pitchFamily="2" charset="0"/>
                <a:cs typeface="SutonnyMJ" pitchFamily="2" charset="0"/>
              </a:rPr>
              <a:t>iwR</a:t>
            </a:r>
            <a:r>
              <a:rPr lang="en-US" sz="3200" b="1" dirty="0">
                <a:latin typeface="SutonnyMJ" pitchFamily="2" charset="0"/>
                <a:cs typeface="SutonnyMJ" pitchFamily="2" charset="0"/>
              </a:rPr>
              <a:t>÷¨</a:t>
            </a:r>
            <a:r>
              <a:rPr lang="en-US" sz="3200" b="1" dirty="0" err="1">
                <a:latin typeface="SutonnyMJ" pitchFamily="2" charset="0"/>
                <a:cs typeface="SutonnyMJ" pitchFamily="2" charset="0"/>
              </a:rPr>
              <a:t>vÝ</a:t>
            </a:r>
            <a:r>
              <a:rPr lang="en-US" sz="3200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err="1">
                <a:latin typeface="SutonnyMJ" pitchFamily="2" charset="0"/>
                <a:cs typeface="SutonnyMJ" pitchFamily="2" charset="0"/>
              </a:rPr>
              <a:t>Gi</a:t>
            </a:r>
            <a:r>
              <a:rPr lang="en-US" sz="3200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err="1">
                <a:latin typeface="SutonnyMJ" pitchFamily="2" charset="0"/>
                <a:cs typeface="SutonnyMJ" pitchFamily="2" charset="0"/>
              </a:rPr>
              <a:t>cwieZ</a:t>
            </a:r>
            <a:r>
              <a:rPr lang="en-US" sz="3200" b="1" dirty="0">
                <a:latin typeface="SutonnyMJ" pitchFamily="2" charset="0"/>
                <a:cs typeface="SutonnyMJ" pitchFamily="2" charset="0"/>
              </a:rPr>
              <a:t>©‡bi </a:t>
            </a:r>
            <a:r>
              <a:rPr lang="en-US" sz="3200" b="1" dirty="0" err="1">
                <a:latin typeface="SutonnyMJ" pitchFamily="2" charset="0"/>
                <a:cs typeface="SutonnyMJ" pitchFamily="2" charset="0"/>
              </a:rPr>
              <a:t>Dci</a:t>
            </a:r>
            <a:r>
              <a:rPr lang="en-US" sz="3200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err="1">
                <a:latin typeface="SutonnyMJ" pitchFamily="2" charset="0"/>
                <a:cs typeface="SutonnyMJ" pitchFamily="2" charset="0"/>
              </a:rPr>
              <a:t>wbf©i</a:t>
            </a:r>
            <a:r>
              <a:rPr lang="en-US" sz="3200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err="1">
                <a:latin typeface="SutonnyMJ" pitchFamily="2" charset="0"/>
                <a:cs typeface="SutonnyMJ" pitchFamily="2" charset="0"/>
              </a:rPr>
              <a:t>bv</a:t>
            </a:r>
            <a:r>
              <a:rPr lang="en-US" sz="3200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err="1">
                <a:latin typeface="SutonnyMJ" pitchFamily="2" charset="0"/>
                <a:cs typeface="SutonnyMJ" pitchFamily="2" charset="0"/>
              </a:rPr>
              <a:t>K‡iB</a:t>
            </a:r>
            <a:r>
              <a:rPr lang="en-US" sz="3200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err="1">
                <a:latin typeface="SutonnyMJ" pitchFamily="2" charset="0"/>
                <a:cs typeface="SutonnyMJ" pitchFamily="2" charset="0"/>
              </a:rPr>
              <a:t>Zvi</a:t>
            </a:r>
            <a:r>
              <a:rPr lang="en-US" sz="3200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err="1">
                <a:latin typeface="SutonnyMJ" pitchFamily="2" charset="0"/>
                <a:cs typeface="SutonnyMJ" pitchFamily="2" charset="0"/>
              </a:rPr>
              <a:t>cÖvšÍØ‡q</a:t>
            </a:r>
            <a:r>
              <a:rPr lang="en-US" sz="3200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err="1">
                <a:latin typeface="SutonnyMJ" pitchFamily="2" charset="0"/>
                <a:cs typeface="SutonnyMJ" pitchFamily="2" charset="0"/>
              </a:rPr>
              <a:t>wbw</a:t>
            </a:r>
            <a:r>
              <a:rPr lang="en-US" sz="3200" b="1" dirty="0">
                <a:latin typeface="SutonnyMJ" pitchFamily="2" charset="0"/>
                <a:cs typeface="SutonnyMJ" pitchFamily="2" charset="0"/>
              </a:rPr>
              <a:t>`©ó </a:t>
            </a:r>
            <a:r>
              <a:rPr lang="en-US" sz="3200" b="1" dirty="0" err="1">
                <a:latin typeface="SutonnyMJ" pitchFamily="2" charset="0"/>
                <a:cs typeface="SutonnyMJ" pitchFamily="2" charset="0"/>
              </a:rPr>
              <a:t>cwigvb</a:t>
            </a:r>
            <a:r>
              <a:rPr lang="en-US" sz="3200" b="1" dirty="0">
                <a:latin typeface="SutonnyMJ" pitchFamily="2" charset="0"/>
                <a:cs typeface="SutonnyMJ" pitchFamily="2" charset="0"/>
              </a:rPr>
              <a:t> †</a:t>
            </a:r>
            <a:r>
              <a:rPr lang="en-US" sz="3200" b="1" dirty="0" err="1">
                <a:latin typeface="SutonnyMJ" pitchFamily="2" charset="0"/>
                <a:cs typeface="SutonnyMJ" pitchFamily="2" charset="0"/>
              </a:rPr>
              <a:t>fv‡ëR</a:t>
            </a:r>
            <a:r>
              <a:rPr lang="en-US" sz="3200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err="1">
                <a:latin typeface="SutonnyMJ" pitchFamily="2" charset="0"/>
                <a:cs typeface="SutonnyMJ" pitchFamily="2" charset="0"/>
              </a:rPr>
              <a:t>cvIqv</a:t>
            </a:r>
            <a:r>
              <a:rPr lang="en-US" sz="3200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err="1">
                <a:latin typeface="SutonnyMJ" pitchFamily="2" charset="0"/>
                <a:cs typeface="SutonnyMJ" pitchFamily="2" charset="0"/>
              </a:rPr>
              <a:t>hvq</a:t>
            </a:r>
            <a:r>
              <a:rPr lang="en-US" sz="3200" b="1" dirty="0">
                <a:latin typeface="SutonnyMJ" pitchFamily="2" charset="0"/>
                <a:cs typeface="SutonnyMJ" pitchFamily="2" charset="0"/>
              </a:rPr>
              <a:t>|</a:t>
            </a:r>
          </a:p>
        </p:txBody>
      </p:sp>
      <p:sp>
        <p:nvSpPr>
          <p:cNvPr id="3" name="Rectangle 2"/>
          <p:cNvSpPr/>
          <p:nvPr/>
        </p:nvSpPr>
        <p:spPr>
          <a:xfrm>
            <a:off x="420189" y="5410200"/>
            <a:ext cx="832104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4000" b="1" dirty="0" err="1">
                <a:solidFill>
                  <a:srgbClr val="0000FF"/>
                </a:solidFill>
                <a:latin typeface="SutonnyMJ" pitchFamily="2" charset="0"/>
                <a:cs typeface="SutonnyMJ" pitchFamily="2" charset="0"/>
              </a:rPr>
              <a:t>Av`k</a:t>
            </a:r>
            <a:r>
              <a:rPr lang="en-US" sz="4000" b="1" dirty="0">
                <a:solidFill>
                  <a:srgbClr val="0000FF"/>
                </a:solidFill>
                <a:latin typeface="SutonnyMJ" pitchFamily="2" charset="0"/>
                <a:cs typeface="SutonnyMJ" pitchFamily="2" charset="0"/>
              </a:rPr>
              <a:t>© †</a:t>
            </a:r>
            <a:r>
              <a:rPr lang="en-US" sz="4000" b="1" dirty="0" err="1">
                <a:solidFill>
                  <a:srgbClr val="0000FF"/>
                </a:solidFill>
                <a:latin typeface="SutonnyMJ" pitchFamily="2" charset="0"/>
                <a:cs typeface="SutonnyMJ" pitchFamily="2" charset="0"/>
              </a:rPr>
              <a:t>fv‡ëR</a:t>
            </a:r>
            <a:r>
              <a:rPr lang="en-US" sz="4000" b="1" dirty="0">
                <a:solidFill>
                  <a:srgbClr val="0000FF"/>
                </a:solidFill>
                <a:latin typeface="SutonnyMJ" pitchFamily="2" charset="0"/>
                <a:cs typeface="SutonnyMJ" pitchFamily="2" charset="0"/>
              </a:rPr>
              <a:t> †</a:t>
            </a:r>
            <a:r>
              <a:rPr lang="en-US" sz="4000" b="1" dirty="0" err="1">
                <a:solidFill>
                  <a:srgbClr val="0000FF"/>
                </a:solidFill>
                <a:latin typeface="SutonnyMJ" pitchFamily="2" charset="0"/>
                <a:cs typeface="SutonnyMJ" pitchFamily="2" charset="0"/>
              </a:rPr>
              <a:t>mvm</a:t>
            </a:r>
            <a:r>
              <a:rPr lang="en-US" sz="4000" b="1" dirty="0">
                <a:solidFill>
                  <a:srgbClr val="0000FF"/>
                </a:solidFill>
                <a:latin typeface="SutonnyMJ" pitchFamily="2" charset="0"/>
                <a:cs typeface="SutonnyMJ" pitchFamily="2" charset="0"/>
              </a:rPr>
              <a:t>© t</a:t>
            </a:r>
            <a:r>
              <a:rPr lang="en-US" sz="4000" b="1" dirty="0">
                <a:solidFill>
                  <a:prstClr val="black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SutonnyMJ" pitchFamily="2" charset="0"/>
                <a:cs typeface="SutonnyMJ" pitchFamily="2" charset="0"/>
              </a:rPr>
              <a:t>Av`k</a:t>
            </a:r>
            <a:r>
              <a:rPr lang="en-US" sz="3200" b="1" dirty="0">
                <a:solidFill>
                  <a:prstClr val="black"/>
                </a:solidFill>
                <a:latin typeface="SutonnyMJ" pitchFamily="2" charset="0"/>
                <a:cs typeface="SutonnyMJ" pitchFamily="2" charset="0"/>
              </a:rPr>
              <a:t>© †</a:t>
            </a:r>
            <a:r>
              <a:rPr lang="en-US" sz="3200" b="1" dirty="0" err="1">
                <a:solidFill>
                  <a:prstClr val="black"/>
                </a:solidFill>
                <a:latin typeface="SutonnyMJ" pitchFamily="2" charset="0"/>
                <a:cs typeface="SutonnyMJ" pitchFamily="2" charset="0"/>
              </a:rPr>
              <a:t>fv‡ëR</a:t>
            </a:r>
            <a:r>
              <a:rPr lang="en-US" sz="3200" b="1" dirty="0">
                <a:solidFill>
                  <a:prstClr val="black"/>
                </a:solidFill>
                <a:latin typeface="SutonnyMJ" pitchFamily="2" charset="0"/>
                <a:cs typeface="SutonnyMJ" pitchFamily="2" charset="0"/>
              </a:rPr>
              <a:t> †</a:t>
            </a:r>
            <a:r>
              <a:rPr lang="en-US" sz="3200" b="1" dirty="0" err="1">
                <a:solidFill>
                  <a:prstClr val="black"/>
                </a:solidFill>
                <a:latin typeface="SutonnyMJ" pitchFamily="2" charset="0"/>
                <a:cs typeface="SutonnyMJ" pitchFamily="2" charset="0"/>
              </a:rPr>
              <a:t>mvm</a:t>
            </a:r>
            <a:r>
              <a:rPr lang="en-US" sz="3200" b="1" dirty="0">
                <a:solidFill>
                  <a:prstClr val="black"/>
                </a:solidFill>
                <a:latin typeface="SutonnyMJ" pitchFamily="2" charset="0"/>
                <a:cs typeface="SutonnyMJ" pitchFamily="2" charset="0"/>
              </a:rPr>
              <a:t> †</a:t>
            </a:r>
            <a:r>
              <a:rPr lang="en-US" sz="3200" b="1" dirty="0" err="1">
                <a:solidFill>
                  <a:prstClr val="black"/>
                </a:solidFill>
                <a:latin typeface="SutonnyMJ" pitchFamily="2" charset="0"/>
                <a:cs typeface="SutonnyMJ" pitchFamily="2" charset="0"/>
              </a:rPr>
              <a:t>mUvB</a:t>
            </a:r>
            <a:r>
              <a:rPr lang="en-US" sz="3200" b="1" dirty="0">
                <a:solidFill>
                  <a:prstClr val="black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SutonnyMJ" pitchFamily="2" charset="0"/>
                <a:cs typeface="SutonnyMJ" pitchFamily="2" charset="0"/>
              </a:rPr>
              <a:t>hvi</a:t>
            </a:r>
            <a:r>
              <a:rPr lang="en-US" sz="3200" b="1" dirty="0">
                <a:solidFill>
                  <a:prstClr val="black"/>
                </a:solidFill>
                <a:latin typeface="SutonnyMJ" pitchFamily="2" charset="0"/>
                <a:cs typeface="SutonnyMJ" pitchFamily="2" charset="0"/>
              </a:rPr>
              <a:t> †</a:t>
            </a:r>
            <a:r>
              <a:rPr lang="en-US" sz="3200" b="1" dirty="0" err="1">
                <a:solidFill>
                  <a:prstClr val="black"/>
                </a:solidFill>
                <a:latin typeface="SutonnyMJ" pitchFamily="2" charset="0"/>
                <a:cs typeface="SutonnyMJ" pitchFamily="2" charset="0"/>
              </a:rPr>
              <a:t>mvm</a:t>
            </a:r>
            <a:r>
              <a:rPr lang="en-US" sz="3200" b="1" dirty="0">
                <a:solidFill>
                  <a:prstClr val="black"/>
                </a:solidFill>
                <a:latin typeface="SutonnyMJ" pitchFamily="2" charset="0"/>
                <a:cs typeface="SutonnyMJ" pitchFamily="2" charset="0"/>
              </a:rPr>
              <a:t>„ †</a:t>
            </a:r>
            <a:r>
              <a:rPr lang="en-US" sz="3200" b="1" dirty="0" err="1">
                <a:solidFill>
                  <a:prstClr val="black"/>
                </a:solidFill>
                <a:latin typeface="SutonnyMJ" pitchFamily="2" charset="0"/>
                <a:cs typeface="SutonnyMJ" pitchFamily="2" charset="0"/>
              </a:rPr>
              <a:t>iwR</a:t>
            </a:r>
            <a:r>
              <a:rPr lang="en-US" sz="3200" b="1" dirty="0">
                <a:solidFill>
                  <a:prstClr val="black"/>
                </a:solidFill>
                <a:latin typeface="SutonnyMJ" pitchFamily="2" charset="0"/>
                <a:cs typeface="SutonnyMJ" pitchFamily="2" charset="0"/>
              </a:rPr>
              <a:t>÷¨</a:t>
            </a:r>
            <a:r>
              <a:rPr lang="en-US" sz="3200" b="1" dirty="0" err="1">
                <a:solidFill>
                  <a:prstClr val="black"/>
                </a:solidFill>
                <a:latin typeface="SutonnyMJ" pitchFamily="2" charset="0"/>
                <a:cs typeface="SutonnyMJ" pitchFamily="2" charset="0"/>
              </a:rPr>
              <a:t>vÝ</a:t>
            </a:r>
            <a:r>
              <a:rPr lang="en-US" sz="3200" b="1" dirty="0">
                <a:solidFill>
                  <a:prstClr val="black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SutonnyMJ" pitchFamily="2" charset="0"/>
                <a:cs typeface="SutonnyMJ" pitchFamily="2" charset="0"/>
              </a:rPr>
              <a:t>k~b</a:t>
            </a:r>
            <a:r>
              <a:rPr lang="en-US" sz="3200" b="1" dirty="0">
                <a:solidFill>
                  <a:prstClr val="black"/>
                </a:solidFill>
                <a:latin typeface="SutonnyMJ" pitchFamily="2" charset="0"/>
                <a:cs typeface="SutonnyMJ" pitchFamily="2" charset="0"/>
              </a:rPr>
              <a:t>¨|</a:t>
            </a:r>
          </a:p>
        </p:txBody>
      </p:sp>
      <p:pic>
        <p:nvPicPr>
          <p:cNvPr id="18434" name="Picture 2" descr="C:\Users\STUDEN\Desktop\NM circuit\bfffgf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8409" y="2094939"/>
            <a:ext cx="5972991" cy="30224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3061238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707886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4000" dirty="0">
                <a:latin typeface="SutonnyMJ" pitchFamily="2" charset="0"/>
                <a:cs typeface="SutonnyMJ" pitchFamily="2" charset="0"/>
              </a:rPr>
              <a:t>‡</a:t>
            </a:r>
            <a:r>
              <a:rPr lang="en-US" sz="4000" dirty="0" err="1">
                <a:latin typeface="SutonnyMJ" pitchFamily="2" charset="0"/>
                <a:cs typeface="SutonnyMJ" pitchFamily="2" charset="0"/>
              </a:rPr>
              <a:t>bvW,jyc</a:t>
            </a:r>
            <a:r>
              <a:rPr lang="en-US" sz="4000" dirty="0">
                <a:latin typeface="SutonnyMJ" pitchFamily="2" charset="0"/>
                <a:cs typeface="SutonnyMJ" pitchFamily="2" charset="0"/>
              </a:rPr>
              <a:t>, †</a:t>
            </a:r>
            <a:r>
              <a:rPr lang="en-US" sz="4000" dirty="0" err="1">
                <a:latin typeface="SutonnyMJ" pitchFamily="2" charset="0"/>
                <a:cs typeface="SutonnyMJ" pitchFamily="2" charset="0"/>
              </a:rPr>
              <a:t>gk</a:t>
            </a:r>
            <a:r>
              <a:rPr lang="en-US" sz="4000" dirty="0">
                <a:latin typeface="SutonnyMJ" pitchFamily="2" charset="0"/>
                <a:cs typeface="SutonnyMJ" pitchFamily="2" charset="0"/>
              </a:rPr>
              <a:t>, </a:t>
            </a:r>
            <a:r>
              <a:rPr lang="en-US" sz="4000" dirty="0" err="1">
                <a:latin typeface="SutonnyMJ" pitchFamily="2" charset="0"/>
                <a:cs typeface="SutonnyMJ" pitchFamily="2" charset="0"/>
              </a:rPr>
              <a:t>eªvÂ</a:t>
            </a:r>
            <a:endParaRPr lang="en-US" sz="4000" dirty="0"/>
          </a:p>
        </p:txBody>
      </p:sp>
      <p:sp>
        <p:nvSpPr>
          <p:cNvPr id="3" name="Rectangle 2"/>
          <p:cNvSpPr/>
          <p:nvPr/>
        </p:nvSpPr>
        <p:spPr>
          <a:xfrm>
            <a:off x="457200" y="1249680"/>
            <a:ext cx="8305800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dirty="0">
                <a:solidFill>
                  <a:srgbClr val="FF33CC"/>
                </a:solidFill>
                <a:latin typeface="SutonnyMJ" pitchFamily="2" charset="0"/>
                <a:cs typeface="SutonnyMJ" pitchFamily="2" charset="0"/>
              </a:rPr>
              <a:t>‡</a:t>
            </a:r>
            <a:r>
              <a:rPr lang="en-US" sz="4000" dirty="0" err="1">
                <a:solidFill>
                  <a:srgbClr val="FF33CC"/>
                </a:solidFill>
                <a:latin typeface="SutonnyMJ" pitchFamily="2" charset="0"/>
                <a:cs typeface="SutonnyMJ" pitchFamily="2" charset="0"/>
              </a:rPr>
              <a:t>bvW</a:t>
            </a:r>
            <a:r>
              <a:rPr lang="en-US" sz="4000" dirty="0">
                <a:solidFill>
                  <a:srgbClr val="FF33CC"/>
                </a:solidFill>
                <a:latin typeface="SutonnyMJ" pitchFamily="2" charset="0"/>
                <a:cs typeface="SutonnyMJ" pitchFamily="2" charset="0"/>
              </a:rPr>
              <a:t> t</a:t>
            </a:r>
            <a:r>
              <a:rPr lang="en-US" sz="40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Bnv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mvwK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©‡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Ui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Ggb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GKwU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Rvskb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ev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ms‡hvM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¯’j; †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hLv‡b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`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yB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ev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Z‡ZvwaK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mvwK©U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Dcv`vb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e‡K‡Î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ms‡hvM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_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v‡K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| </a:t>
            </a:r>
          </a:p>
          <a:p>
            <a:r>
              <a:rPr lang="en-US" sz="4000" dirty="0" err="1">
                <a:solidFill>
                  <a:srgbClr val="FF33CC"/>
                </a:solidFill>
                <a:latin typeface="SutonnyMJ" pitchFamily="2" charset="0"/>
                <a:cs typeface="SutonnyMJ" pitchFamily="2" charset="0"/>
              </a:rPr>
              <a:t>jyc</a:t>
            </a:r>
            <a:r>
              <a:rPr lang="en-US" sz="4000" dirty="0">
                <a:solidFill>
                  <a:srgbClr val="FF33CC"/>
                </a:solidFill>
                <a:latin typeface="SutonnyMJ" pitchFamily="2" charset="0"/>
                <a:cs typeface="SutonnyMJ" pitchFamily="2" charset="0"/>
              </a:rPr>
              <a:t> t</a:t>
            </a:r>
            <a:r>
              <a:rPr lang="en-US" sz="40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Bnv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mvwK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©‡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Ui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Ggb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GKwU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e× c_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hv‡Z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†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Kvb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Dcv`vb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G‡Ki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AwaK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evavi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m¤§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yLxb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nq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bv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|</a:t>
            </a:r>
          </a:p>
          <a:p>
            <a:r>
              <a:rPr lang="en-US" sz="4400" dirty="0">
                <a:solidFill>
                  <a:srgbClr val="FF33CC"/>
                </a:solidFill>
                <a:latin typeface="SutonnyMJ" pitchFamily="2" charset="0"/>
                <a:cs typeface="SutonnyMJ" pitchFamily="2" charset="0"/>
              </a:rPr>
              <a:t>†</a:t>
            </a:r>
            <a:r>
              <a:rPr lang="en-US" sz="4400" dirty="0" err="1">
                <a:solidFill>
                  <a:srgbClr val="FF33CC"/>
                </a:solidFill>
                <a:latin typeface="SutonnyMJ" pitchFamily="2" charset="0"/>
                <a:cs typeface="SutonnyMJ" pitchFamily="2" charset="0"/>
              </a:rPr>
              <a:t>gk</a:t>
            </a:r>
            <a:r>
              <a:rPr lang="en-US" sz="4400" dirty="0">
                <a:solidFill>
                  <a:srgbClr val="FF33CC"/>
                </a:solidFill>
                <a:latin typeface="SutonnyMJ" pitchFamily="2" charset="0"/>
                <a:cs typeface="SutonnyMJ" pitchFamily="2" charset="0"/>
              </a:rPr>
              <a:t> t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GUv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GKwU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jyc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,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hvi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wfZi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Ab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¨ †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Kvb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jyc_v‡K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bv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|</a:t>
            </a:r>
          </a:p>
          <a:p>
            <a:r>
              <a:rPr lang="en-US" sz="4800" dirty="0">
                <a:solidFill>
                  <a:srgbClr val="FF33CC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800" dirty="0" err="1">
                <a:solidFill>
                  <a:srgbClr val="FF33CC"/>
                </a:solidFill>
                <a:latin typeface="SutonnyMJ" pitchFamily="2" charset="0"/>
                <a:cs typeface="SutonnyMJ" pitchFamily="2" charset="0"/>
              </a:rPr>
              <a:t>eªvÂ</a:t>
            </a:r>
            <a:r>
              <a:rPr lang="en-US" sz="4800" dirty="0">
                <a:solidFill>
                  <a:srgbClr val="FF33CC"/>
                </a:solidFill>
                <a:latin typeface="SutonnyMJ" pitchFamily="2" charset="0"/>
                <a:cs typeface="SutonnyMJ" pitchFamily="2" charset="0"/>
              </a:rPr>
              <a:t> t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Bnv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mvwK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©‡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Ui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†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mB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Ask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hv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`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ywU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ms‡hvM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¯’‡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ji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ga¨eZ©x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¯’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v‡b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Aew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¯’Z|</a:t>
            </a:r>
          </a:p>
          <a:p>
            <a:endParaRPr lang="en-US" sz="3200" dirty="0">
              <a:latin typeface="SutonnyMJ" pitchFamily="2" charset="0"/>
              <a:cs typeface="SutonnyMJ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326356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26126"/>
            <a:ext cx="9144000" cy="707886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sz="4000" b="1" dirty="0">
                <a:latin typeface="SutonnyMJ" pitchFamily="2" charset="0"/>
                <a:cs typeface="SutonnyMJ" pitchFamily="2" charset="0"/>
              </a:rPr>
              <a:t>                        m¤¢</a:t>
            </a:r>
            <a:r>
              <a:rPr lang="en-US" sz="4000" b="1" dirty="0" err="1">
                <a:latin typeface="SutonnyMJ" pitchFamily="2" charset="0"/>
                <a:cs typeface="SutonnyMJ" pitchFamily="2" charset="0"/>
              </a:rPr>
              <a:t>ve</a:t>
            </a:r>
            <a:r>
              <a:rPr lang="en-US" sz="4000" b="1" dirty="0">
                <a:latin typeface="SutonnyMJ" pitchFamily="2" charset="0"/>
                <a:cs typeface="SutonnyMJ" pitchFamily="2" charset="0"/>
              </a:rPr>
              <a:t>¨ </a:t>
            </a:r>
            <a:r>
              <a:rPr lang="en-US" sz="4000" b="1" dirty="0" err="1">
                <a:latin typeface="SutonnyMJ" pitchFamily="2" charset="0"/>
                <a:cs typeface="SutonnyMJ" pitchFamily="2" charset="0"/>
              </a:rPr>
              <a:t>cÖkœmgyn</a:t>
            </a:r>
            <a:endParaRPr lang="en-US" sz="4000" dirty="0"/>
          </a:p>
        </p:txBody>
      </p:sp>
      <p:sp>
        <p:nvSpPr>
          <p:cNvPr id="3" name="Rectangle 2"/>
          <p:cNvSpPr/>
          <p:nvPr/>
        </p:nvSpPr>
        <p:spPr>
          <a:xfrm>
            <a:off x="228600" y="1066799"/>
            <a:ext cx="838200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>
                <a:latin typeface="SutonnyMJ" pitchFamily="2" charset="0"/>
                <a:cs typeface="SutonnyMJ" pitchFamily="2" charset="0"/>
              </a:rPr>
              <a:t>1| ‰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e`y¨wZK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†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bUIqvK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©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Kx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?</a:t>
            </a:r>
          </a:p>
          <a:p>
            <a:r>
              <a:rPr lang="en-US" sz="3200" dirty="0">
                <a:latin typeface="SutonnyMJ" pitchFamily="2" charset="0"/>
                <a:cs typeface="SutonnyMJ" pitchFamily="2" charset="0"/>
              </a:rPr>
              <a:t>2|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wewfbœ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cÖKvi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‰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e`y¨wZK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†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bUIqv‡K©i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eY©bv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`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vI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|</a:t>
            </a:r>
          </a:p>
          <a:p>
            <a:r>
              <a:rPr lang="en-US" sz="3200" dirty="0">
                <a:latin typeface="SutonnyMJ" pitchFamily="2" charset="0"/>
                <a:cs typeface="SutonnyMJ" pitchFamily="2" charset="0"/>
              </a:rPr>
              <a:t>3|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Kv‡i›U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†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mvm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© I †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fv‡ëR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†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mvm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©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Kv‡K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e‡j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?</a:t>
            </a:r>
          </a:p>
          <a:p>
            <a:r>
              <a:rPr lang="en-US" sz="3200" dirty="0">
                <a:latin typeface="SutonnyMJ" pitchFamily="2" charset="0"/>
                <a:cs typeface="SutonnyMJ" pitchFamily="2" charset="0"/>
              </a:rPr>
              <a:t>4|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Av`k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©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Kv‡i›U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†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mvm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© I †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fv‡ëR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†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mvm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©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Kv‡K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e‡j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?</a:t>
            </a:r>
          </a:p>
          <a:p>
            <a:r>
              <a:rPr lang="en-US" sz="3200" dirty="0">
                <a:latin typeface="SutonnyMJ" pitchFamily="2" charset="0"/>
                <a:cs typeface="SutonnyMJ" pitchFamily="2" charset="0"/>
              </a:rPr>
              <a:t>5| ‡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bvW,jyc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, †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gk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,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eªvÂ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wK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?</a:t>
            </a:r>
          </a:p>
        </p:txBody>
      </p:sp>
    </p:spTree>
    <p:extLst>
      <p:ext uri="{BB962C8B-B14F-4D97-AF65-F5344CB8AC3E}">
        <p14:creationId xmlns:p14="http://schemas.microsoft.com/office/powerpoint/2010/main" val="55998467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413657" y="4038600"/>
            <a:ext cx="8349343" cy="1938992"/>
          </a:xfrm>
          <a:prstGeom prst="rect">
            <a:avLst/>
          </a:prstGeom>
          <a:gradFill>
            <a:gsLst>
              <a:gs pos="0">
                <a:srgbClr val="FFFFFF"/>
              </a:gs>
              <a:gs pos="16000">
                <a:srgbClr val="1F1F1F"/>
              </a:gs>
              <a:gs pos="17999">
                <a:srgbClr val="FFFFFF"/>
              </a:gs>
              <a:gs pos="42000">
                <a:srgbClr val="636363"/>
              </a:gs>
              <a:gs pos="53000">
                <a:srgbClr val="CFCFCF"/>
              </a:gs>
              <a:gs pos="66000">
                <a:srgbClr val="CFCFCF"/>
              </a:gs>
              <a:gs pos="75999">
                <a:srgbClr val="1F1F1F"/>
              </a:gs>
              <a:gs pos="78999">
                <a:srgbClr val="FFFFFF"/>
              </a:gs>
              <a:gs pos="100000">
                <a:srgbClr val="7F7F7F"/>
              </a:gs>
            </a:gsLst>
            <a:lin ang="5400000" scaled="0"/>
          </a:gra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sz="6000" b="1" dirty="0">
                <a:latin typeface="SutonnyMJ" pitchFamily="2" charset="0"/>
                <a:cs typeface="SutonnyMJ" pitchFamily="2" charset="0"/>
              </a:rPr>
              <a:t>          </a:t>
            </a:r>
            <a:r>
              <a:rPr lang="en-US" sz="6000" b="1" dirty="0" err="1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mvwK©U</a:t>
            </a:r>
            <a:r>
              <a:rPr lang="en-US" sz="6000" b="1" dirty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6000" b="1" dirty="0" err="1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w_I‡igm</a:t>
            </a:r>
            <a:endParaRPr lang="en-US" sz="6000" b="1" dirty="0">
              <a:solidFill>
                <a:srgbClr val="C00000"/>
              </a:solidFill>
              <a:latin typeface="SutonnyMJ" pitchFamily="2" charset="0"/>
              <a:cs typeface="SutonnyMJ" pitchFamily="2" charset="0"/>
            </a:endParaRPr>
          </a:p>
          <a:p>
            <a:r>
              <a:rPr lang="en-US" sz="6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   Circuit theorems</a:t>
            </a:r>
            <a:endParaRPr lang="en-US" sz="60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Isosceles Triangle 3"/>
          <p:cNvSpPr/>
          <p:nvPr/>
        </p:nvSpPr>
        <p:spPr>
          <a:xfrm>
            <a:off x="2057400" y="0"/>
            <a:ext cx="4887422" cy="3429000"/>
          </a:xfrm>
          <a:prstGeom prst="triangle">
            <a:avLst/>
          </a:prstGeom>
          <a:gradFill>
            <a:gsLst>
              <a:gs pos="0">
                <a:srgbClr val="FF3399"/>
              </a:gs>
              <a:gs pos="25000">
                <a:srgbClr val="FF6633"/>
              </a:gs>
              <a:gs pos="50000">
                <a:srgbClr val="FFFF00"/>
              </a:gs>
              <a:gs pos="75000">
                <a:srgbClr val="01A78F"/>
              </a:gs>
              <a:gs pos="100000">
                <a:srgbClr val="3366FF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wZb</a:t>
            </a:r>
            <a:r>
              <a:rPr lang="en-US" sz="4400" b="1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-</a:t>
            </a:r>
            <a:r>
              <a:rPr lang="en-US" sz="4400" b="1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Aa¨vq</a:t>
            </a:r>
            <a:endParaRPr lang="en-US" sz="4400" b="1" dirty="0">
              <a:solidFill>
                <a:schemeClr val="tx1"/>
              </a:solidFill>
              <a:latin typeface="SutonnyMJ" pitchFamily="2" charset="0"/>
              <a:cs typeface="SutonnyMJ" pitchFamily="2" charset="0"/>
            </a:endParaRPr>
          </a:p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920772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0" y="0"/>
            <a:ext cx="9144000" cy="83820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>
            <a:solidFill>
              <a:schemeClr val="tx1"/>
            </a:solidFill>
          </a:ln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>
                <a:latin typeface="SutonnyMJ" pitchFamily="2" charset="0"/>
                <a:cs typeface="SutonnyMJ" pitchFamily="2" charset="0"/>
              </a:rPr>
              <a:t>mvwK©‡Ui wewfbœ cÖKvi m~Î :</a:t>
            </a:r>
            <a:endParaRPr lang="en-US" sz="5400" dirty="0"/>
          </a:p>
        </p:txBody>
      </p:sp>
      <p:pic>
        <p:nvPicPr>
          <p:cNvPr id="10242" name="Picture 2" descr="C:\Users\STUDEN\Desktop\NM circuit\9 cp\ohm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9527" y="1219200"/>
            <a:ext cx="5603100" cy="497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28600" y="1025857"/>
            <a:ext cx="2749471" cy="3046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err="1">
                <a:latin typeface="SutonnyMJ" pitchFamily="2" charset="0"/>
                <a:cs typeface="SutonnyMJ" pitchFamily="2" charset="0"/>
              </a:rPr>
              <a:t>GLv‡b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,</a:t>
            </a:r>
          </a:p>
          <a:p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Powwer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    = P</a:t>
            </a:r>
          </a:p>
          <a:p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Voltage      = V</a:t>
            </a:r>
          </a:p>
          <a:p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Current      = I</a:t>
            </a:r>
          </a:p>
          <a:p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Resistance = R</a:t>
            </a:r>
          </a:p>
          <a:p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Ohms         = </a:t>
            </a:r>
            <a:r>
              <a:rPr lang="en-US" sz="3200" dirty="0">
                <a:latin typeface="Cambria Math"/>
                <a:ea typeface="Cambria Math"/>
                <a:cs typeface="Times New Roman" pitchFamily="18" charset="0"/>
              </a:rPr>
              <a:t>𝞨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943180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707886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sz="4000" b="1" dirty="0">
                <a:latin typeface="SutonnyMJ" pitchFamily="2" charset="0"/>
                <a:cs typeface="SutonnyMJ" pitchFamily="2" charset="0"/>
              </a:rPr>
              <a:t>             </a:t>
            </a:r>
            <a:r>
              <a:rPr lang="en-US" sz="4000" b="1" dirty="0" err="1">
                <a:latin typeface="SutonnyMJ" pitchFamily="2" charset="0"/>
                <a:cs typeface="SutonnyMJ" pitchFamily="2" charset="0"/>
              </a:rPr>
              <a:t>Kvik‡di</a:t>
            </a:r>
            <a:r>
              <a:rPr lang="en-US" sz="4000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b="1" dirty="0" err="1">
                <a:latin typeface="SutonnyMJ" pitchFamily="2" charset="0"/>
                <a:cs typeface="SutonnyMJ" pitchFamily="2" charset="0"/>
              </a:rPr>
              <a:t>Kv‡i›U</a:t>
            </a:r>
            <a:r>
              <a:rPr lang="en-US" sz="4000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b="1" dirty="0" err="1">
                <a:latin typeface="SutonnyMJ" pitchFamily="2" charset="0"/>
                <a:cs typeface="SutonnyMJ" pitchFamily="2" charset="0"/>
              </a:rPr>
              <a:t>Ges</a:t>
            </a:r>
            <a:r>
              <a:rPr lang="en-US" sz="4000" b="1" dirty="0">
                <a:latin typeface="SutonnyMJ" pitchFamily="2" charset="0"/>
                <a:cs typeface="SutonnyMJ" pitchFamily="2" charset="0"/>
              </a:rPr>
              <a:t> †</a:t>
            </a:r>
            <a:r>
              <a:rPr lang="en-US" sz="4000" b="1" dirty="0" err="1">
                <a:latin typeface="SutonnyMJ" pitchFamily="2" charset="0"/>
                <a:cs typeface="SutonnyMJ" pitchFamily="2" charset="0"/>
              </a:rPr>
              <a:t>fv‡ëR</a:t>
            </a:r>
            <a:r>
              <a:rPr lang="en-US" sz="4000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b="1" dirty="0" err="1">
                <a:latin typeface="SutonnyMJ" pitchFamily="2" charset="0"/>
                <a:cs typeface="SutonnyMJ" pitchFamily="2" charset="0"/>
              </a:rPr>
              <a:t>m~Î</a:t>
            </a:r>
            <a:endParaRPr lang="en-US" sz="4000" dirty="0"/>
          </a:p>
        </p:txBody>
      </p:sp>
      <p:sp>
        <p:nvSpPr>
          <p:cNvPr id="3" name="Rectangle 2"/>
          <p:cNvSpPr/>
          <p:nvPr/>
        </p:nvSpPr>
        <p:spPr>
          <a:xfrm>
            <a:off x="152400" y="990600"/>
            <a:ext cx="883920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dirty="0" err="1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Kv‡i›U</a:t>
            </a:r>
            <a:r>
              <a:rPr lang="en-US" sz="4000" dirty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dirty="0" err="1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m~Î</a:t>
            </a:r>
            <a:r>
              <a:rPr lang="en-US" sz="4000" dirty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 t</a:t>
            </a:r>
          </a:p>
          <a:p>
            <a:r>
              <a:rPr lang="en-US" sz="4000" dirty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†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Kvb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ˆ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e`y¨wZK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mvwK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©‡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Ui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‡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Kvb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we›`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y‡Z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ev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ms‡hvM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¯’‡j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AvMZ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Kv‡i›U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Ges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wbM©Z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Kv‡i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‡›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Ui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exRMvwYwZK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†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hvMdj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mgvb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|</a:t>
            </a:r>
          </a:p>
        </p:txBody>
      </p:sp>
      <p:pic>
        <p:nvPicPr>
          <p:cNvPr id="19458" name="Picture 2" descr="C:\Users\STUDEN\Desktop\NM circuit\220px-KCL_-_Kirchhoff's_circuit_laws.svg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6789" y="3064371"/>
            <a:ext cx="5181600" cy="3565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350872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86575" y="1371600"/>
            <a:ext cx="8528825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3200" dirty="0">
                <a:solidFill>
                  <a:prstClr val="black"/>
                </a:solidFill>
                <a:latin typeface="SutonnyMJ" pitchFamily="2" charset="0"/>
                <a:cs typeface="SutonnyMJ" pitchFamily="2" charset="0"/>
              </a:rPr>
              <a:t>†</a:t>
            </a:r>
            <a:r>
              <a:rPr lang="en-US" sz="3200" dirty="0" err="1">
                <a:solidFill>
                  <a:prstClr val="black"/>
                </a:solidFill>
                <a:latin typeface="SutonnyMJ" pitchFamily="2" charset="0"/>
                <a:cs typeface="SutonnyMJ" pitchFamily="2" charset="0"/>
              </a:rPr>
              <a:t>Kvb</a:t>
            </a:r>
            <a:r>
              <a:rPr lang="en-US" sz="3200" dirty="0">
                <a:solidFill>
                  <a:prstClr val="black"/>
                </a:solidFill>
                <a:latin typeface="SutonnyMJ" pitchFamily="2" charset="0"/>
                <a:cs typeface="SutonnyMJ" pitchFamily="2" charset="0"/>
              </a:rPr>
              <a:t> e× </a:t>
            </a:r>
            <a:r>
              <a:rPr lang="en-US" sz="3200" dirty="0" err="1">
                <a:solidFill>
                  <a:prstClr val="black"/>
                </a:solidFill>
                <a:latin typeface="SutonnyMJ" pitchFamily="2" charset="0"/>
                <a:cs typeface="SutonnyMJ" pitchFamily="2" charset="0"/>
              </a:rPr>
              <a:t>mvwK</a:t>
            </a:r>
            <a:r>
              <a:rPr lang="en-US" sz="3200" dirty="0">
                <a:solidFill>
                  <a:prstClr val="black"/>
                </a:solidFill>
                <a:latin typeface="SutonnyMJ" pitchFamily="2" charset="0"/>
                <a:cs typeface="SutonnyMJ" pitchFamily="2" charset="0"/>
              </a:rPr>
              <a:t>©‡</a:t>
            </a:r>
            <a:r>
              <a:rPr lang="en-US" sz="3200" dirty="0" err="1">
                <a:solidFill>
                  <a:prstClr val="black"/>
                </a:solidFill>
                <a:latin typeface="SutonnyMJ" pitchFamily="2" charset="0"/>
                <a:cs typeface="SutonnyMJ" pitchFamily="2" charset="0"/>
              </a:rPr>
              <a:t>Ui</a:t>
            </a:r>
            <a:r>
              <a:rPr lang="en-US" sz="3200" dirty="0">
                <a:solidFill>
                  <a:prstClr val="black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SutonnyMJ" pitchFamily="2" charset="0"/>
                <a:cs typeface="SutonnyMJ" pitchFamily="2" charset="0"/>
              </a:rPr>
              <a:t>mKj</a:t>
            </a:r>
            <a:r>
              <a:rPr lang="en-US" sz="3200" dirty="0">
                <a:solidFill>
                  <a:prstClr val="black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SutonnyMJ" pitchFamily="2" charset="0"/>
                <a:cs typeface="SutonnyMJ" pitchFamily="2" charset="0"/>
              </a:rPr>
              <a:t>B.Gg.Gd</a:t>
            </a:r>
            <a:r>
              <a:rPr lang="en-US" sz="3200" dirty="0">
                <a:solidFill>
                  <a:prstClr val="black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SutonnyMJ" pitchFamily="2" charset="0"/>
                <a:cs typeface="SutonnyMJ" pitchFamily="2" charset="0"/>
              </a:rPr>
              <a:t>Gi</a:t>
            </a:r>
            <a:r>
              <a:rPr lang="en-US" sz="3200" dirty="0">
                <a:solidFill>
                  <a:prstClr val="black"/>
                </a:solidFill>
                <a:latin typeface="SutonnyMJ" pitchFamily="2" charset="0"/>
                <a:cs typeface="SutonnyMJ" pitchFamily="2" charset="0"/>
              </a:rPr>
              <a:t> †</a:t>
            </a:r>
            <a:r>
              <a:rPr lang="en-US" sz="3200" dirty="0" err="1">
                <a:solidFill>
                  <a:prstClr val="black"/>
                </a:solidFill>
                <a:latin typeface="SutonnyMJ" pitchFamily="2" charset="0"/>
                <a:cs typeface="SutonnyMJ" pitchFamily="2" charset="0"/>
              </a:rPr>
              <a:t>hvMdj</a:t>
            </a:r>
            <a:r>
              <a:rPr lang="en-US" sz="3200" dirty="0">
                <a:solidFill>
                  <a:prstClr val="black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SutonnyMJ" pitchFamily="2" charset="0"/>
                <a:cs typeface="SutonnyMJ" pitchFamily="2" charset="0"/>
              </a:rPr>
              <a:t>Ges</a:t>
            </a:r>
            <a:r>
              <a:rPr lang="en-US" sz="3200" dirty="0">
                <a:solidFill>
                  <a:prstClr val="black"/>
                </a:solidFill>
                <a:latin typeface="SutonnyMJ" pitchFamily="2" charset="0"/>
                <a:cs typeface="SutonnyMJ" pitchFamily="2" charset="0"/>
              </a:rPr>
              <a:t> †</a:t>
            </a:r>
            <a:r>
              <a:rPr lang="en-US" sz="3200" dirty="0" err="1">
                <a:solidFill>
                  <a:prstClr val="black"/>
                </a:solidFill>
                <a:latin typeface="SutonnyMJ" pitchFamily="2" charset="0"/>
                <a:cs typeface="SutonnyMJ" pitchFamily="2" charset="0"/>
              </a:rPr>
              <a:t>fv‡ëR</a:t>
            </a:r>
            <a:r>
              <a:rPr lang="en-US" sz="3200" dirty="0">
                <a:solidFill>
                  <a:prstClr val="black"/>
                </a:solidFill>
                <a:latin typeface="SutonnyMJ" pitchFamily="2" charset="0"/>
                <a:cs typeface="SutonnyMJ" pitchFamily="2" charset="0"/>
              </a:rPr>
              <a:t> Wª‡ci </a:t>
            </a:r>
            <a:r>
              <a:rPr lang="en-US" sz="3200" dirty="0" err="1">
                <a:solidFill>
                  <a:prstClr val="black"/>
                </a:solidFill>
                <a:latin typeface="SutonnyMJ" pitchFamily="2" charset="0"/>
                <a:cs typeface="SutonnyMJ" pitchFamily="2" charset="0"/>
              </a:rPr>
              <a:t>exRMvwYwZK</a:t>
            </a:r>
            <a:r>
              <a:rPr lang="en-US" sz="3200" dirty="0">
                <a:solidFill>
                  <a:prstClr val="black"/>
                </a:solidFill>
                <a:latin typeface="SutonnyMJ" pitchFamily="2" charset="0"/>
                <a:cs typeface="SutonnyMJ" pitchFamily="2" charset="0"/>
              </a:rPr>
              <a:t> †</a:t>
            </a:r>
            <a:r>
              <a:rPr lang="en-US" sz="3200" dirty="0" err="1">
                <a:solidFill>
                  <a:prstClr val="black"/>
                </a:solidFill>
                <a:latin typeface="SutonnyMJ" pitchFamily="2" charset="0"/>
                <a:cs typeface="SutonnyMJ" pitchFamily="2" charset="0"/>
              </a:rPr>
              <a:t>hvM</a:t>
            </a:r>
            <a:r>
              <a:rPr lang="en-US" sz="3200" dirty="0">
                <a:solidFill>
                  <a:prstClr val="black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SutonnyMJ" pitchFamily="2" charset="0"/>
                <a:cs typeface="SutonnyMJ" pitchFamily="2" charset="0"/>
              </a:rPr>
              <a:t>dj</a:t>
            </a:r>
            <a:r>
              <a:rPr lang="en-US" sz="3200" dirty="0">
                <a:solidFill>
                  <a:prstClr val="black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SutonnyMJ" pitchFamily="2" charset="0"/>
                <a:cs typeface="SutonnyMJ" pitchFamily="2" charset="0"/>
              </a:rPr>
              <a:t>k~b</a:t>
            </a:r>
            <a:r>
              <a:rPr lang="en-US" sz="3200" dirty="0">
                <a:solidFill>
                  <a:prstClr val="black"/>
                </a:solidFill>
                <a:latin typeface="SutonnyMJ" pitchFamily="2" charset="0"/>
                <a:cs typeface="SutonnyMJ" pitchFamily="2" charset="0"/>
              </a:rPr>
              <a:t>¨|</a:t>
            </a:r>
          </a:p>
        </p:txBody>
      </p:sp>
      <p:pic>
        <p:nvPicPr>
          <p:cNvPr id="20482" name="Picture 2" descr="C:\Users\STUDEN\Desktop\NM circuit\fdfd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3034" y="2895600"/>
            <a:ext cx="7300228" cy="3581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410524" y="381000"/>
            <a:ext cx="569404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dirty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‡</a:t>
            </a:r>
            <a:r>
              <a:rPr lang="en-US" sz="4000" dirty="0" err="1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fv‡ëR</a:t>
            </a:r>
            <a:r>
              <a:rPr lang="en-US" sz="4000" dirty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dirty="0" err="1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m~Î</a:t>
            </a:r>
            <a:r>
              <a:rPr lang="en-US" sz="4000" dirty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 t </a:t>
            </a:r>
            <a:endParaRPr lang="en-US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944981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90600"/>
          </a:xfrm>
          <a:blipFill>
            <a:blip r:embed="rId2"/>
            <a:tile tx="0" ty="0" sx="100000" sy="100000" flip="none" algn="tl"/>
          </a:blipFill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r>
              <a:rPr lang="en-US" sz="3600" dirty="0" err="1">
                <a:latin typeface="SutonnyMJ" pitchFamily="2" charset="0"/>
                <a:cs typeface="SutonnyMJ" pitchFamily="2" charset="0"/>
              </a:rPr>
              <a:t>Kvik‡di</a:t>
            </a:r>
            <a:r>
              <a:rPr lang="en-US" sz="3600" dirty="0">
                <a:latin typeface="SutonnyMJ" pitchFamily="2" charset="0"/>
                <a:cs typeface="SutonnyMJ" pitchFamily="2" charset="0"/>
              </a:rPr>
              <a:t> ‡</a:t>
            </a:r>
            <a:r>
              <a:rPr lang="en-US" sz="3600" dirty="0" err="1">
                <a:latin typeface="SutonnyMJ" pitchFamily="2" charset="0"/>
                <a:cs typeface="SutonnyMJ" pitchFamily="2" charset="0"/>
              </a:rPr>
              <a:t>fv‡ëR</a:t>
            </a:r>
            <a:r>
              <a:rPr lang="en-US" sz="36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>
                <a:latin typeface="SutonnyMJ" pitchFamily="2" charset="0"/>
                <a:cs typeface="SutonnyMJ" pitchFamily="2" charset="0"/>
              </a:rPr>
              <a:t>m~Î</a:t>
            </a:r>
            <a:r>
              <a:rPr lang="en-US" sz="36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>
                <a:latin typeface="SutonnyMJ" pitchFamily="2" charset="0"/>
                <a:cs typeface="SutonnyMJ" pitchFamily="2" charset="0"/>
              </a:rPr>
              <a:t>cÖ‡qv‡M</a:t>
            </a:r>
            <a:r>
              <a:rPr lang="en-US" sz="36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>
                <a:latin typeface="SutonnyMJ" pitchFamily="2" charset="0"/>
                <a:cs typeface="SutonnyMJ" pitchFamily="2" charset="0"/>
              </a:rPr>
              <a:t>K‡i</a:t>
            </a:r>
            <a:r>
              <a:rPr lang="en-US" sz="36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>
                <a:latin typeface="SutonnyMJ" pitchFamily="2" charset="0"/>
                <a:cs typeface="SutonnyMJ" pitchFamily="2" charset="0"/>
              </a:rPr>
              <a:t>wZbwU</a:t>
            </a:r>
            <a:r>
              <a:rPr lang="en-US" sz="3600" dirty="0">
                <a:latin typeface="SutonnyMJ" pitchFamily="2" charset="0"/>
                <a:cs typeface="SutonnyMJ" pitchFamily="2" charset="0"/>
              </a:rPr>
              <a:t> e× </a:t>
            </a:r>
            <a:r>
              <a:rPr lang="en-US" sz="3600" dirty="0" err="1">
                <a:latin typeface="SutonnyMJ" pitchFamily="2" charset="0"/>
                <a:cs typeface="SutonnyMJ" pitchFamily="2" charset="0"/>
              </a:rPr>
              <a:t>jy‡c</a:t>
            </a:r>
            <a:r>
              <a:rPr lang="en-US" sz="36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>
                <a:latin typeface="SutonnyMJ" pitchFamily="2" charset="0"/>
                <a:cs typeface="SutonnyMJ" pitchFamily="2" charset="0"/>
              </a:rPr>
              <a:t>wZbwU</a:t>
            </a:r>
            <a:r>
              <a:rPr lang="en-US" sz="36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>
                <a:latin typeface="SutonnyMJ" pitchFamily="2" charset="0"/>
                <a:cs typeface="SutonnyMJ" pitchFamily="2" charset="0"/>
              </a:rPr>
              <a:t>mgxKiY</a:t>
            </a:r>
            <a:r>
              <a:rPr lang="en-US" sz="3600" dirty="0">
                <a:latin typeface="SutonnyMJ" pitchFamily="2" charset="0"/>
                <a:cs typeface="SutonnyMJ" pitchFamily="2" charset="0"/>
              </a:rPr>
              <a:t> †</a:t>
            </a:r>
            <a:r>
              <a:rPr lang="en-US" sz="3600" dirty="0" err="1">
                <a:latin typeface="SutonnyMJ" pitchFamily="2" charset="0"/>
                <a:cs typeface="SutonnyMJ" pitchFamily="2" charset="0"/>
              </a:rPr>
              <a:t>c‡Z</a:t>
            </a:r>
            <a:r>
              <a:rPr lang="en-US" sz="36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>
                <a:latin typeface="SutonnyMJ" pitchFamily="2" charset="0"/>
                <a:cs typeface="SutonnyMJ" pitchFamily="2" charset="0"/>
              </a:rPr>
              <a:t>cvwi</a:t>
            </a:r>
            <a:r>
              <a:rPr lang="en-US" sz="3600" dirty="0">
                <a:latin typeface="SutonnyMJ" pitchFamily="2" charset="0"/>
                <a:cs typeface="SutonnyMJ" pitchFamily="2" charset="0"/>
              </a:rPr>
              <a:t>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219200"/>
            <a:ext cx="8534400" cy="5410200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ABCFA </a:t>
            </a:r>
            <a:r>
              <a:rPr lang="en-US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>
                <a:latin typeface="SutonnyMJ" pitchFamily="2" charset="0"/>
                <a:cs typeface="SutonnyMJ" pitchFamily="2" charset="0"/>
              </a:rPr>
              <a:t>jyc</a:t>
            </a:r>
            <a:r>
              <a:rPr lang="en-US" dirty="0">
                <a:latin typeface="SutonnyMJ" pitchFamily="2" charset="0"/>
                <a:cs typeface="SutonnyMJ" pitchFamily="2" charset="0"/>
              </a:rPr>
              <a:t> - G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                               E</a:t>
            </a:r>
            <a:r>
              <a:rPr lang="en-US" baseline="-25000" dirty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- I</a:t>
            </a:r>
            <a:r>
              <a:rPr lang="en-US" baseline="-25000" dirty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US" baseline="-25000" dirty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- I</a:t>
            </a:r>
            <a:r>
              <a:rPr lang="en-US" baseline="-25000" dirty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US" baseline="-25000" dirty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= 0</a:t>
            </a:r>
          </a:p>
          <a:p>
            <a:pPr marL="0" indent="0">
              <a:buNone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514350" indent="-514350">
              <a:buFont typeface="Arial" pitchFamily="34" charset="0"/>
              <a:buAutoNum type="arabicPeriod" startAt="2"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EDCFE  </a:t>
            </a:r>
            <a:r>
              <a:rPr lang="en-US" dirty="0" err="1">
                <a:latin typeface="SutonnyMJ" pitchFamily="2" charset="0"/>
                <a:cs typeface="SutonnyMJ" pitchFamily="2" charset="0"/>
              </a:rPr>
              <a:t>jyc</a:t>
            </a:r>
            <a:r>
              <a:rPr lang="en-US" dirty="0">
                <a:latin typeface="SutonnyMJ" pitchFamily="2" charset="0"/>
                <a:cs typeface="SutonnyMJ" pitchFamily="2" charset="0"/>
              </a:rPr>
              <a:t> - G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                               E</a:t>
            </a:r>
            <a:r>
              <a:rPr lang="en-US" baseline="-25000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- I</a:t>
            </a:r>
            <a:r>
              <a:rPr lang="en-US" baseline="-25000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US" baseline="-25000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- I</a:t>
            </a:r>
            <a:r>
              <a:rPr lang="en-US" baseline="-25000" dirty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US" baseline="-25000" dirty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= 0</a:t>
            </a:r>
          </a:p>
          <a:p>
            <a:pPr marL="0" indent="0">
              <a:buNone/>
            </a:pP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pPr marL="514350" indent="-514350">
              <a:buFont typeface="Arial" pitchFamily="34" charset="0"/>
              <a:buAutoNum type="arabicPeriod" startAt="3"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ABCDEFA  </a:t>
            </a:r>
            <a:r>
              <a:rPr lang="en-US" dirty="0" err="1">
                <a:latin typeface="SutonnyMJ" pitchFamily="2" charset="0"/>
                <a:cs typeface="SutonnyMJ" pitchFamily="2" charset="0"/>
              </a:rPr>
              <a:t>jyc</a:t>
            </a:r>
            <a:r>
              <a:rPr lang="en-US" dirty="0">
                <a:latin typeface="SutonnyMJ" pitchFamily="2" charset="0"/>
                <a:cs typeface="SutonnyMJ" pitchFamily="2" charset="0"/>
              </a:rPr>
              <a:t> - G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                                E</a:t>
            </a:r>
            <a:r>
              <a:rPr lang="en-US" baseline="-25000" dirty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- I</a:t>
            </a:r>
            <a:r>
              <a:rPr lang="en-US" baseline="-25000" dirty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US" baseline="-25000" dirty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+ I</a:t>
            </a:r>
            <a:r>
              <a:rPr lang="en-US" baseline="-25000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US" baseline="-25000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- E</a:t>
            </a:r>
            <a:r>
              <a:rPr lang="en-US" baseline="-25000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= 0 </a:t>
            </a:r>
          </a:p>
        </p:txBody>
      </p:sp>
    </p:spTree>
    <p:extLst>
      <p:ext uri="{BB962C8B-B14F-4D97-AF65-F5344CB8AC3E}">
        <p14:creationId xmlns:p14="http://schemas.microsoft.com/office/powerpoint/2010/main" val="32359189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457200" y="3200400"/>
            <a:ext cx="8153400" cy="1754326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sz="5400" b="1" dirty="0">
                <a:latin typeface="ArhialkhanMJ" pitchFamily="2" charset="0"/>
                <a:cs typeface="ArhialkhanMJ" pitchFamily="2" charset="0"/>
              </a:rPr>
              <a:t>    </a:t>
            </a:r>
            <a:r>
              <a:rPr lang="en-US" sz="5400" b="1" dirty="0" err="1">
                <a:latin typeface="ArhialkhanMJ" pitchFamily="2" charset="0"/>
                <a:cs typeface="ArhialkhanMJ" pitchFamily="2" charset="0"/>
              </a:rPr>
              <a:t>mvwK©U</a:t>
            </a:r>
            <a:r>
              <a:rPr lang="en-US" sz="5400" b="1" dirty="0">
                <a:latin typeface="ArhialkhanMJ" pitchFamily="2" charset="0"/>
                <a:cs typeface="ArhialkhanMJ" pitchFamily="2" charset="0"/>
              </a:rPr>
              <a:t> </a:t>
            </a:r>
            <a:r>
              <a:rPr lang="en-US" sz="5400" b="1" dirty="0" err="1">
                <a:latin typeface="ArhialkhanMJ" pitchFamily="2" charset="0"/>
                <a:cs typeface="ArhialkhanMJ" pitchFamily="2" charset="0"/>
              </a:rPr>
              <a:t>c¨vivwgUvim</a:t>
            </a:r>
            <a:endParaRPr lang="en-US" sz="5400" b="1" dirty="0">
              <a:latin typeface="ArhialkhanMJ" pitchFamily="2" charset="0"/>
              <a:cs typeface="ArhialkhanMJ" pitchFamily="2" charset="0"/>
            </a:endParaRPr>
          </a:p>
          <a:p>
            <a:r>
              <a:rPr lang="en-US" sz="5400" b="1" dirty="0">
                <a:latin typeface="Times New Roman" pitchFamily="18" charset="0"/>
                <a:cs typeface="Times New Roman" pitchFamily="18" charset="0"/>
              </a:rPr>
              <a:t>Circuit Parameters</a:t>
            </a:r>
          </a:p>
        </p:txBody>
      </p:sp>
      <p:sp>
        <p:nvSpPr>
          <p:cNvPr id="4" name="Cube 3"/>
          <p:cNvSpPr/>
          <p:nvPr/>
        </p:nvSpPr>
        <p:spPr>
          <a:xfrm>
            <a:off x="1371600" y="533400"/>
            <a:ext cx="6553200" cy="2514600"/>
          </a:xfrm>
          <a:prstGeom prst="cube">
            <a:avLst/>
          </a:prstGeom>
          <a:gradFill>
            <a:gsLst>
              <a:gs pos="0">
                <a:srgbClr val="000082"/>
              </a:gs>
              <a:gs pos="13000">
                <a:srgbClr val="0047FF"/>
              </a:gs>
              <a:gs pos="28000">
                <a:srgbClr val="000082"/>
              </a:gs>
              <a:gs pos="42999">
                <a:srgbClr val="0047FF"/>
              </a:gs>
              <a:gs pos="58000">
                <a:srgbClr val="000082"/>
              </a:gs>
              <a:gs pos="72000">
                <a:srgbClr val="0047FF"/>
              </a:gs>
              <a:gs pos="87000">
                <a:srgbClr val="000082"/>
              </a:gs>
              <a:gs pos="100000">
                <a:srgbClr val="0047FF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b="1" dirty="0">
                <a:latin typeface="SutonnyMJ" pitchFamily="2" charset="0"/>
                <a:cs typeface="SutonnyMJ" pitchFamily="2" charset="0"/>
              </a:rPr>
              <a:t>GK </a:t>
            </a:r>
            <a:r>
              <a:rPr lang="en-US" sz="9600" b="1" dirty="0" err="1">
                <a:latin typeface="SutonnyMJ" pitchFamily="2" charset="0"/>
                <a:cs typeface="SutonnyMJ" pitchFamily="2" charset="0"/>
              </a:rPr>
              <a:t>Aa¨vq</a:t>
            </a:r>
            <a:endParaRPr lang="en-US" sz="9600" dirty="0"/>
          </a:p>
        </p:txBody>
      </p:sp>
    </p:spTree>
    <p:extLst>
      <p:ext uri="{BB962C8B-B14F-4D97-AF65-F5344CB8AC3E}">
        <p14:creationId xmlns:p14="http://schemas.microsoft.com/office/powerpoint/2010/main" val="2782769849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06355"/>
          </a:xfrm>
          <a:blipFill>
            <a:blip r:embed="rId2"/>
            <a:tile tx="0" ty="0" sx="100000" sy="100000" flip="none" algn="tl"/>
          </a:blipFill>
          <a:ln>
            <a:solidFill>
              <a:schemeClr val="tx1"/>
            </a:solidFill>
          </a:ln>
        </p:spPr>
        <p:txBody>
          <a:bodyPr/>
          <a:lstStyle/>
          <a:p>
            <a:r>
              <a:rPr lang="en-US" dirty="0" err="1">
                <a:latin typeface="SutonnyMJ" pitchFamily="2" charset="0"/>
                <a:cs typeface="SutonnyMJ" pitchFamily="2" charset="0"/>
              </a:rPr>
              <a:t>mgm¨v</a:t>
            </a:r>
            <a:r>
              <a:rPr lang="en-US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>
                <a:latin typeface="SutonnyMJ" pitchFamily="2" charset="0"/>
                <a:cs typeface="SutonnyMJ" pitchFamily="2" charset="0"/>
              </a:rPr>
              <a:t>mgvavb</a:t>
            </a:r>
            <a:endParaRPr lang="en-US" dirty="0"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838200"/>
            <a:ext cx="8839200" cy="6019800"/>
          </a:xfrm>
        </p:spPr>
        <p:txBody>
          <a:bodyPr/>
          <a:lstStyle/>
          <a:p>
            <a:pPr marL="0" indent="0">
              <a:buNone/>
            </a:pPr>
            <a:r>
              <a:rPr lang="en-US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>
                <a:latin typeface="SutonnyMJ" pitchFamily="2" charset="0"/>
                <a:cs typeface="SutonnyMJ" pitchFamily="2" charset="0"/>
              </a:rPr>
              <a:t>GLv‡b</a:t>
            </a:r>
            <a:r>
              <a:rPr lang="en-US" dirty="0">
                <a:latin typeface="SutonnyMJ" pitchFamily="2" charset="0"/>
                <a:cs typeface="SutonnyMJ" pitchFamily="2" charset="0"/>
              </a:rPr>
              <a:t>, </a:t>
            </a:r>
          </a:p>
          <a:p>
            <a:pPr marL="0" indent="0">
              <a:buNone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            R</a:t>
            </a:r>
            <a:r>
              <a:rPr lang="en-US" baseline="-25000" dirty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= 0.4,    R</a:t>
            </a:r>
            <a:r>
              <a:rPr lang="en-US" baseline="-25000" dirty="0">
                <a:latin typeface="Times New Roman" pitchFamily="18" charset="0"/>
                <a:cs typeface="Times New Roman" pitchFamily="18" charset="0"/>
              </a:rPr>
              <a:t>B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= 0.4, R</a:t>
            </a:r>
            <a:r>
              <a:rPr lang="en-US" baseline="-25000" dirty="0">
                <a:latin typeface="Times New Roman" pitchFamily="18" charset="0"/>
                <a:cs typeface="Times New Roman" pitchFamily="18" charset="0"/>
              </a:rPr>
              <a:t>L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= 0.8, </a:t>
            </a:r>
          </a:p>
          <a:p>
            <a:pPr marL="0" indent="0">
              <a:buNone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            E</a:t>
            </a:r>
            <a:r>
              <a:rPr lang="en-US" baseline="-25000" dirty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= 24, E</a:t>
            </a:r>
            <a:r>
              <a:rPr lang="en-US" baseline="-25000" dirty="0">
                <a:latin typeface="Times New Roman" pitchFamily="18" charset="0"/>
                <a:cs typeface="Times New Roman" pitchFamily="18" charset="0"/>
              </a:rPr>
              <a:t>B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= 26, I</a:t>
            </a:r>
            <a:r>
              <a:rPr lang="en-US" baseline="-25000" dirty="0">
                <a:latin typeface="Times New Roman" pitchFamily="18" charset="0"/>
                <a:cs typeface="Times New Roman" pitchFamily="18" charset="0"/>
              </a:rPr>
              <a:t>A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= ?, I</a:t>
            </a:r>
            <a:r>
              <a:rPr lang="en-US" baseline="-25000" dirty="0">
                <a:latin typeface="Times New Roman" pitchFamily="18" charset="0"/>
                <a:cs typeface="Times New Roman" pitchFamily="18" charset="0"/>
              </a:rPr>
              <a:t>B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= ?, I</a:t>
            </a:r>
            <a:r>
              <a:rPr lang="en-US" baseline="-25000" dirty="0">
                <a:latin typeface="Times New Roman" pitchFamily="18" charset="0"/>
                <a:cs typeface="Times New Roman" pitchFamily="18" charset="0"/>
              </a:rPr>
              <a:t>L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= ? </a:t>
            </a:r>
          </a:p>
        </p:txBody>
      </p:sp>
      <p:sp>
        <p:nvSpPr>
          <p:cNvPr id="14" name="Freeform 13"/>
          <p:cNvSpPr/>
          <p:nvPr/>
        </p:nvSpPr>
        <p:spPr>
          <a:xfrm>
            <a:off x="1241946" y="3695535"/>
            <a:ext cx="3643953" cy="622919"/>
          </a:xfrm>
          <a:custGeom>
            <a:avLst/>
            <a:gdLst>
              <a:gd name="connsiteX0" fmla="*/ 0 w 3643953"/>
              <a:gd name="connsiteY0" fmla="*/ 371498 h 622919"/>
              <a:gd name="connsiteX1" fmla="*/ 1064526 w 3643953"/>
              <a:gd name="connsiteY1" fmla="*/ 371498 h 622919"/>
              <a:gd name="connsiteX2" fmla="*/ 1132764 w 3643953"/>
              <a:gd name="connsiteY2" fmla="*/ 371498 h 622919"/>
              <a:gd name="connsiteX3" fmla="*/ 1132764 w 3643953"/>
              <a:gd name="connsiteY3" fmla="*/ 371498 h 622919"/>
              <a:gd name="connsiteX4" fmla="*/ 1132764 w 3643953"/>
              <a:gd name="connsiteY4" fmla="*/ 371498 h 622919"/>
              <a:gd name="connsiteX5" fmla="*/ 1337481 w 3643953"/>
              <a:gd name="connsiteY5" fmla="*/ 3008 h 622919"/>
              <a:gd name="connsiteX6" fmla="*/ 1228299 w 3643953"/>
              <a:gd name="connsiteY6" fmla="*/ 603510 h 622919"/>
              <a:gd name="connsiteX7" fmla="*/ 1487606 w 3643953"/>
              <a:gd name="connsiteY7" fmla="*/ 16656 h 622919"/>
              <a:gd name="connsiteX8" fmla="*/ 1528550 w 3643953"/>
              <a:gd name="connsiteY8" fmla="*/ 603510 h 622919"/>
              <a:gd name="connsiteX9" fmla="*/ 1719618 w 3643953"/>
              <a:gd name="connsiteY9" fmla="*/ 30304 h 622919"/>
              <a:gd name="connsiteX10" fmla="*/ 1760561 w 3643953"/>
              <a:gd name="connsiteY10" fmla="*/ 617158 h 622919"/>
              <a:gd name="connsiteX11" fmla="*/ 1883391 w 3643953"/>
              <a:gd name="connsiteY11" fmla="*/ 330555 h 622919"/>
              <a:gd name="connsiteX12" fmla="*/ 1883391 w 3643953"/>
              <a:gd name="connsiteY12" fmla="*/ 344202 h 622919"/>
              <a:gd name="connsiteX13" fmla="*/ 3166281 w 3643953"/>
              <a:gd name="connsiteY13" fmla="*/ 344202 h 622919"/>
              <a:gd name="connsiteX14" fmla="*/ 3330054 w 3643953"/>
              <a:gd name="connsiteY14" fmla="*/ 344202 h 622919"/>
              <a:gd name="connsiteX15" fmla="*/ 3643953 w 3643953"/>
              <a:gd name="connsiteY15" fmla="*/ 357850 h 622919"/>
              <a:gd name="connsiteX16" fmla="*/ 3643953 w 3643953"/>
              <a:gd name="connsiteY16" fmla="*/ 357850 h 6229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3643953" h="622919">
                <a:moveTo>
                  <a:pt x="0" y="371498"/>
                </a:moveTo>
                <a:lnTo>
                  <a:pt x="1064526" y="371498"/>
                </a:lnTo>
                <a:lnTo>
                  <a:pt x="1132764" y="371498"/>
                </a:lnTo>
                <a:lnTo>
                  <a:pt x="1132764" y="371498"/>
                </a:lnTo>
                <a:lnTo>
                  <a:pt x="1132764" y="371498"/>
                </a:lnTo>
                <a:cubicBezTo>
                  <a:pt x="1166883" y="310083"/>
                  <a:pt x="1321559" y="-35661"/>
                  <a:pt x="1337481" y="3008"/>
                </a:cubicBezTo>
                <a:cubicBezTo>
                  <a:pt x="1353403" y="41677"/>
                  <a:pt x="1203278" y="601235"/>
                  <a:pt x="1228299" y="603510"/>
                </a:cubicBezTo>
                <a:cubicBezTo>
                  <a:pt x="1253320" y="605785"/>
                  <a:pt x="1437564" y="16656"/>
                  <a:pt x="1487606" y="16656"/>
                </a:cubicBezTo>
                <a:cubicBezTo>
                  <a:pt x="1537648" y="16656"/>
                  <a:pt x="1489881" y="601235"/>
                  <a:pt x="1528550" y="603510"/>
                </a:cubicBezTo>
                <a:cubicBezTo>
                  <a:pt x="1567219" y="605785"/>
                  <a:pt x="1680950" y="28029"/>
                  <a:pt x="1719618" y="30304"/>
                </a:cubicBezTo>
                <a:cubicBezTo>
                  <a:pt x="1758286" y="32579"/>
                  <a:pt x="1733266" y="567116"/>
                  <a:pt x="1760561" y="617158"/>
                </a:cubicBezTo>
                <a:cubicBezTo>
                  <a:pt x="1787856" y="667200"/>
                  <a:pt x="1862919" y="376048"/>
                  <a:pt x="1883391" y="330555"/>
                </a:cubicBezTo>
                <a:cubicBezTo>
                  <a:pt x="1903863" y="285062"/>
                  <a:pt x="1669576" y="341927"/>
                  <a:pt x="1883391" y="344202"/>
                </a:cubicBezTo>
                <a:cubicBezTo>
                  <a:pt x="2097206" y="346476"/>
                  <a:pt x="3166281" y="344202"/>
                  <a:pt x="3166281" y="344202"/>
                </a:cubicBezTo>
                <a:cubicBezTo>
                  <a:pt x="3407391" y="344202"/>
                  <a:pt x="3250442" y="341927"/>
                  <a:pt x="3330054" y="344202"/>
                </a:cubicBezTo>
                <a:cubicBezTo>
                  <a:pt x="3409666" y="346477"/>
                  <a:pt x="3643953" y="357850"/>
                  <a:pt x="3643953" y="357850"/>
                </a:cubicBezTo>
                <a:lnTo>
                  <a:pt x="3643953" y="357850"/>
                </a:lnTo>
              </a:path>
            </a:pathLst>
          </a:cu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Freeform 16"/>
          <p:cNvSpPr/>
          <p:nvPr/>
        </p:nvSpPr>
        <p:spPr>
          <a:xfrm>
            <a:off x="4804012" y="3747159"/>
            <a:ext cx="2941948" cy="538238"/>
          </a:xfrm>
          <a:custGeom>
            <a:avLst/>
            <a:gdLst>
              <a:gd name="connsiteX0" fmla="*/ 0 w 2941948"/>
              <a:gd name="connsiteY0" fmla="*/ 319874 h 538238"/>
              <a:gd name="connsiteX1" fmla="*/ 191069 w 2941948"/>
              <a:gd name="connsiteY1" fmla="*/ 142453 h 538238"/>
              <a:gd name="connsiteX2" fmla="*/ 259307 w 2941948"/>
              <a:gd name="connsiteY2" fmla="*/ 19623 h 538238"/>
              <a:gd name="connsiteX3" fmla="*/ 272955 w 2941948"/>
              <a:gd name="connsiteY3" fmla="*/ 46919 h 538238"/>
              <a:gd name="connsiteX4" fmla="*/ 313898 w 2941948"/>
              <a:gd name="connsiteY4" fmla="*/ 456351 h 538238"/>
              <a:gd name="connsiteX5" fmla="*/ 477672 w 2941948"/>
              <a:gd name="connsiteY5" fmla="*/ 74214 h 538238"/>
              <a:gd name="connsiteX6" fmla="*/ 477672 w 2941948"/>
              <a:gd name="connsiteY6" fmla="*/ 74214 h 538238"/>
              <a:gd name="connsiteX7" fmla="*/ 545910 w 2941948"/>
              <a:gd name="connsiteY7" fmla="*/ 510942 h 538238"/>
              <a:gd name="connsiteX8" fmla="*/ 545910 w 2941948"/>
              <a:gd name="connsiteY8" fmla="*/ 510942 h 538238"/>
              <a:gd name="connsiteX9" fmla="*/ 709684 w 2941948"/>
              <a:gd name="connsiteY9" fmla="*/ 5975 h 538238"/>
              <a:gd name="connsiteX10" fmla="*/ 709684 w 2941948"/>
              <a:gd name="connsiteY10" fmla="*/ 5975 h 538238"/>
              <a:gd name="connsiteX11" fmla="*/ 791570 w 2941948"/>
              <a:gd name="connsiteY11" fmla="*/ 538238 h 538238"/>
              <a:gd name="connsiteX12" fmla="*/ 791570 w 2941948"/>
              <a:gd name="connsiteY12" fmla="*/ 538238 h 538238"/>
              <a:gd name="connsiteX13" fmla="*/ 941695 w 2941948"/>
              <a:gd name="connsiteY13" fmla="*/ 33271 h 538238"/>
              <a:gd name="connsiteX14" fmla="*/ 1050878 w 2941948"/>
              <a:gd name="connsiteY14" fmla="*/ 483647 h 538238"/>
              <a:gd name="connsiteX15" fmla="*/ 1050878 w 2941948"/>
              <a:gd name="connsiteY15" fmla="*/ 483647 h 538238"/>
              <a:gd name="connsiteX16" fmla="*/ 1132764 w 2941948"/>
              <a:gd name="connsiteY16" fmla="*/ 156101 h 538238"/>
              <a:gd name="connsiteX17" fmla="*/ 1132764 w 2941948"/>
              <a:gd name="connsiteY17" fmla="*/ 210692 h 538238"/>
              <a:gd name="connsiteX18" fmla="*/ 2729552 w 2941948"/>
              <a:gd name="connsiteY18" fmla="*/ 224340 h 538238"/>
              <a:gd name="connsiteX19" fmla="*/ 2879678 w 2941948"/>
              <a:gd name="connsiteY19" fmla="*/ 210692 h 5382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2941948" h="538238">
                <a:moveTo>
                  <a:pt x="0" y="319874"/>
                </a:moveTo>
                <a:cubicBezTo>
                  <a:pt x="73925" y="256184"/>
                  <a:pt x="147851" y="192495"/>
                  <a:pt x="191069" y="142453"/>
                </a:cubicBezTo>
                <a:cubicBezTo>
                  <a:pt x="234287" y="92411"/>
                  <a:pt x="245659" y="35545"/>
                  <a:pt x="259307" y="19623"/>
                </a:cubicBezTo>
                <a:cubicBezTo>
                  <a:pt x="272955" y="3701"/>
                  <a:pt x="263857" y="-25869"/>
                  <a:pt x="272955" y="46919"/>
                </a:cubicBezTo>
                <a:cubicBezTo>
                  <a:pt x="282053" y="119707"/>
                  <a:pt x="279779" y="451802"/>
                  <a:pt x="313898" y="456351"/>
                </a:cubicBezTo>
                <a:cubicBezTo>
                  <a:pt x="348017" y="460900"/>
                  <a:pt x="477672" y="74214"/>
                  <a:pt x="477672" y="74214"/>
                </a:cubicBezTo>
                <a:lnTo>
                  <a:pt x="477672" y="74214"/>
                </a:lnTo>
                <a:lnTo>
                  <a:pt x="545910" y="510942"/>
                </a:lnTo>
                <a:lnTo>
                  <a:pt x="545910" y="510942"/>
                </a:lnTo>
                <a:lnTo>
                  <a:pt x="709684" y="5975"/>
                </a:lnTo>
                <a:lnTo>
                  <a:pt x="709684" y="5975"/>
                </a:lnTo>
                <a:lnTo>
                  <a:pt x="791570" y="538238"/>
                </a:lnTo>
                <a:lnTo>
                  <a:pt x="791570" y="538238"/>
                </a:lnTo>
                <a:cubicBezTo>
                  <a:pt x="816591" y="454077"/>
                  <a:pt x="898477" y="42370"/>
                  <a:pt x="941695" y="33271"/>
                </a:cubicBezTo>
                <a:cubicBezTo>
                  <a:pt x="984913" y="24172"/>
                  <a:pt x="1050878" y="483647"/>
                  <a:pt x="1050878" y="483647"/>
                </a:cubicBezTo>
                <a:lnTo>
                  <a:pt x="1050878" y="483647"/>
                </a:lnTo>
                <a:cubicBezTo>
                  <a:pt x="1064526" y="429056"/>
                  <a:pt x="1119116" y="201593"/>
                  <a:pt x="1132764" y="156101"/>
                </a:cubicBezTo>
                <a:cubicBezTo>
                  <a:pt x="1146412" y="110608"/>
                  <a:pt x="866633" y="199319"/>
                  <a:pt x="1132764" y="210692"/>
                </a:cubicBezTo>
                <a:cubicBezTo>
                  <a:pt x="1398895" y="222065"/>
                  <a:pt x="2438400" y="224340"/>
                  <a:pt x="2729552" y="224340"/>
                </a:cubicBezTo>
                <a:cubicBezTo>
                  <a:pt x="3020704" y="224340"/>
                  <a:pt x="2950191" y="217516"/>
                  <a:pt x="2879678" y="210692"/>
                </a:cubicBezTo>
              </a:path>
            </a:pathLst>
          </a:cu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9" name="Straight Connector 18"/>
          <p:cNvCxnSpPr>
            <a:stCxn id="17" idx="19"/>
          </p:cNvCxnSpPr>
          <p:nvPr/>
        </p:nvCxnSpPr>
        <p:spPr>
          <a:xfrm>
            <a:off x="7683690" y="3957851"/>
            <a:ext cx="31135" cy="99514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V="1">
            <a:off x="7226490" y="4926842"/>
            <a:ext cx="1030406" cy="2615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7467600" y="5181600"/>
            <a:ext cx="482649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>
            <a:off x="7741693" y="5181600"/>
            <a:ext cx="4267" cy="1143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>
            <a:stCxn id="14" idx="0"/>
          </p:cNvCxnSpPr>
          <p:nvPr/>
        </p:nvCxnSpPr>
        <p:spPr>
          <a:xfrm>
            <a:off x="1241946" y="4067033"/>
            <a:ext cx="0" cy="111456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685800" y="5181600"/>
            <a:ext cx="12192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>
          <a:xfrm>
            <a:off x="914400" y="5410200"/>
            <a:ext cx="762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/>
          <p:nvPr/>
        </p:nvCxnSpPr>
        <p:spPr>
          <a:xfrm>
            <a:off x="1241946" y="5410200"/>
            <a:ext cx="0" cy="914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/>
          <p:cNvCxnSpPr/>
          <p:nvPr/>
        </p:nvCxnSpPr>
        <p:spPr>
          <a:xfrm>
            <a:off x="1241946" y="6320052"/>
            <a:ext cx="6504014" cy="454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Freeform 58"/>
          <p:cNvSpPr/>
          <p:nvPr/>
        </p:nvSpPr>
        <p:spPr>
          <a:xfrm>
            <a:off x="3875964" y="4049975"/>
            <a:ext cx="504967" cy="2279176"/>
          </a:xfrm>
          <a:custGeom>
            <a:avLst/>
            <a:gdLst>
              <a:gd name="connsiteX0" fmla="*/ 163773 w 504967"/>
              <a:gd name="connsiteY0" fmla="*/ 0 h 2279176"/>
              <a:gd name="connsiteX1" fmla="*/ 191069 w 504967"/>
              <a:gd name="connsiteY1" fmla="*/ 900753 h 2279176"/>
              <a:gd name="connsiteX2" fmla="*/ 191069 w 504967"/>
              <a:gd name="connsiteY2" fmla="*/ 900753 h 2279176"/>
              <a:gd name="connsiteX3" fmla="*/ 423081 w 504967"/>
              <a:gd name="connsiteY3" fmla="*/ 1050878 h 2279176"/>
              <a:gd name="connsiteX4" fmla="*/ 423081 w 504967"/>
              <a:gd name="connsiteY4" fmla="*/ 1050878 h 2279176"/>
              <a:gd name="connsiteX5" fmla="*/ 13648 w 504967"/>
              <a:gd name="connsiteY5" fmla="*/ 1132764 h 2279176"/>
              <a:gd name="connsiteX6" fmla="*/ 13648 w 504967"/>
              <a:gd name="connsiteY6" fmla="*/ 1132764 h 2279176"/>
              <a:gd name="connsiteX7" fmla="*/ 504967 w 504967"/>
              <a:gd name="connsiteY7" fmla="*/ 1255594 h 2279176"/>
              <a:gd name="connsiteX8" fmla="*/ 504967 w 504967"/>
              <a:gd name="connsiteY8" fmla="*/ 1255594 h 2279176"/>
              <a:gd name="connsiteX9" fmla="*/ 0 w 504967"/>
              <a:gd name="connsiteY9" fmla="*/ 1364776 h 2279176"/>
              <a:gd name="connsiteX10" fmla="*/ 0 w 504967"/>
              <a:gd name="connsiteY10" fmla="*/ 1364776 h 2279176"/>
              <a:gd name="connsiteX11" fmla="*/ 477672 w 504967"/>
              <a:gd name="connsiteY11" fmla="*/ 1446663 h 2279176"/>
              <a:gd name="connsiteX12" fmla="*/ 477672 w 504967"/>
              <a:gd name="connsiteY12" fmla="*/ 1446663 h 2279176"/>
              <a:gd name="connsiteX13" fmla="*/ 232012 w 504967"/>
              <a:gd name="connsiteY13" fmla="*/ 1569493 h 2279176"/>
              <a:gd name="connsiteX14" fmla="*/ 232012 w 504967"/>
              <a:gd name="connsiteY14" fmla="*/ 1569493 h 2279176"/>
              <a:gd name="connsiteX15" fmla="*/ 259308 w 504967"/>
              <a:gd name="connsiteY15" fmla="*/ 2279176 h 22791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504967" h="2279176">
                <a:moveTo>
                  <a:pt x="163773" y="0"/>
                </a:moveTo>
                <a:lnTo>
                  <a:pt x="191069" y="900753"/>
                </a:lnTo>
                <a:lnTo>
                  <a:pt x="191069" y="900753"/>
                </a:lnTo>
                <a:lnTo>
                  <a:pt x="423081" y="1050878"/>
                </a:lnTo>
                <a:lnTo>
                  <a:pt x="423081" y="1050878"/>
                </a:lnTo>
                <a:lnTo>
                  <a:pt x="13648" y="1132764"/>
                </a:lnTo>
                <a:lnTo>
                  <a:pt x="13648" y="1132764"/>
                </a:lnTo>
                <a:lnTo>
                  <a:pt x="504967" y="1255594"/>
                </a:lnTo>
                <a:lnTo>
                  <a:pt x="504967" y="1255594"/>
                </a:lnTo>
                <a:lnTo>
                  <a:pt x="0" y="1364776"/>
                </a:lnTo>
                <a:lnTo>
                  <a:pt x="0" y="1364776"/>
                </a:lnTo>
                <a:lnTo>
                  <a:pt x="477672" y="1446663"/>
                </a:lnTo>
                <a:lnTo>
                  <a:pt x="477672" y="1446663"/>
                </a:lnTo>
                <a:lnTo>
                  <a:pt x="232012" y="1569493"/>
                </a:lnTo>
                <a:lnTo>
                  <a:pt x="232012" y="1569493"/>
                </a:lnTo>
                <a:lnTo>
                  <a:pt x="259308" y="2279176"/>
                </a:lnTo>
              </a:path>
            </a:pathLst>
          </a:cu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Rectangle 59"/>
          <p:cNvSpPr/>
          <p:nvPr/>
        </p:nvSpPr>
        <p:spPr>
          <a:xfrm>
            <a:off x="1924334" y="3233870"/>
            <a:ext cx="123771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spcBef>
                <a:spcPct val="20000"/>
              </a:spcBef>
            </a:pP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US" sz="2400" baseline="-25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= 0.4</a:t>
            </a:r>
            <a:endParaRPr lang="en-US" sz="2400" dirty="0">
              <a:solidFill>
                <a:prstClr val="black"/>
              </a:solidFill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61" name="Rectangle 60"/>
          <p:cNvSpPr/>
          <p:nvPr/>
        </p:nvSpPr>
        <p:spPr>
          <a:xfrm>
            <a:off x="4791502" y="3184275"/>
            <a:ext cx="131478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spcBef>
                <a:spcPct val="20000"/>
              </a:spcBef>
            </a:pP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R</a:t>
            </a:r>
            <a:r>
              <a:rPr lang="en-US" sz="2400" baseline="-25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= 0.4</a:t>
            </a:r>
          </a:p>
        </p:txBody>
      </p:sp>
      <p:sp>
        <p:nvSpPr>
          <p:cNvPr id="62" name="Rectangle 61"/>
          <p:cNvSpPr/>
          <p:nvPr/>
        </p:nvSpPr>
        <p:spPr>
          <a:xfrm>
            <a:off x="4211471" y="4825266"/>
            <a:ext cx="121898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US" sz="2400" baseline="-25000" dirty="0">
                <a:latin typeface="Times New Roman" pitchFamily="18" charset="0"/>
                <a:cs typeface="Times New Roman" pitchFamily="18" charset="0"/>
              </a:rPr>
              <a:t>L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= 0.8</a:t>
            </a:r>
            <a:endParaRPr lang="en-US" sz="2400" dirty="0"/>
          </a:p>
        </p:txBody>
      </p:sp>
      <p:sp>
        <p:nvSpPr>
          <p:cNvPr id="63" name="Rectangle 62"/>
          <p:cNvSpPr/>
          <p:nvPr/>
        </p:nvSpPr>
        <p:spPr>
          <a:xfrm>
            <a:off x="39255" y="4624316"/>
            <a:ext cx="133234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E</a:t>
            </a:r>
            <a:r>
              <a:rPr lang="en-US" sz="2400" baseline="-25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= 24 </a:t>
            </a:r>
            <a:endParaRPr lang="en-US" sz="1400" dirty="0"/>
          </a:p>
        </p:txBody>
      </p:sp>
      <p:sp>
        <p:nvSpPr>
          <p:cNvPr id="64" name="Rectangle 63"/>
          <p:cNvSpPr/>
          <p:nvPr/>
        </p:nvSpPr>
        <p:spPr>
          <a:xfrm>
            <a:off x="6003738" y="4855148"/>
            <a:ext cx="114326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spcBef>
                <a:spcPct val="20000"/>
              </a:spcBef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E</a:t>
            </a:r>
            <a:r>
              <a:rPr lang="en-US" sz="2400" baseline="-25000" dirty="0">
                <a:latin typeface="Times New Roman" pitchFamily="18" charset="0"/>
                <a:cs typeface="Times New Roman" pitchFamily="18" charset="0"/>
              </a:rPr>
              <a:t>B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= 26</a:t>
            </a:r>
          </a:p>
        </p:txBody>
      </p:sp>
      <p:cxnSp>
        <p:nvCxnSpPr>
          <p:cNvPr id="66" name="Straight Arrow Connector 65"/>
          <p:cNvCxnSpPr/>
          <p:nvPr/>
        </p:nvCxnSpPr>
        <p:spPr>
          <a:xfrm flipH="1">
            <a:off x="6477000" y="4067033"/>
            <a:ext cx="67000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Arrow Connector 68"/>
          <p:cNvCxnSpPr/>
          <p:nvPr/>
        </p:nvCxnSpPr>
        <p:spPr>
          <a:xfrm>
            <a:off x="3733800" y="4191000"/>
            <a:ext cx="0" cy="66414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Arrow Connector 71"/>
          <p:cNvCxnSpPr/>
          <p:nvPr/>
        </p:nvCxnSpPr>
        <p:spPr>
          <a:xfrm>
            <a:off x="1393209" y="4318454"/>
            <a:ext cx="76200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4" name="Rectangle 73"/>
          <p:cNvSpPr/>
          <p:nvPr/>
        </p:nvSpPr>
        <p:spPr>
          <a:xfrm>
            <a:off x="1637118" y="4358313"/>
            <a:ext cx="43473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spcBef>
                <a:spcPct val="20000"/>
              </a:spcBef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2400" baseline="-25000" dirty="0">
                <a:latin typeface="Times New Roman" pitchFamily="18" charset="0"/>
                <a:cs typeface="Times New Roman" pitchFamily="18" charset="0"/>
              </a:rPr>
              <a:t>A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5" name="Rectangle 74"/>
          <p:cNvSpPr/>
          <p:nvPr/>
        </p:nvSpPr>
        <p:spPr>
          <a:xfrm>
            <a:off x="6498609" y="4163037"/>
            <a:ext cx="42351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2400" baseline="-25000" dirty="0">
                <a:latin typeface="Times New Roman" pitchFamily="18" charset="0"/>
                <a:cs typeface="Times New Roman" pitchFamily="18" charset="0"/>
              </a:rPr>
              <a:t>B</a:t>
            </a:r>
            <a:endParaRPr lang="en-US" sz="1400" dirty="0"/>
          </a:p>
        </p:txBody>
      </p:sp>
      <p:sp>
        <p:nvSpPr>
          <p:cNvPr id="76" name="Rectangle 75"/>
          <p:cNvSpPr/>
          <p:nvPr/>
        </p:nvSpPr>
        <p:spPr>
          <a:xfrm>
            <a:off x="3229905" y="4793593"/>
            <a:ext cx="50389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ct val="20000"/>
              </a:spcBef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2400" baseline="-25000" dirty="0">
                <a:latin typeface="Times New Roman" pitchFamily="18" charset="0"/>
                <a:cs typeface="Times New Roman" pitchFamily="18" charset="0"/>
              </a:rPr>
              <a:t>L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78" name="TextBox 77"/>
          <p:cNvSpPr txBox="1"/>
          <p:nvPr/>
        </p:nvSpPr>
        <p:spPr>
          <a:xfrm>
            <a:off x="914400" y="6172200"/>
            <a:ext cx="2952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</a:t>
            </a:r>
          </a:p>
        </p:txBody>
      </p:sp>
      <p:sp>
        <p:nvSpPr>
          <p:cNvPr id="79" name="TextBox 78"/>
          <p:cNvSpPr txBox="1"/>
          <p:nvPr/>
        </p:nvSpPr>
        <p:spPr>
          <a:xfrm>
            <a:off x="1110669" y="3562493"/>
            <a:ext cx="2824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</a:t>
            </a:r>
          </a:p>
        </p:txBody>
      </p:sp>
      <p:sp>
        <p:nvSpPr>
          <p:cNvPr id="80" name="TextBox 79"/>
          <p:cNvSpPr txBox="1"/>
          <p:nvPr/>
        </p:nvSpPr>
        <p:spPr>
          <a:xfrm>
            <a:off x="3978406" y="3589789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e</a:t>
            </a:r>
          </a:p>
        </p:txBody>
      </p:sp>
      <p:sp>
        <p:nvSpPr>
          <p:cNvPr id="81" name="TextBox 80"/>
          <p:cNvSpPr txBox="1"/>
          <p:nvPr/>
        </p:nvSpPr>
        <p:spPr>
          <a:xfrm>
            <a:off x="7501194" y="3563762"/>
            <a:ext cx="4490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</a:t>
            </a:r>
          </a:p>
        </p:txBody>
      </p:sp>
      <p:sp>
        <p:nvSpPr>
          <p:cNvPr id="82" name="TextBox 81"/>
          <p:cNvSpPr txBox="1"/>
          <p:nvPr/>
        </p:nvSpPr>
        <p:spPr>
          <a:xfrm>
            <a:off x="7456817" y="6366681"/>
            <a:ext cx="306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</a:t>
            </a:r>
          </a:p>
        </p:txBody>
      </p:sp>
      <p:sp>
        <p:nvSpPr>
          <p:cNvPr id="83" name="TextBox 82"/>
          <p:cNvSpPr txBox="1"/>
          <p:nvPr/>
        </p:nvSpPr>
        <p:spPr>
          <a:xfrm>
            <a:off x="4023290" y="6343640"/>
            <a:ext cx="2551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</a:t>
            </a:r>
          </a:p>
        </p:txBody>
      </p:sp>
    </p:spTree>
    <p:extLst>
      <p:ext uri="{BB962C8B-B14F-4D97-AF65-F5344CB8AC3E}">
        <p14:creationId xmlns:p14="http://schemas.microsoft.com/office/powerpoint/2010/main" val="1652872301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4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76200"/>
                <a:ext cx="8305800" cy="6781800"/>
              </a:xfrm>
            </p:spPr>
            <p:txBody>
              <a:bodyPr>
                <a:normAutofit fontScale="92500" lnSpcReduction="10000"/>
              </a:bodyPr>
              <a:lstStyle/>
              <a:p>
                <a:pPr marL="0" indent="0">
                  <a:buNone/>
                </a:pPr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>We know, </a:t>
                </a:r>
              </a:p>
              <a:p>
                <a:pPr marL="0" indent="0">
                  <a:buNone/>
                </a:pPr>
                <a:r>
                  <a:rPr lang="en-US" dirty="0" err="1">
                    <a:latin typeface="SutonnyMJ" pitchFamily="2" charset="0"/>
                    <a:cs typeface="SutonnyMJ" pitchFamily="2" charset="0"/>
                  </a:rPr>
                  <a:t>Kvik‡di</a:t>
                </a:r>
                <a:r>
                  <a:rPr lang="en-US" sz="2800" dirty="0">
                    <a:latin typeface="Times New Roman" pitchFamily="18" charset="0"/>
                    <a:cs typeface="Times New Roman" pitchFamily="18" charset="0"/>
                  </a:rPr>
                  <a:t>KCL Low </a:t>
                </a:r>
                <a:r>
                  <a:rPr lang="en-US" dirty="0" err="1">
                    <a:latin typeface="SutonnyMJ" pitchFamily="2" charset="0"/>
                    <a:cs typeface="SutonnyMJ" pitchFamily="2" charset="0"/>
                  </a:rPr>
                  <a:t>cÖ‡qvM</a:t>
                </a:r>
                <a:r>
                  <a:rPr lang="en-US" dirty="0">
                    <a:latin typeface="SutonnyMJ" pitchFamily="2" charset="0"/>
                    <a:cs typeface="SutonnyMJ" pitchFamily="2" charset="0"/>
                  </a:rPr>
                  <a:t> Ki - </a:t>
                </a:r>
              </a:p>
              <a:p>
                <a:pPr marL="0" indent="0">
                  <a:buNone/>
                </a:pPr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>                                       I</a:t>
                </a:r>
                <a:r>
                  <a:rPr lang="en-US" baseline="-25000" dirty="0">
                    <a:latin typeface="Times New Roman" pitchFamily="18" charset="0"/>
                    <a:cs typeface="Times New Roman" pitchFamily="18" charset="0"/>
                  </a:rPr>
                  <a:t>L</a:t>
                </a:r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> = I</a:t>
                </a:r>
                <a:r>
                  <a:rPr lang="en-US" baseline="-25000" dirty="0">
                    <a:latin typeface="Times New Roman" pitchFamily="18" charset="0"/>
                    <a:cs typeface="Times New Roman" pitchFamily="18" charset="0"/>
                  </a:rPr>
                  <a:t>A</a:t>
                </a:r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> + I</a:t>
                </a:r>
                <a:r>
                  <a:rPr lang="en-US" baseline="-25000" dirty="0">
                    <a:latin typeface="Times New Roman" pitchFamily="18" charset="0"/>
                    <a:cs typeface="Times New Roman" pitchFamily="18" charset="0"/>
                  </a:rPr>
                  <a:t>B </a:t>
                </a:r>
              </a:p>
              <a:p>
                <a:pPr marL="0" indent="0">
                  <a:buNone/>
                </a:pPr>
                <a:r>
                  <a:rPr lang="en-US" dirty="0" err="1">
                    <a:latin typeface="SutonnyMJ" pitchFamily="2" charset="0"/>
                    <a:cs typeface="SutonnyMJ" pitchFamily="2" charset="0"/>
                  </a:rPr>
                  <a:t>Kvik‡di</a:t>
                </a:r>
                <a:r>
                  <a:rPr lang="en-US" sz="2800" dirty="0">
                    <a:latin typeface="Times New Roman" pitchFamily="18" charset="0"/>
                    <a:cs typeface="Times New Roman" pitchFamily="18" charset="0"/>
                  </a:rPr>
                  <a:t>KVL Low </a:t>
                </a:r>
                <a:r>
                  <a:rPr lang="en-US" dirty="0" err="1">
                    <a:latin typeface="SutonnyMJ" pitchFamily="2" charset="0"/>
                    <a:cs typeface="SutonnyMJ" pitchFamily="2" charset="0"/>
                  </a:rPr>
                  <a:t>cÖ‡qvM</a:t>
                </a:r>
                <a:r>
                  <a:rPr lang="en-US" dirty="0">
                    <a:latin typeface="SutonnyMJ" pitchFamily="2" charset="0"/>
                    <a:cs typeface="SutonnyMJ" pitchFamily="2" charset="0"/>
                  </a:rPr>
                  <a:t> Ki - </a:t>
                </a:r>
                <a:endParaRPr lang="en-US" baseline="-25000" dirty="0"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0">
                  <a:buNone/>
                </a:pPr>
                <a:r>
                  <a:rPr lang="en-US" dirty="0" err="1">
                    <a:latin typeface="SutonnyMJ" pitchFamily="2" charset="0"/>
                    <a:cs typeface="SutonnyMJ" pitchFamily="2" charset="0"/>
                  </a:rPr>
                  <a:t>jyc</a:t>
                </a:r>
                <a:r>
                  <a:rPr lang="en-US" dirty="0">
                    <a:latin typeface="SutonnyMJ" pitchFamily="2" charset="0"/>
                    <a:cs typeface="SutonnyMJ" pitchFamily="2" charset="0"/>
                  </a:rPr>
                  <a:t> - </a:t>
                </a:r>
                <a:r>
                  <a:rPr lang="en-US" dirty="0" err="1">
                    <a:latin typeface="Times New Roman" pitchFamily="18" charset="0"/>
                    <a:cs typeface="Times New Roman" pitchFamily="18" charset="0"/>
                  </a:rPr>
                  <a:t>acedbfa</a:t>
                </a:r>
                <a:r>
                  <a:rPr lang="en-US" dirty="0">
                    <a:latin typeface="SutonnyMJ" pitchFamily="2" charset="0"/>
                    <a:cs typeface="SutonnyMJ" pitchFamily="2" charset="0"/>
                  </a:rPr>
                  <a:t>- </a:t>
                </a:r>
                <a:r>
                  <a:rPr lang="en-US" dirty="0" err="1">
                    <a:latin typeface="SutonnyMJ" pitchFamily="2" charset="0"/>
                    <a:cs typeface="SutonnyMJ" pitchFamily="2" charset="0"/>
                  </a:rPr>
                  <a:t>As‡k</a:t>
                </a:r>
                <a:r>
                  <a:rPr lang="en-US" dirty="0">
                    <a:latin typeface="SutonnyMJ" pitchFamily="2" charset="0"/>
                    <a:cs typeface="SutonnyMJ" pitchFamily="2" charset="0"/>
                  </a:rPr>
                  <a:t> G </a:t>
                </a:r>
                <a:endParaRPr lang="en-US" dirty="0"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0">
                  <a:buNone/>
                </a:pPr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>                   E</a:t>
                </a:r>
                <a:r>
                  <a:rPr lang="en-US" baseline="-25000" dirty="0">
                    <a:latin typeface="Times New Roman" pitchFamily="18" charset="0"/>
                    <a:cs typeface="Times New Roman" pitchFamily="18" charset="0"/>
                  </a:rPr>
                  <a:t>A</a:t>
                </a:r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> - I</a:t>
                </a:r>
                <a:r>
                  <a:rPr lang="en-US" baseline="-25000" dirty="0">
                    <a:latin typeface="Times New Roman" pitchFamily="18" charset="0"/>
                    <a:cs typeface="Times New Roman" pitchFamily="18" charset="0"/>
                  </a:rPr>
                  <a:t>A</a:t>
                </a:r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>R</a:t>
                </a:r>
                <a:r>
                  <a:rPr lang="en-US" baseline="-25000" dirty="0">
                    <a:latin typeface="Times New Roman" pitchFamily="18" charset="0"/>
                    <a:cs typeface="Times New Roman" pitchFamily="18" charset="0"/>
                  </a:rPr>
                  <a:t>A </a:t>
                </a:r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>+ I</a:t>
                </a:r>
                <a:r>
                  <a:rPr lang="en-US" baseline="-25000" dirty="0">
                    <a:latin typeface="Times New Roman" pitchFamily="18" charset="0"/>
                    <a:cs typeface="Times New Roman" pitchFamily="18" charset="0"/>
                  </a:rPr>
                  <a:t>B</a:t>
                </a:r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>R</a:t>
                </a:r>
                <a:r>
                  <a:rPr lang="en-US" baseline="-25000" dirty="0">
                    <a:latin typeface="Times New Roman" pitchFamily="18" charset="0"/>
                    <a:cs typeface="Times New Roman" pitchFamily="18" charset="0"/>
                  </a:rPr>
                  <a:t>B</a:t>
                </a:r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> - E</a:t>
                </a:r>
                <a:r>
                  <a:rPr lang="en-US" baseline="-25000" dirty="0">
                    <a:latin typeface="Times New Roman" pitchFamily="18" charset="0"/>
                    <a:cs typeface="Times New Roman" pitchFamily="18" charset="0"/>
                  </a:rPr>
                  <a:t>B </a:t>
                </a:r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>= 0</a:t>
                </a:r>
              </a:p>
              <a:p>
                <a:pPr marL="0" indent="0">
                  <a:buNone/>
                </a:pPr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>                    24 - 0.4 I</a:t>
                </a:r>
                <a:r>
                  <a:rPr lang="en-US" baseline="-25000" dirty="0">
                    <a:latin typeface="Times New Roman" pitchFamily="18" charset="0"/>
                    <a:cs typeface="Times New Roman" pitchFamily="18" charset="0"/>
                  </a:rPr>
                  <a:t>A</a:t>
                </a:r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> + 0.4 I</a:t>
                </a:r>
                <a:r>
                  <a:rPr lang="en-US" baseline="-25000" dirty="0">
                    <a:latin typeface="Times New Roman" pitchFamily="18" charset="0"/>
                    <a:cs typeface="Times New Roman" pitchFamily="18" charset="0"/>
                  </a:rPr>
                  <a:t>B</a:t>
                </a:r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> - 26 = 0</a:t>
                </a:r>
              </a:p>
              <a:p>
                <a:pPr marL="0" indent="0">
                  <a:buNone/>
                </a:pPr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>                     I</a:t>
                </a:r>
                <a:r>
                  <a:rPr lang="en-US" baseline="-25000" dirty="0">
                    <a:latin typeface="Times New Roman" pitchFamily="18" charset="0"/>
                    <a:cs typeface="Times New Roman" pitchFamily="18" charset="0"/>
                  </a:rPr>
                  <a:t>B</a:t>
                </a:r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/>
                            <a:cs typeface="Times New Roman" pitchFamily="18" charset="0"/>
                          </a:rPr>
                          <m:t>0.4</m:t>
                        </m:r>
                        <m:r>
                          <m:rPr>
                            <m:nor/>
                          </m:rPr>
                          <a:rPr lang="en-US" dirty="0">
                            <a:latin typeface="Times New Roman" pitchFamily="18" charset="0"/>
                            <a:cs typeface="Times New Roman" pitchFamily="18" charset="0"/>
                          </a:rPr>
                          <m:t>I</m:t>
                        </m:r>
                        <m:r>
                          <m:rPr>
                            <m:nor/>
                          </m:rPr>
                          <a:rPr lang="en-US" baseline="-25000" dirty="0">
                            <a:latin typeface="Times New Roman" pitchFamily="18" charset="0"/>
                            <a:cs typeface="Times New Roman" pitchFamily="18" charset="0"/>
                          </a:rPr>
                          <m:t>A</m:t>
                        </m:r>
                        <m:r>
                          <m:rPr>
                            <m:nor/>
                          </m:rPr>
                          <a:rPr lang="en-US" b="0" i="0" dirty="0" smtClean="0">
                            <a:latin typeface="Times New Roman" pitchFamily="18" charset="0"/>
                            <a:cs typeface="Times New Roman" pitchFamily="18" charset="0"/>
                          </a:rPr>
                          <m:t>+2</m:t>
                        </m:r>
                      </m:num>
                      <m:den>
                        <m:r>
                          <a:rPr lang="en-US" b="0" i="1" smtClean="0">
                            <a:latin typeface="Cambria Math"/>
                            <a:cs typeface="Times New Roman" pitchFamily="18" charset="0"/>
                          </a:rPr>
                          <m:t>0.4</m:t>
                        </m:r>
                      </m:den>
                    </m:f>
                  </m:oMath>
                </a14:m>
                <a:endParaRPr lang="en-US" dirty="0"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0">
                  <a:buNone/>
                </a:pPr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>                        = I</a:t>
                </a:r>
                <a:r>
                  <a:rPr lang="en-US" baseline="-25000" dirty="0">
                    <a:latin typeface="Times New Roman" pitchFamily="18" charset="0"/>
                    <a:cs typeface="Times New Roman" pitchFamily="18" charset="0"/>
                  </a:rPr>
                  <a:t>A </a:t>
                </a:r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>+ 5  --------------- (i)</a:t>
                </a:r>
              </a:p>
              <a:p>
                <a:pPr marL="0" indent="0">
                  <a:buNone/>
                </a:pPr>
                <a:r>
                  <a:rPr lang="en-US" dirty="0" err="1">
                    <a:latin typeface="SutonnyMJ" pitchFamily="2" charset="0"/>
                    <a:cs typeface="SutonnyMJ" pitchFamily="2" charset="0"/>
                  </a:rPr>
                  <a:t>jyc</a:t>
                </a:r>
                <a:r>
                  <a:rPr lang="en-US" dirty="0">
                    <a:latin typeface="SutonnyMJ" pitchFamily="2" charset="0"/>
                    <a:cs typeface="SutonnyMJ" pitchFamily="2" charset="0"/>
                  </a:rPr>
                  <a:t> - </a:t>
                </a:r>
                <a:r>
                  <a:rPr lang="en-US" dirty="0" err="1">
                    <a:latin typeface="Times New Roman" pitchFamily="18" charset="0"/>
                    <a:cs typeface="Times New Roman" pitchFamily="18" charset="0"/>
                  </a:rPr>
                  <a:t>acefa</a:t>
                </a:r>
                <a:r>
                  <a:rPr lang="en-US" dirty="0">
                    <a:latin typeface="SutonnyMJ" pitchFamily="2" charset="0"/>
                    <a:cs typeface="SutonnyMJ" pitchFamily="2" charset="0"/>
                  </a:rPr>
                  <a:t>- </a:t>
                </a:r>
                <a:r>
                  <a:rPr lang="en-US" dirty="0" err="1">
                    <a:latin typeface="SutonnyMJ" pitchFamily="2" charset="0"/>
                    <a:cs typeface="SutonnyMJ" pitchFamily="2" charset="0"/>
                  </a:rPr>
                  <a:t>As‡k</a:t>
                </a:r>
                <a:r>
                  <a:rPr lang="en-US" dirty="0">
                    <a:latin typeface="SutonnyMJ" pitchFamily="2" charset="0"/>
                    <a:cs typeface="SutonnyMJ" pitchFamily="2" charset="0"/>
                  </a:rPr>
                  <a:t>G </a:t>
                </a:r>
              </a:p>
              <a:p>
                <a:pPr marL="0" indent="0">
                  <a:buNone/>
                </a:pPr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>                     E</a:t>
                </a:r>
                <a:r>
                  <a:rPr lang="en-US" baseline="-25000" dirty="0">
                    <a:latin typeface="Times New Roman" pitchFamily="18" charset="0"/>
                    <a:cs typeface="Times New Roman" pitchFamily="18" charset="0"/>
                  </a:rPr>
                  <a:t>A</a:t>
                </a:r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>- I</a:t>
                </a:r>
                <a:r>
                  <a:rPr lang="en-US" baseline="-25000" dirty="0">
                    <a:latin typeface="Times New Roman" pitchFamily="18" charset="0"/>
                    <a:cs typeface="Times New Roman" pitchFamily="18" charset="0"/>
                  </a:rPr>
                  <a:t>A</a:t>
                </a:r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>R</a:t>
                </a:r>
                <a:r>
                  <a:rPr lang="en-US" baseline="-25000" dirty="0">
                    <a:latin typeface="Times New Roman" pitchFamily="18" charset="0"/>
                    <a:cs typeface="Times New Roman" pitchFamily="18" charset="0"/>
                  </a:rPr>
                  <a:t>A </a:t>
                </a:r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>- I</a:t>
                </a:r>
                <a:r>
                  <a:rPr lang="en-US" baseline="-25000" dirty="0">
                    <a:latin typeface="Times New Roman" pitchFamily="18" charset="0"/>
                    <a:cs typeface="Times New Roman" pitchFamily="18" charset="0"/>
                  </a:rPr>
                  <a:t>L</a:t>
                </a:r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>R</a:t>
                </a:r>
                <a:r>
                  <a:rPr lang="en-US" baseline="-25000" dirty="0">
                    <a:latin typeface="Times New Roman" pitchFamily="18" charset="0"/>
                    <a:cs typeface="Times New Roman" pitchFamily="18" charset="0"/>
                  </a:rPr>
                  <a:t>L</a:t>
                </a:r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>= 0</a:t>
                </a:r>
              </a:p>
              <a:p>
                <a:pPr marL="0" indent="0">
                  <a:buNone/>
                </a:pPr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>24 - 0.4 I</a:t>
                </a:r>
                <a:r>
                  <a:rPr lang="en-US" baseline="-25000" dirty="0">
                    <a:latin typeface="Times New Roman" pitchFamily="18" charset="0"/>
                    <a:cs typeface="Times New Roman" pitchFamily="18" charset="0"/>
                  </a:rPr>
                  <a:t>A</a:t>
                </a:r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>- 0.8 I</a:t>
                </a:r>
                <a:r>
                  <a:rPr lang="en-US" baseline="-25000" dirty="0">
                    <a:latin typeface="Times New Roman" pitchFamily="18" charset="0"/>
                    <a:cs typeface="Times New Roman" pitchFamily="18" charset="0"/>
                  </a:rPr>
                  <a:t>L</a:t>
                </a:r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> = 0</a:t>
                </a:r>
              </a:p>
              <a:p>
                <a:pPr marL="0" indent="0">
                  <a:buNone/>
                </a:pPr>
                <a:endParaRPr lang="en-US" dirty="0">
                  <a:latin typeface="SutonnyMJ" pitchFamily="2" charset="0"/>
                  <a:cs typeface="SutonnyMJ" pitchFamily="2" charset="0"/>
                </a:endParaRPr>
              </a:p>
            </p:txBody>
          </p:sp>
        </mc:Choice>
        <mc:Fallback xmlns="">
          <p:sp>
            <p:nvSpPr>
              <p:cNvPr id="5" name="Content Placeholder 4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76200"/>
                <a:ext cx="8305800" cy="6781800"/>
              </a:xfrm>
              <a:blipFill rotWithShape="1">
                <a:blip r:embed="rId2"/>
                <a:stretch>
                  <a:fillRect l="-1687" t="-1799" b="-38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82453929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304800" y="304800"/>
                <a:ext cx="8610600" cy="6400800"/>
              </a:xfrm>
            </p:spPr>
            <p:txBody>
              <a:bodyPr>
                <a:normAutofit fontScale="92500" lnSpcReduction="10000"/>
              </a:bodyPr>
              <a:lstStyle/>
              <a:p>
                <a:pPr marL="0" indent="0">
                  <a:buNone/>
                </a:pPr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>    24 - 0.4 I</a:t>
                </a:r>
                <a:r>
                  <a:rPr lang="en-US" baseline="-25000" dirty="0">
                    <a:latin typeface="Times New Roman" pitchFamily="18" charset="0"/>
                    <a:cs typeface="Times New Roman" pitchFamily="18" charset="0"/>
                  </a:rPr>
                  <a:t>A</a:t>
                </a:r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>- 0.8 (I</a:t>
                </a:r>
                <a:r>
                  <a:rPr lang="en-US" baseline="-25000" dirty="0">
                    <a:latin typeface="Times New Roman" pitchFamily="18" charset="0"/>
                    <a:cs typeface="Times New Roman" pitchFamily="18" charset="0"/>
                  </a:rPr>
                  <a:t>A</a:t>
                </a:r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>+ I</a:t>
                </a:r>
                <a:r>
                  <a:rPr lang="en-US" baseline="-25000" dirty="0">
                    <a:latin typeface="Times New Roman" pitchFamily="18" charset="0"/>
                    <a:cs typeface="Times New Roman" pitchFamily="18" charset="0"/>
                  </a:rPr>
                  <a:t>B</a:t>
                </a:r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>) = 0</a:t>
                </a:r>
              </a:p>
              <a:p>
                <a:pPr marL="0" indent="0">
                  <a:buNone/>
                </a:pPr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>    24 - 0.4 I</a:t>
                </a:r>
                <a:r>
                  <a:rPr lang="en-US" baseline="-25000" dirty="0">
                    <a:latin typeface="Times New Roman" pitchFamily="18" charset="0"/>
                    <a:cs typeface="Times New Roman" pitchFamily="18" charset="0"/>
                  </a:rPr>
                  <a:t>A</a:t>
                </a:r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> - 0.8I</a:t>
                </a:r>
                <a:r>
                  <a:rPr lang="en-US" baseline="-25000" dirty="0">
                    <a:latin typeface="Times New Roman" pitchFamily="18" charset="0"/>
                    <a:cs typeface="Times New Roman" pitchFamily="18" charset="0"/>
                  </a:rPr>
                  <a:t>A</a:t>
                </a:r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>- 0.8 I</a:t>
                </a:r>
                <a:r>
                  <a:rPr lang="en-US" baseline="-25000" dirty="0">
                    <a:latin typeface="Times New Roman" pitchFamily="18" charset="0"/>
                    <a:cs typeface="Times New Roman" pitchFamily="18" charset="0"/>
                  </a:rPr>
                  <a:t>B</a:t>
                </a:r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>= 0</a:t>
                </a:r>
              </a:p>
              <a:p>
                <a:pPr marL="0" indent="0">
                  <a:buNone/>
                </a:pPr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>    24 - 1.2 I</a:t>
                </a:r>
                <a:r>
                  <a:rPr lang="en-US" baseline="-25000" dirty="0">
                    <a:latin typeface="Times New Roman" pitchFamily="18" charset="0"/>
                    <a:cs typeface="Times New Roman" pitchFamily="18" charset="0"/>
                  </a:rPr>
                  <a:t>A</a:t>
                </a:r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> - 0.8 I</a:t>
                </a:r>
                <a:r>
                  <a:rPr lang="en-US" baseline="-25000" dirty="0">
                    <a:latin typeface="Times New Roman" pitchFamily="18" charset="0"/>
                    <a:cs typeface="Times New Roman" pitchFamily="18" charset="0"/>
                  </a:rPr>
                  <a:t>B</a:t>
                </a:r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> = 0 ------------------ (ii) </a:t>
                </a:r>
              </a:p>
              <a:p>
                <a:pPr marL="0" indent="0">
                  <a:buNone/>
                </a:pPr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>(i) </a:t>
                </a:r>
                <a:r>
                  <a:rPr lang="en-US" dirty="0" err="1">
                    <a:latin typeface="Times New Roman" pitchFamily="18" charset="0"/>
                    <a:cs typeface="Times New Roman" pitchFamily="18" charset="0"/>
                  </a:rPr>
                  <a:t>Gi</a:t>
                </a:r>
                <a:r>
                  <a:rPr lang="en-US" dirty="0" err="1">
                    <a:latin typeface="SutonnyMJ" pitchFamily="2" charset="0"/>
                    <a:cs typeface="SutonnyMJ" pitchFamily="2" charset="0"/>
                  </a:rPr>
                  <a:t>gvb</a:t>
                </a:r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> (ii) - </a:t>
                </a:r>
                <a:r>
                  <a:rPr lang="en-US" dirty="0">
                    <a:latin typeface="SutonnyMJ" pitchFamily="2" charset="0"/>
                    <a:cs typeface="SutonnyMJ" pitchFamily="2" charset="0"/>
                  </a:rPr>
                  <a:t>G </a:t>
                </a:r>
                <a:r>
                  <a:rPr lang="en-US" dirty="0" err="1">
                    <a:latin typeface="SutonnyMJ" pitchFamily="2" charset="0"/>
                    <a:cs typeface="SutonnyMJ" pitchFamily="2" charset="0"/>
                  </a:rPr>
                  <a:t>emvB</a:t>
                </a:r>
                <a:endParaRPr lang="en-US" dirty="0">
                  <a:latin typeface="SutonnyMJ" pitchFamily="2" charset="0"/>
                  <a:cs typeface="SutonnyMJ" pitchFamily="2" charset="0"/>
                </a:endParaRPr>
              </a:p>
              <a:p>
                <a:pPr marL="0" indent="0">
                  <a:buNone/>
                </a:pPr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>    24 - 1.2 I</a:t>
                </a:r>
                <a:r>
                  <a:rPr lang="en-US" baseline="-25000" dirty="0">
                    <a:latin typeface="Times New Roman" pitchFamily="18" charset="0"/>
                    <a:cs typeface="Times New Roman" pitchFamily="18" charset="0"/>
                  </a:rPr>
                  <a:t>A</a:t>
                </a:r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> - 0.8 (I</a:t>
                </a:r>
                <a:r>
                  <a:rPr lang="en-US" baseline="-25000" dirty="0">
                    <a:latin typeface="Times New Roman" pitchFamily="18" charset="0"/>
                    <a:cs typeface="Times New Roman" pitchFamily="18" charset="0"/>
                  </a:rPr>
                  <a:t>A </a:t>
                </a:r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>+ 5) = 0</a:t>
                </a:r>
              </a:p>
              <a:p>
                <a:pPr marL="0" indent="0">
                  <a:buNone/>
                </a:pPr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>    24 - 1.2 I</a:t>
                </a:r>
                <a:r>
                  <a:rPr lang="en-US" baseline="-25000" dirty="0">
                    <a:latin typeface="Times New Roman" pitchFamily="18" charset="0"/>
                    <a:cs typeface="Times New Roman" pitchFamily="18" charset="0"/>
                  </a:rPr>
                  <a:t>A</a:t>
                </a:r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> - 0.8I</a:t>
                </a:r>
                <a:r>
                  <a:rPr lang="en-US" baseline="-25000" dirty="0">
                    <a:latin typeface="Times New Roman" pitchFamily="18" charset="0"/>
                    <a:cs typeface="Times New Roman" pitchFamily="18" charset="0"/>
                  </a:rPr>
                  <a:t>A </a:t>
                </a:r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>-4= 0</a:t>
                </a:r>
              </a:p>
              <a:p>
                <a:pPr marL="0" indent="0">
                  <a:buNone/>
                </a:pPr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>    2 I</a:t>
                </a:r>
                <a:r>
                  <a:rPr lang="en-US" baseline="-25000" dirty="0">
                    <a:latin typeface="Times New Roman" pitchFamily="18" charset="0"/>
                    <a:cs typeface="Times New Roman" pitchFamily="18" charset="0"/>
                  </a:rPr>
                  <a:t>A</a:t>
                </a:r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>= 20</a:t>
                </a:r>
              </a:p>
              <a:p>
                <a:pPr marL="0" indent="0">
                  <a:buNone/>
                </a:pPr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>    I</a:t>
                </a:r>
                <a:r>
                  <a:rPr lang="en-US" baseline="-25000" dirty="0">
                    <a:latin typeface="Times New Roman" pitchFamily="18" charset="0"/>
                    <a:cs typeface="Times New Roman" pitchFamily="18" charset="0"/>
                  </a:rPr>
                  <a:t>A      </a:t>
                </a:r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500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sz="3500" b="0" i="1" smtClean="0">
                            <a:latin typeface="Cambria Math"/>
                            <a:cs typeface="Times New Roman" pitchFamily="18" charset="0"/>
                          </a:rPr>
                          <m:t>20</m:t>
                        </m:r>
                      </m:num>
                      <m:den>
                        <m:r>
                          <a:rPr lang="en-US" sz="3500" b="0" i="1" smtClean="0">
                            <a:latin typeface="Cambria Math"/>
                            <a:cs typeface="Times New Roman" pitchFamily="18" charset="0"/>
                          </a:rPr>
                          <m:t>2</m:t>
                        </m:r>
                      </m:den>
                    </m:f>
                  </m:oMath>
                </a14:m>
                <a:endParaRPr lang="en-US" dirty="0"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0">
                  <a:buNone/>
                </a:pPr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>           = 10 (Amp)</a:t>
                </a:r>
              </a:p>
              <a:p>
                <a:pPr marL="0" indent="0">
                  <a:buNone/>
                </a:pPr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>        I</a:t>
                </a:r>
                <a:r>
                  <a:rPr lang="en-US" baseline="-25000" dirty="0">
                    <a:latin typeface="Times New Roman" pitchFamily="18" charset="0"/>
                    <a:cs typeface="Times New Roman" pitchFamily="18" charset="0"/>
                  </a:rPr>
                  <a:t>B</a:t>
                </a:r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> = I</a:t>
                </a:r>
                <a:r>
                  <a:rPr lang="en-US" baseline="-25000" dirty="0">
                    <a:latin typeface="Times New Roman" pitchFamily="18" charset="0"/>
                    <a:cs typeface="Times New Roman" pitchFamily="18" charset="0"/>
                  </a:rPr>
                  <a:t>A</a:t>
                </a:r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> + 5</a:t>
                </a:r>
              </a:p>
              <a:p>
                <a:pPr marL="0" indent="0">
                  <a:buNone/>
                </a:pPr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>           = 10 + 5</a:t>
                </a:r>
              </a:p>
              <a:p>
                <a:pPr marL="0" indent="0">
                  <a:buNone/>
                </a:pPr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>           = 15 (Amp)</a:t>
                </a:r>
              </a:p>
              <a:p>
                <a:pPr marL="0" indent="0">
                  <a:buNone/>
                </a:pPr>
                <a:endParaRPr lang="en-US" dirty="0"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0">
                  <a:buNone/>
                </a:pPr>
                <a:endParaRPr lang="en-US" dirty="0"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0">
                  <a:buNone/>
                </a:pPr>
                <a:endParaRPr lang="en-US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04800" y="304800"/>
                <a:ext cx="8610600" cy="6400800"/>
              </a:xfrm>
              <a:blipFill rotWithShape="1">
                <a:blip r:embed="rId2"/>
                <a:stretch>
                  <a:fillRect l="-1628" t="-1905" b="-248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98928975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304800"/>
                <a:ext cx="8229600" cy="6477000"/>
              </a:xfrm>
            </p:spPr>
            <p:txBody>
              <a:bodyPr>
                <a:noAutofit/>
              </a:bodyPr>
              <a:lstStyle/>
              <a:p>
                <a:pPr marL="0" indent="0">
                  <a:buNone/>
                </a:pPr>
                <a:r>
                  <a:rPr lang="en-US" sz="2800" dirty="0">
                    <a:latin typeface="Times New Roman" pitchFamily="18" charset="0"/>
                    <a:cs typeface="Times New Roman" pitchFamily="18" charset="0"/>
                  </a:rPr>
                  <a:t>     I</a:t>
                </a:r>
                <a:r>
                  <a:rPr lang="en-US" sz="2800" baseline="-25000" dirty="0">
                    <a:latin typeface="Times New Roman" pitchFamily="18" charset="0"/>
                    <a:cs typeface="Times New Roman" pitchFamily="18" charset="0"/>
                  </a:rPr>
                  <a:t>L</a:t>
                </a:r>
                <a:r>
                  <a:rPr lang="en-US" sz="2800" dirty="0">
                    <a:latin typeface="Times New Roman" pitchFamily="18" charset="0"/>
                    <a:cs typeface="Times New Roman" pitchFamily="18" charset="0"/>
                  </a:rPr>
                  <a:t>= I</a:t>
                </a:r>
                <a:r>
                  <a:rPr lang="en-US" sz="2800" baseline="-25000" dirty="0">
                    <a:latin typeface="Times New Roman" pitchFamily="18" charset="0"/>
                    <a:cs typeface="Times New Roman" pitchFamily="18" charset="0"/>
                  </a:rPr>
                  <a:t>A</a:t>
                </a:r>
                <a:r>
                  <a:rPr lang="en-US" sz="2800" dirty="0">
                    <a:latin typeface="Times New Roman" pitchFamily="18" charset="0"/>
                    <a:cs typeface="Times New Roman" pitchFamily="18" charset="0"/>
                  </a:rPr>
                  <a:t> + I</a:t>
                </a:r>
                <a:r>
                  <a:rPr lang="en-US" sz="2800" baseline="-25000" dirty="0">
                    <a:latin typeface="Times New Roman" pitchFamily="18" charset="0"/>
                    <a:cs typeface="Times New Roman" pitchFamily="18" charset="0"/>
                  </a:rPr>
                  <a:t>B </a:t>
                </a:r>
              </a:p>
              <a:p>
                <a:pPr marL="0" indent="0">
                  <a:buNone/>
                </a:pPr>
                <a:r>
                  <a:rPr lang="en-US" sz="2800" dirty="0">
                    <a:latin typeface="Times New Roman" pitchFamily="18" charset="0"/>
                    <a:cs typeface="Times New Roman" pitchFamily="18" charset="0"/>
                  </a:rPr>
                  <a:t>= 10 + 15 </a:t>
                </a:r>
              </a:p>
              <a:p>
                <a:pPr marL="0" indent="0">
                  <a:buNone/>
                </a:pPr>
                <a:r>
                  <a:rPr lang="en-US" sz="2800" dirty="0">
                    <a:latin typeface="Times New Roman" pitchFamily="18" charset="0"/>
                    <a:cs typeface="Times New Roman" pitchFamily="18" charset="0"/>
                  </a:rPr>
                  <a:t>        = 25 (Amp)</a:t>
                </a:r>
              </a:p>
              <a:p>
                <a:pPr marL="0" indent="0">
                  <a:buNone/>
                </a:pPr>
                <a:r>
                  <a:rPr lang="en-US" sz="2800" dirty="0">
                    <a:latin typeface="Times New Roman" pitchFamily="18" charset="0"/>
                    <a:cs typeface="Times New Roman" pitchFamily="18" charset="0"/>
                  </a:rPr>
                  <a:t>    V</a:t>
                </a:r>
                <a:r>
                  <a:rPr lang="en-US" sz="2800" baseline="-25000" dirty="0">
                    <a:latin typeface="Times New Roman" pitchFamily="18" charset="0"/>
                    <a:cs typeface="Times New Roman" pitchFamily="18" charset="0"/>
                  </a:rPr>
                  <a:t>L </a:t>
                </a:r>
                <a:r>
                  <a:rPr lang="en-US" sz="2800" dirty="0">
                    <a:latin typeface="Times New Roman" pitchFamily="18" charset="0"/>
                    <a:cs typeface="Times New Roman" pitchFamily="18" charset="0"/>
                  </a:rPr>
                  <a:t>= E</a:t>
                </a:r>
                <a:r>
                  <a:rPr lang="en-US" sz="2800" baseline="-25000" dirty="0">
                    <a:latin typeface="Times New Roman" pitchFamily="18" charset="0"/>
                    <a:cs typeface="Times New Roman" pitchFamily="18" charset="0"/>
                  </a:rPr>
                  <a:t>A</a:t>
                </a:r>
                <a:r>
                  <a:rPr lang="en-US" sz="2800" dirty="0">
                    <a:latin typeface="Times New Roman" pitchFamily="18" charset="0"/>
                    <a:cs typeface="Times New Roman" pitchFamily="18" charset="0"/>
                  </a:rPr>
                  <a:t>- I</a:t>
                </a:r>
                <a:r>
                  <a:rPr lang="en-US" sz="2800" baseline="-25000" dirty="0">
                    <a:latin typeface="Times New Roman" pitchFamily="18" charset="0"/>
                    <a:cs typeface="Times New Roman" pitchFamily="18" charset="0"/>
                  </a:rPr>
                  <a:t>A</a:t>
                </a:r>
                <a:r>
                  <a:rPr lang="en-US" sz="2800" dirty="0">
                    <a:latin typeface="Times New Roman" pitchFamily="18" charset="0"/>
                    <a:cs typeface="Times New Roman" pitchFamily="18" charset="0"/>
                  </a:rPr>
                  <a:t>R</a:t>
                </a:r>
                <a:r>
                  <a:rPr lang="en-US" sz="2800" baseline="-25000" dirty="0">
                    <a:latin typeface="Times New Roman" pitchFamily="18" charset="0"/>
                    <a:cs typeface="Times New Roman" pitchFamily="18" charset="0"/>
                  </a:rPr>
                  <a:t>A</a:t>
                </a:r>
              </a:p>
              <a:p>
                <a:pPr marL="0" indent="0">
                  <a:buNone/>
                </a:pPr>
                <a:r>
                  <a:rPr lang="en-US" sz="2800" dirty="0">
                    <a:latin typeface="Times New Roman" pitchFamily="18" charset="0"/>
                    <a:cs typeface="Times New Roman" pitchFamily="18" charset="0"/>
                  </a:rPr>
                  <a:t>         = 24 – (0.4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/>
                        <a:ea typeface="Cambria Math"/>
                        <a:cs typeface="Times New Roman" pitchFamily="18" charset="0"/>
                      </a:rPr>
                      <m:t>×</m:t>
                    </m:r>
                    <m:r>
                      <a:rPr lang="en-US" sz="2800" b="0" i="0" smtClean="0">
                        <a:latin typeface="Cambria Math"/>
                        <a:ea typeface="Cambria Math"/>
                        <a:cs typeface="Times New Roman" pitchFamily="18" charset="0"/>
                      </a:rPr>
                      <m:t> </m:t>
                    </m:r>
                  </m:oMath>
                </a14:m>
                <a:r>
                  <a:rPr lang="en-US" sz="2800" dirty="0">
                    <a:latin typeface="Times New Roman" pitchFamily="18" charset="0"/>
                    <a:cs typeface="Times New Roman" pitchFamily="18" charset="0"/>
                  </a:rPr>
                  <a:t>10)</a:t>
                </a:r>
              </a:p>
              <a:p>
                <a:pPr marL="0" indent="0">
                  <a:buNone/>
                </a:pPr>
                <a:r>
                  <a:rPr lang="en-US" sz="2800" dirty="0">
                    <a:latin typeface="Times New Roman" pitchFamily="18" charset="0"/>
                    <a:cs typeface="Times New Roman" pitchFamily="18" charset="0"/>
                  </a:rPr>
                  <a:t>        = 24 – 4 </a:t>
                </a:r>
              </a:p>
              <a:p>
                <a:pPr marL="0" indent="0">
                  <a:buNone/>
                </a:pPr>
                <a:r>
                  <a:rPr lang="en-US" sz="2800" dirty="0">
                    <a:latin typeface="Times New Roman" pitchFamily="18" charset="0"/>
                    <a:cs typeface="Times New Roman" pitchFamily="18" charset="0"/>
                  </a:rPr>
                  <a:t>         = 20 (Volts)</a:t>
                </a:r>
              </a:p>
              <a:p>
                <a:pPr marL="0" indent="0">
                  <a:buNone/>
                </a:pPr>
                <a:r>
                  <a:rPr lang="en-US" sz="2800" dirty="0">
                    <a:latin typeface="Times New Roman" pitchFamily="18" charset="0"/>
                    <a:cs typeface="Times New Roman" pitchFamily="18" charset="0"/>
                  </a:rPr>
                  <a:t>Or,</a:t>
                </a:r>
              </a:p>
              <a:p>
                <a:pPr marL="0" indent="0">
                  <a:buNone/>
                </a:pPr>
                <a:r>
                  <a:rPr lang="en-US" sz="2800" dirty="0">
                    <a:latin typeface="Times New Roman" pitchFamily="18" charset="0"/>
                    <a:cs typeface="Times New Roman" pitchFamily="18" charset="0"/>
                  </a:rPr>
                  <a:t>    V</a:t>
                </a:r>
                <a:r>
                  <a:rPr lang="en-US" sz="2800" baseline="-25000" dirty="0">
                    <a:latin typeface="Times New Roman" pitchFamily="18" charset="0"/>
                    <a:cs typeface="Times New Roman" pitchFamily="18" charset="0"/>
                  </a:rPr>
                  <a:t>L </a:t>
                </a:r>
                <a:r>
                  <a:rPr lang="en-US" sz="2800" dirty="0">
                    <a:latin typeface="Times New Roman" pitchFamily="18" charset="0"/>
                    <a:cs typeface="Times New Roman" pitchFamily="18" charset="0"/>
                  </a:rPr>
                  <a:t>= E</a:t>
                </a:r>
                <a:r>
                  <a:rPr lang="en-US" sz="2800" baseline="-25000" dirty="0">
                    <a:latin typeface="Times New Roman" pitchFamily="18" charset="0"/>
                    <a:cs typeface="Times New Roman" pitchFamily="18" charset="0"/>
                  </a:rPr>
                  <a:t>B</a:t>
                </a:r>
                <a:r>
                  <a:rPr lang="en-US" sz="2800" dirty="0">
                    <a:latin typeface="Times New Roman" pitchFamily="18" charset="0"/>
                    <a:cs typeface="Times New Roman" pitchFamily="18" charset="0"/>
                  </a:rPr>
                  <a:t> - I</a:t>
                </a:r>
                <a:r>
                  <a:rPr lang="en-US" sz="2800" baseline="-25000" dirty="0">
                    <a:latin typeface="Times New Roman" pitchFamily="18" charset="0"/>
                    <a:cs typeface="Times New Roman" pitchFamily="18" charset="0"/>
                  </a:rPr>
                  <a:t>B</a:t>
                </a:r>
                <a:r>
                  <a:rPr lang="en-US" sz="2800" dirty="0">
                    <a:latin typeface="Times New Roman" pitchFamily="18" charset="0"/>
                    <a:cs typeface="Times New Roman" pitchFamily="18" charset="0"/>
                  </a:rPr>
                  <a:t>R</a:t>
                </a:r>
                <a:r>
                  <a:rPr lang="en-US" sz="2800" baseline="-25000" dirty="0">
                    <a:latin typeface="Times New Roman" pitchFamily="18" charset="0"/>
                    <a:cs typeface="Times New Roman" pitchFamily="18" charset="0"/>
                  </a:rPr>
                  <a:t>B</a:t>
                </a:r>
              </a:p>
              <a:p>
                <a:pPr marL="0" indent="0">
                  <a:buNone/>
                </a:pPr>
                <a:r>
                  <a:rPr lang="en-US" sz="2800" dirty="0">
                    <a:latin typeface="Times New Roman" pitchFamily="18" charset="0"/>
                    <a:cs typeface="Times New Roman" pitchFamily="18" charset="0"/>
                  </a:rPr>
                  <a:t>    = 26 - ( 0.4 </a:t>
                </a:r>
                <a14:m>
                  <m:oMath xmlns:m="http://schemas.openxmlformats.org/officeDocument/2006/math">
                    <m:r>
                      <a:rPr lang="en-US" sz="2800" i="1" smtClean="0">
                        <a:latin typeface="Cambria Math"/>
                        <a:ea typeface="Cambria Math"/>
                        <a:cs typeface="Times New Roman" pitchFamily="18" charset="0"/>
                      </a:rPr>
                      <m:t>×</m:t>
                    </m:r>
                  </m:oMath>
                </a14:m>
                <a:r>
                  <a:rPr lang="en-US" sz="2800" dirty="0">
                    <a:latin typeface="Times New Roman" pitchFamily="18" charset="0"/>
                    <a:cs typeface="Times New Roman" pitchFamily="18" charset="0"/>
                  </a:rPr>
                  <a:t> 15 )</a:t>
                </a:r>
              </a:p>
              <a:p>
                <a:pPr marL="0" indent="0">
                  <a:buNone/>
                </a:pPr>
                <a:r>
                  <a:rPr lang="en-US" sz="2800" dirty="0">
                    <a:latin typeface="Times New Roman" pitchFamily="18" charset="0"/>
                    <a:cs typeface="Times New Roman" pitchFamily="18" charset="0"/>
                  </a:rPr>
                  <a:t>        = 26 - 6 </a:t>
                </a:r>
              </a:p>
              <a:p>
                <a:pPr marL="0" indent="0">
                  <a:buNone/>
                </a:pPr>
                <a:r>
                  <a:rPr lang="en-US" sz="2800" dirty="0">
                    <a:latin typeface="Times New Roman" pitchFamily="18" charset="0"/>
                    <a:cs typeface="Times New Roman" pitchFamily="18" charset="0"/>
                  </a:rPr>
                  <a:t>        = 20 (Volts)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304800"/>
                <a:ext cx="8229600" cy="6477000"/>
              </a:xfrm>
              <a:blipFill rotWithShape="1">
                <a:blip r:embed="rId2"/>
                <a:stretch>
                  <a:fillRect l="-1481" t="-9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35654079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707886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sz="4000" b="1" dirty="0">
                <a:latin typeface="SutonnyMJ" pitchFamily="2" charset="0"/>
                <a:cs typeface="SutonnyMJ" pitchFamily="2" charset="0"/>
              </a:rPr>
              <a:t>                         ‡_</a:t>
            </a:r>
            <a:r>
              <a:rPr lang="en-US" sz="4000" b="1" dirty="0" err="1">
                <a:latin typeface="SutonnyMJ" pitchFamily="2" charset="0"/>
                <a:cs typeface="SutonnyMJ" pitchFamily="2" charset="0"/>
              </a:rPr>
              <a:t>fwbbÕm</a:t>
            </a:r>
            <a:r>
              <a:rPr lang="en-US" sz="4000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b="1" dirty="0" err="1">
                <a:latin typeface="SutonnyMJ" pitchFamily="2" charset="0"/>
                <a:cs typeface="SutonnyMJ" pitchFamily="2" charset="0"/>
              </a:rPr>
              <a:t>w_I‡ig</a:t>
            </a:r>
            <a:endParaRPr lang="en-US" sz="4000" dirty="0"/>
          </a:p>
        </p:txBody>
      </p:sp>
      <p:sp>
        <p:nvSpPr>
          <p:cNvPr id="3" name="Rectangle 2"/>
          <p:cNvSpPr/>
          <p:nvPr/>
        </p:nvSpPr>
        <p:spPr>
          <a:xfrm>
            <a:off x="190500" y="914400"/>
            <a:ext cx="8763000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err="1">
                <a:latin typeface="SutonnyMJ" pitchFamily="2" charset="0"/>
                <a:cs typeface="SutonnyMJ" pitchFamily="2" charset="0"/>
              </a:rPr>
              <a:t>B.Gg.Gd.Gi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GKvwaK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Drm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Ges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†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iwR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÷¨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vÝ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mgev‡q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MwVZ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GKwU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RwUj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†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bUIqv‡K©i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`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yÕwU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we›`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y‡Z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mshy³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GKwU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†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jvW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†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iwR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÷‡i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Kv‡i›U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GKB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n‡e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,‡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hb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 †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jvWwU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B.Gg.Gd.Gi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GKwU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gvÎ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w¯’i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Dr‡mi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mv‡_ mshy³,hvi B.Gg.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Gd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.‡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jv‡Wi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AvovAvwo‡Z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I‡cb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mvwK©U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†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fv‡ëR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Gi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mgvb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Ges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hvi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Af¨šÍixb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†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iwR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÷¨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vÝ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`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ywU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cÖvšÍ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n‡Z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cðvr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w`‡Ki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†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bUIqv‡K©i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†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iwR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÷¨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v‡Ýi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mgvb|B.Gg.Gd.Gi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Drm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¸‡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jv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G‡`i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mgZzj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¨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Af¨šÍixY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†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iwR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÷¨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vÝ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Øviv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¯’jvwfwl³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nq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|</a:t>
            </a:r>
          </a:p>
        </p:txBody>
      </p:sp>
      <p:pic>
        <p:nvPicPr>
          <p:cNvPr id="4" name="Picture 2" descr="C:\Users\STUDEN\Desktop\NM circuit\thevenin-theorem-circuit-diagram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199" y="4343400"/>
            <a:ext cx="6530515" cy="2514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42082640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-22086"/>
            <a:ext cx="9144000" cy="707886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sz="4000" dirty="0">
                <a:latin typeface="SutonnyMJ" pitchFamily="2" charset="0"/>
                <a:cs typeface="SutonnyMJ" pitchFamily="2" charset="0"/>
              </a:rPr>
              <a:t>                     </a:t>
            </a:r>
            <a:r>
              <a:rPr lang="en-US" sz="4000" dirty="0" err="1">
                <a:latin typeface="SutonnyMJ" pitchFamily="2" charset="0"/>
                <a:cs typeface="SutonnyMJ" pitchFamily="2" charset="0"/>
              </a:rPr>
              <a:t>mycvicwRkbÕm</a:t>
            </a:r>
            <a:r>
              <a:rPr lang="en-US" sz="40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dirty="0" err="1">
                <a:latin typeface="SutonnyMJ" pitchFamily="2" charset="0"/>
                <a:cs typeface="SutonnyMJ" pitchFamily="2" charset="0"/>
              </a:rPr>
              <a:t>w_I‡ig</a:t>
            </a:r>
            <a:endParaRPr lang="en-US" sz="4000" dirty="0"/>
          </a:p>
        </p:txBody>
      </p:sp>
      <p:sp>
        <p:nvSpPr>
          <p:cNvPr id="3" name="Rectangle 2"/>
          <p:cNvSpPr/>
          <p:nvPr/>
        </p:nvSpPr>
        <p:spPr>
          <a:xfrm>
            <a:off x="685800" y="1082412"/>
            <a:ext cx="8077200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err="1">
                <a:latin typeface="SutonnyMJ" pitchFamily="2" charset="0"/>
                <a:cs typeface="SutonnyMJ" pitchFamily="2" charset="0"/>
              </a:rPr>
              <a:t>hw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` ‡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Kvb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mvwK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©‡U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GKvwaK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Drm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_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v‡K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Z‡e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Zv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‡`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i‡K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c„_K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fv‡e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we‡ePbv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K‡i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mvwK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©‡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Ui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Kv‡i›U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I †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fv‡ëR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wbY©q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Ki‡j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†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Kvb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wbw`ó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we›`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y‡Z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Kv‡i›U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I ‡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fv‡ëR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n‡e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H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mKj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Kv‡i›U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I †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fv‡ë‡Ri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exRMvwYwZK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†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hvMd‡ji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mgvb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|</a:t>
            </a:r>
          </a:p>
        </p:txBody>
      </p:sp>
      <p:pic>
        <p:nvPicPr>
          <p:cNvPr id="22530" name="Picture 2" descr="C:\Users\STUDEN\Desktop\NM circuit\kirchhoffexample1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9977" y="3352800"/>
            <a:ext cx="6398487" cy="3181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56250761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707886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sz="4000" b="1" dirty="0">
                <a:latin typeface="SutonnyMJ" pitchFamily="2" charset="0"/>
                <a:cs typeface="SutonnyMJ" pitchFamily="2" charset="0"/>
              </a:rPr>
              <a:t>                        </a:t>
            </a:r>
            <a:r>
              <a:rPr lang="en-US" sz="4000" b="1" dirty="0" err="1">
                <a:latin typeface="SutonnyMJ" pitchFamily="2" charset="0"/>
                <a:cs typeface="SutonnyMJ" pitchFamily="2" charset="0"/>
              </a:rPr>
              <a:t>bU©bÕm</a:t>
            </a:r>
            <a:r>
              <a:rPr lang="en-US" sz="4000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b="1" dirty="0" err="1">
                <a:latin typeface="SutonnyMJ" pitchFamily="2" charset="0"/>
                <a:cs typeface="SutonnyMJ" pitchFamily="2" charset="0"/>
              </a:rPr>
              <a:t>w_I‡ig</a:t>
            </a:r>
            <a:endParaRPr lang="en-US" sz="4000" dirty="0"/>
          </a:p>
        </p:txBody>
      </p:sp>
      <p:sp>
        <p:nvSpPr>
          <p:cNvPr id="3" name="Rectangle 2"/>
          <p:cNvSpPr/>
          <p:nvPr/>
        </p:nvSpPr>
        <p:spPr>
          <a:xfrm>
            <a:off x="278702" y="884549"/>
            <a:ext cx="8712897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>
                <a:latin typeface="SutonnyMJ" pitchFamily="2" charset="0"/>
                <a:cs typeface="SutonnyMJ" pitchFamily="2" charset="0"/>
              </a:rPr>
              <a:t>¯^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Zš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¿ †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fv‡ëR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Ges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Kv‡i›U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Drm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wewkó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wjwbqvi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†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bUIqv‡K©i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`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y,cÖvšÍ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GKwU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Rn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†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iwR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÷¨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vÝ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Gi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mv‡_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c¨viv‡j‡j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GKwU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In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mgZzj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¨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Kv‡i›U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Øviv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cÖwZ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¯’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vcb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Kiv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†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q‡Z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cv‡i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; †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hLv‡b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Innj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cÖvšÍ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Ø‡qi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kU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©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mvwK©U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Kv‡i›U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Ges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Rn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nj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cÖvšÍØq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n‡Z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wcQb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w`‡K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†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bUIqv‡K©i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mgZzj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¨ †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iwR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÷¨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vÝ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;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wKš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‘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kZ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©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nj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†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fv‡ëR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Drm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¸‡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jv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kU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©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mvwK©U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Ges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Kv‡i›U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Drm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¸‡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jv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I‡cb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mvwK©U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_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vK‡Z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n‡e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| </a:t>
            </a:r>
          </a:p>
        </p:txBody>
      </p:sp>
      <p:pic>
        <p:nvPicPr>
          <p:cNvPr id="4" name="Picture 2" descr="C:\Users\STUDEN\Desktop\NM circuit\thevenin-theorem-circuit-diagram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8602" y="3931537"/>
            <a:ext cx="7010400" cy="2850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90260235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354" y="0"/>
            <a:ext cx="9144000" cy="707886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SutonnyMJ" pitchFamily="2" charset="0"/>
                <a:cs typeface="SutonnyMJ" pitchFamily="2" charset="0"/>
              </a:rPr>
              <a:t>                      </a:t>
            </a:r>
            <a:r>
              <a:rPr lang="en-US" sz="4000" dirty="0" err="1">
                <a:latin typeface="SutonnyMJ" pitchFamily="2" charset="0"/>
                <a:cs typeface="SutonnyMJ" pitchFamily="2" charset="0"/>
              </a:rPr>
              <a:t>g¨v·I‡q‡ji</a:t>
            </a:r>
            <a:r>
              <a:rPr lang="en-US" sz="40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dirty="0" err="1">
                <a:latin typeface="SutonnyMJ" pitchFamily="2" charset="0"/>
                <a:cs typeface="SutonnyMJ" pitchFamily="2" charset="0"/>
              </a:rPr>
              <a:t>w_I‡ig</a:t>
            </a:r>
            <a:endParaRPr lang="en-US" sz="4000" dirty="0"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54278" y="1066800"/>
            <a:ext cx="8484922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SutonnyMJ" pitchFamily="2" charset="0"/>
                <a:cs typeface="SutonnyMJ" pitchFamily="2" charset="0"/>
              </a:rPr>
              <a:t>G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c×wZ‡Z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GKwU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†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bUIqv‡K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©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Kvik‡ci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†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fv‡ëR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m~Î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cÖ‡qv‡Mi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mgq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†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gk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ev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jyc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mgxKiY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†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jLvi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mgq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kvLv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Kv‡i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‡›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Ui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cwie‡Z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© ‡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gk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ev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jyc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e¨envi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Kiv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nq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|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cÖwZwU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†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g‡k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GKwU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c„_K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†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gk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Kv‡i›U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aiv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nq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|</a:t>
            </a:r>
          </a:p>
        </p:txBody>
      </p:sp>
      <p:pic>
        <p:nvPicPr>
          <p:cNvPr id="1026" name="Picture 2" descr="C:\Users\STUDEN\Desktop\NM circuit\dcp10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3319192"/>
            <a:ext cx="7010400" cy="32340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83526113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9144000" cy="707886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SutonnyMJ" pitchFamily="2" charset="0"/>
                <a:cs typeface="SutonnyMJ" pitchFamily="2" charset="0"/>
              </a:rPr>
              <a:t>                      </a:t>
            </a:r>
            <a:r>
              <a:rPr lang="en-US" sz="4000" dirty="0" err="1">
                <a:latin typeface="SutonnyMJ" pitchFamily="2" charset="0"/>
                <a:cs typeface="SutonnyMJ" pitchFamily="2" charset="0"/>
              </a:rPr>
              <a:t>wiwm‡cÖvwmwU</a:t>
            </a:r>
            <a:r>
              <a:rPr lang="en-US" sz="40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dirty="0" err="1">
                <a:latin typeface="SutonnyMJ" pitchFamily="2" charset="0"/>
                <a:cs typeface="SutonnyMJ" pitchFamily="2" charset="0"/>
              </a:rPr>
              <a:t>w_I‡ig</a:t>
            </a:r>
            <a:endParaRPr lang="en-US" sz="4000" dirty="0"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48492" y="1371600"/>
            <a:ext cx="84582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SutonnyMJ" pitchFamily="2" charset="0"/>
                <a:cs typeface="SutonnyMJ" pitchFamily="2" charset="0"/>
              </a:rPr>
              <a:t>‡h †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Kvb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wjwbqvi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evBj¨vUvivj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†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bUIqvK©i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GKwU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kvLvq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Kg©iZ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GKwU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B.Gg.Gd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Drm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E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Gi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Kvi‡Y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Aci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kvLvq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hw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`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I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Kv‡i›U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cÖevwnZ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nq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,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Z‡e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Aci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kvLvq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¯’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vwcZ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GKB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B.Gg.Gd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Drm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E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Gi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Kvi‡Y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cÖ_g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kvLvq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GKB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Kv‡i›U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cÖevwnZ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n‡e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| 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3581400"/>
            <a:ext cx="6477000" cy="304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75535430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9144000" cy="707886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SutonnyMJ" pitchFamily="2" charset="0"/>
                <a:cs typeface="SutonnyMJ" pitchFamily="2" charset="0"/>
              </a:rPr>
              <a:t>               </a:t>
            </a:r>
            <a:r>
              <a:rPr lang="en-US" sz="4000" dirty="0" err="1">
                <a:latin typeface="SutonnyMJ" pitchFamily="2" charset="0"/>
                <a:cs typeface="SutonnyMJ" pitchFamily="2" charset="0"/>
              </a:rPr>
              <a:t>g¨vw·gvg</a:t>
            </a:r>
            <a:r>
              <a:rPr lang="en-US" sz="40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dirty="0" err="1">
                <a:latin typeface="SutonnyMJ" pitchFamily="2" charset="0"/>
                <a:cs typeface="SutonnyMJ" pitchFamily="2" charset="0"/>
              </a:rPr>
              <a:t>cvIqvi</a:t>
            </a:r>
            <a:r>
              <a:rPr lang="en-US" sz="40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dirty="0" err="1">
                <a:latin typeface="SutonnyMJ" pitchFamily="2" charset="0"/>
                <a:cs typeface="SutonnyMJ" pitchFamily="2" charset="0"/>
              </a:rPr>
              <a:t>UªvÝdvi</a:t>
            </a:r>
            <a:r>
              <a:rPr lang="en-US" sz="40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dirty="0" err="1">
                <a:latin typeface="SutonnyMJ" pitchFamily="2" charset="0"/>
                <a:cs typeface="SutonnyMJ" pitchFamily="2" charset="0"/>
              </a:rPr>
              <a:t>w_I‡ig</a:t>
            </a:r>
            <a:endParaRPr lang="en-US" sz="4000" dirty="0"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57200" y="1066800"/>
            <a:ext cx="85344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SutonnyMJ" pitchFamily="2" charset="0"/>
                <a:cs typeface="SutonnyMJ" pitchFamily="2" charset="0"/>
              </a:rPr>
              <a:t>GKwU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†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bUIqvK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©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n‡Z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m‡ev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©”P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cvIqvi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AvDUcyU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cvIqv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hvq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ZLm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,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hLb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†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jvW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†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iwRó¨vÝ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†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jv‡Wi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Uvwg©bvj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n‡Z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jÿ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¨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Ki‡j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†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bUIqvK©i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†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jvW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†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iwR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÷¨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v‡Ýi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mgvb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nq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|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2819400"/>
            <a:ext cx="6934199" cy="3886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211934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38200"/>
          </a:xfrm>
          <a:blipFill>
            <a:blip r:embed="rId2"/>
            <a:tile tx="0" ty="0" sx="100000" sy="100000" flip="none" algn="tl"/>
          </a:blipFill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r>
              <a:rPr lang="en-US" dirty="0" err="1">
                <a:latin typeface="SutonnyMJ" pitchFamily="2" charset="0"/>
                <a:cs typeface="SutonnyMJ" pitchFamily="2" charset="0"/>
              </a:rPr>
              <a:t>mvwK</a:t>
            </a:r>
            <a:r>
              <a:rPr lang="en-US" dirty="0">
                <a:latin typeface="SutonnyMJ" pitchFamily="2" charset="0"/>
                <a:cs typeface="SutonnyMJ" pitchFamily="2" charset="0"/>
              </a:rPr>
              <a:t>©‡</a:t>
            </a:r>
            <a:r>
              <a:rPr lang="en-US" dirty="0" err="1">
                <a:latin typeface="SutonnyMJ" pitchFamily="2" charset="0"/>
                <a:cs typeface="SutonnyMJ" pitchFamily="2" charset="0"/>
              </a:rPr>
              <a:t>Ui</a:t>
            </a:r>
            <a:r>
              <a:rPr lang="en-US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>
                <a:latin typeface="SutonnyMJ" pitchFamily="2" charset="0"/>
                <a:cs typeface="SutonnyMJ" pitchFamily="2" charset="0"/>
              </a:rPr>
              <a:t>wewfbœ</a:t>
            </a:r>
            <a:r>
              <a:rPr lang="en-US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>
                <a:latin typeface="SutonnyMJ" pitchFamily="2" charset="0"/>
                <a:cs typeface="SutonnyMJ" pitchFamily="2" charset="0"/>
              </a:rPr>
              <a:t>cÖKvi</a:t>
            </a:r>
            <a:r>
              <a:rPr lang="en-US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>
                <a:latin typeface="SutonnyMJ" pitchFamily="2" charset="0"/>
                <a:cs typeface="SutonnyMJ" pitchFamily="2" charset="0"/>
              </a:rPr>
              <a:t>m~Î</a:t>
            </a:r>
            <a:r>
              <a:rPr lang="en-US" dirty="0">
                <a:latin typeface="SutonnyMJ" pitchFamily="2" charset="0"/>
                <a:cs typeface="SutonnyMJ" pitchFamily="2" charset="0"/>
              </a:rPr>
              <a:t> :</a:t>
            </a:r>
            <a:endParaRPr lang="en-US" sz="5400" dirty="0"/>
          </a:p>
        </p:txBody>
      </p:sp>
      <p:pic>
        <p:nvPicPr>
          <p:cNvPr id="8195" name="Picture 3" descr="C:\Users\STUDEN\Desktop\NM circuit\9 cp\Ohmslaw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1219200"/>
            <a:ext cx="5410200" cy="51653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228600" y="1012209"/>
            <a:ext cx="2749471" cy="3046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err="1">
                <a:latin typeface="SutonnyMJ" pitchFamily="2" charset="0"/>
                <a:cs typeface="SutonnyMJ" pitchFamily="2" charset="0"/>
              </a:rPr>
              <a:t>GLv‡b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,</a:t>
            </a:r>
          </a:p>
          <a:p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Powwer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    = P</a:t>
            </a:r>
          </a:p>
          <a:p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Voltage      = V</a:t>
            </a:r>
          </a:p>
          <a:p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Current      = I</a:t>
            </a:r>
          </a:p>
          <a:p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Resistance = R</a:t>
            </a:r>
          </a:p>
          <a:p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Ohms         = </a:t>
            </a:r>
            <a:r>
              <a:rPr lang="en-US" sz="3200" dirty="0">
                <a:latin typeface="Cambria Math"/>
                <a:ea typeface="Cambria Math"/>
                <a:cs typeface="Times New Roman" pitchFamily="18" charset="0"/>
              </a:rPr>
              <a:t>𝞨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3082367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228600" y="228600"/>
                <a:ext cx="8763000" cy="6477000"/>
              </a:xfrm>
            </p:spPr>
            <p:txBody>
              <a:bodyPr>
                <a:normAutofit fontScale="92500" lnSpcReduction="10000"/>
              </a:bodyPr>
              <a:lstStyle/>
              <a:p>
                <a:pPr marL="0" indent="0">
                  <a:buNone/>
                </a:pPr>
                <a:r>
                  <a:rPr lang="en-US" dirty="0">
                    <a:latin typeface="SutonnyMJ" pitchFamily="2" charset="0"/>
                    <a:cs typeface="SutonnyMJ" pitchFamily="2" charset="0"/>
                  </a:rPr>
                  <a:t>‡_‡</a:t>
                </a:r>
                <a:r>
                  <a:rPr lang="en-US" dirty="0" err="1">
                    <a:latin typeface="SutonnyMJ" pitchFamily="2" charset="0"/>
                    <a:cs typeface="SutonnyMJ" pitchFamily="2" charset="0"/>
                  </a:rPr>
                  <a:t>fwbbw_I‡ige¨enviK‡i</a:t>
                </a:r>
                <a:r>
                  <a:rPr lang="en-US" dirty="0">
                    <a:latin typeface="SutonnyMJ" pitchFamily="2" charset="0"/>
                    <a:cs typeface="SutonnyMJ" pitchFamily="2" charset="0"/>
                  </a:rPr>
                  <a:t>†h †</a:t>
                </a:r>
                <a:r>
                  <a:rPr lang="en-US" dirty="0" err="1">
                    <a:latin typeface="SutonnyMJ" pitchFamily="2" charset="0"/>
                    <a:cs typeface="SutonnyMJ" pitchFamily="2" charset="0"/>
                  </a:rPr>
                  <a:t>Kvb</a:t>
                </a:r>
                <a:r>
                  <a:rPr lang="en-US" dirty="0">
                    <a:latin typeface="SutonnyMJ" pitchFamily="2" charset="0"/>
                    <a:cs typeface="SutonnyMJ" pitchFamily="2" charset="0"/>
                  </a:rPr>
                  <a:t>†</a:t>
                </a:r>
                <a:r>
                  <a:rPr lang="en-US" dirty="0" err="1">
                    <a:latin typeface="SutonnyMJ" pitchFamily="2" charset="0"/>
                    <a:cs typeface="SutonnyMJ" pitchFamily="2" charset="0"/>
                  </a:rPr>
                  <a:t>bUIqvK</a:t>
                </a:r>
                <a:r>
                  <a:rPr lang="en-US" dirty="0">
                    <a:latin typeface="SutonnyMJ" pitchFamily="2" charset="0"/>
                    <a:cs typeface="SutonnyMJ" pitchFamily="2" charset="0"/>
                  </a:rPr>
                  <a:t>©‡K </a:t>
                </a:r>
                <a:r>
                  <a:rPr lang="en-US" dirty="0" err="1">
                    <a:latin typeface="SutonnyMJ" pitchFamily="2" charset="0"/>
                    <a:cs typeface="SutonnyMJ" pitchFamily="2" charset="0"/>
                  </a:rPr>
                  <a:t>GKwUgvÎ</a:t>
                </a:r>
                <a:r>
                  <a:rPr lang="en-US" dirty="0">
                    <a:latin typeface="SutonnyMJ" pitchFamily="2" charset="0"/>
                    <a:cs typeface="SutonnyMJ" pitchFamily="2" charset="0"/>
                  </a:rPr>
                  <a:t>†</a:t>
                </a:r>
                <a:r>
                  <a:rPr lang="en-US" dirty="0" err="1">
                    <a:latin typeface="SutonnyMJ" pitchFamily="2" charset="0"/>
                    <a:cs typeface="SutonnyMJ" pitchFamily="2" charset="0"/>
                  </a:rPr>
                  <a:t>fv‡ëR</a:t>
                </a:r>
                <a:r>
                  <a:rPr lang="en-US" dirty="0">
                    <a:latin typeface="SutonnyMJ" pitchFamily="2" charset="0"/>
                    <a:cs typeface="SutonnyMJ" pitchFamily="2" charset="0"/>
                  </a:rPr>
                  <a:t>†</a:t>
                </a:r>
                <a:r>
                  <a:rPr lang="en-US" dirty="0" err="1">
                    <a:latin typeface="SutonnyMJ" pitchFamily="2" charset="0"/>
                    <a:cs typeface="SutonnyMJ" pitchFamily="2" charset="0"/>
                  </a:rPr>
                  <a:t>mv‡m</a:t>
                </a:r>
                <a:r>
                  <a:rPr lang="en-US" dirty="0">
                    <a:latin typeface="SutonnyMJ" pitchFamily="2" charset="0"/>
                    <a:cs typeface="SutonnyMJ" pitchFamily="2" charset="0"/>
                  </a:rPr>
                  <a:t>© </a:t>
                </a:r>
                <a:r>
                  <a:rPr lang="en-US" dirty="0" err="1">
                    <a:latin typeface="SutonnyMJ" pitchFamily="2" charset="0"/>
                    <a:cs typeface="SutonnyMJ" pitchFamily="2" charset="0"/>
                  </a:rPr>
                  <a:t>iæcvšÍiKivhvq</a:t>
                </a:r>
                <a:r>
                  <a:rPr lang="en-US" dirty="0">
                    <a:latin typeface="SutonnyMJ" pitchFamily="2" charset="0"/>
                    <a:cs typeface="SutonnyMJ" pitchFamily="2" charset="0"/>
                  </a:rPr>
                  <a:t> | </a:t>
                </a:r>
                <a:r>
                  <a:rPr lang="en-US" dirty="0" err="1">
                    <a:latin typeface="SutonnyMJ" pitchFamily="2" charset="0"/>
                    <a:cs typeface="SutonnyMJ" pitchFamily="2" charset="0"/>
                  </a:rPr>
                  <a:t>m‡ev</a:t>
                </a:r>
                <a:r>
                  <a:rPr lang="en-US" dirty="0">
                    <a:latin typeface="SutonnyMJ" pitchFamily="2" charset="0"/>
                    <a:cs typeface="SutonnyMJ" pitchFamily="2" charset="0"/>
                  </a:rPr>
                  <a:t>©”P </a:t>
                </a:r>
                <a:r>
                  <a:rPr lang="en-US" dirty="0" err="1">
                    <a:latin typeface="SutonnyMJ" pitchFamily="2" charset="0"/>
                    <a:cs typeface="SutonnyMJ" pitchFamily="2" charset="0"/>
                  </a:rPr>
                  <a:t>cvIqviUªvÝdviw_I‡i‡miD‡Ïk</a:t>
                </a:r>
                <a:r>
                  <a:rPr lang="en-US" dirty="0">
                    <a:latin typeface="SutonnyMJ" pitchFamily="2" charset="0"/>
                    <a:cs typeface="SutonnyMJ" pitchFamily="2" charset="0"/>
                  </a:rPr>
                  <a:t>¨ </a:t>
                </a:r>
                <a:r>
                  <a:rPr lang="en-US" dirty="0" err="1">
                    <a:latin typeface="SutonnyMJ" pitchFamily="2" charset="0"/>
                    <a:cs typeface="SutonnyMJ" pitchFamily="2" charset="0"/>
                  </a:rPr>
                  <a:t>nj</a:t>
                </a:r>
                <a:r>
                  <a:rPr lang="en-US" dirty="0">
                    <a:latin typeface="SutonnyMJ" pitchFamily="2" charset="0"/>
                    <a:cs typeface="SutonnyMJ" pitchFamily="2" charset="0"/>
                  </a:rPr>
                  <a:t>†</a:t>
                </a:r>
                <a:r>
                  <a:rPr lang="en-US" dirty="0" err="1">
                    <a:latin typeface="SutonnyMJ" pitchFamily="2" charset="0"/>
                    <a:cs typeface="SutonnyMJ" pitchFamily="2" charset="0"/>
                  </a:rPr>
                  <a:t>jvW</a:t>
                </a:r>
                <a:r>
                  <a:rPr lang="en-US" dirty="0">
                    <a:latin typeface="SutonnyMJ" pitchFamily="2" charset="0"/>
                    <a:cs typeface="SutonnyMJ" pitchFamily="2" charset="0"/>
                  </a:rPr>
                  <a:t>†</a:t>
                </a:r>
                <a:r>
                  <a:rPr lang="en-US" dirty="0" err="1">
                    <a:latin typeface="SutonnyMJ" pitchFamily="2" charset="0"/>
                    <a:cs typeface="SutonnyMJ" pitchFamily="2" charset="0"/>
                  </a:rPr>
                  <a:t>iwR</a:t>
                </a:r>
                <a:r>
                  <a:rPr lang="en-US" dirty="0">
                    <a:latin typeface="SutonnyMJ" pitchFamily="2" charset="0"/>
                    <a:cs typeface="SutonnyMJ" pitchFamily="2" charset="0"/>
                  </a:rPr>
                  <a:t>÷¨</a:t>
                </a:r>
                <a:r>
                  <a:rPr lang="en-US" dirty="0" err="1">
                    <a:latin typeface="SutonnyMJ" pitchFamily="2" charset="0"/>
                    <a:cs typeface="SutonnyMJ" pitchFamily="2" charset="0"/>
                  </a:rPr>
                  <a:t>vÝ</a:t>
                </a:r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>RL</a:t>
                </a:r>
                <a:r>
                  <a:rPr lang="en-US" dirty="0" err="1">
                    <a:latin typeface="SutonnyMJ" pitchFamily="2" charset="0"/>
                    <a:cs typeface="SutonnyMJ" pitchFamily="2" charset="0"/>
                  </a:rPr>
                  <a:t>Ggbfv‡ewbY©qKivnqhv‡Z</a:t>
                </a:r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>RL</a:t>
                </a:r>
                <a:r>
                  <a:rPr lang="en-US" dirty="0">
                    <a:latin typeface="SutonnyMJ" pitchFamily="2" charset="0"/>
                    <a:cs typeface="SutonnyMJ" pitchFamily="2" charset="0"/>
                  </a:rPr>
                  <a:t>G </a:t>
                </a:r>
                <a:r>
                  <a:rPr lang="en-US" dirty="0" err="1">
                    <a:latin typeface="SutonnyMJ" pitchFamily="2" charset="0"/>
                    <a:cs typeface="SutonnyMJ" pitchFamily="2" charset="0"/>
                  </a:rPr>
                  <a:t>m‡ev</a:t>
                </a:r>
                <a:r>
                  <a:rPr lang="en-US" dirty="0">
                    <a:latin typeface="SutonnyMJ" pitchFamily="2" charset="0"/>
                    <a:cs typeface="SutonnyMJ" pitchFamily="2" charset="0"/>
                  </a:rPr>
                  <a:t>©”P </a:t>
                </a:r>
                <a:r>
                  <a:rPr lang="en-US" dirty="0" err="1">
                    <a:latin typeface="SutonnyMJ" pitchFamily="2" charset="0"/>
                    <a:cs typeface="SutonnyMJ" pitchFamily="2" charset="0"/>
                  </a:rPr>
                  <a:t>cvIqviAcPqnq</a:t>
                </a:r>
                <a:r>
                  <a:rPr lang="en-US" dirty="0">
                    <a:latin typeface="SutonnyMJ" pitchFamily="2" charset="0"/>
                    <a:cs typeface="SutonnyMJ" pitchFamily="2" charset="0"/>
                  </a:rPr>
                  <a:t> | </a:t>
                </a:r>
              </a:p>
              <a:p>
                <a:pPr marL="0" indent="0">
                  <a:buNone/>
                </a:pPr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>P =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  <a:cs typeface="Times New Roman" pitchFamily="18" charset="0"/>
                          </a:rPr>
                          <m:t>𝐼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  <a:cs typeface="Times New Roman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>RL</a:t>
                </a:r>
              </a:p>
              <a:p>
                <a:pPr marL="0" indent="0">
                  <a:buNone/>
                </a:pPr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>P =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dirty="0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pPr>
                      <m:e>
                        <m:r>
                          <m:rPr>
                            <m:nor/>
                          </m:rPr>
                          <a:rPr lang="en-US" dirty="0">
                            <a:latin typeface="Times New Roman" pitchFamily="18" charset="0"/>
                            <a:cs typeface="Times New Roman" pitchFamily="18" charset="0"/>
                          </a:rPr>
                          <m:t>[</m:t>
                        </m:r>
                        <m:f>
                          <m:fPr>
                            <m:ctrlPr>
                              <a:rPr lang="en-US" i="1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fPr>
                          <m:num>
                            <m:r>
                              <m:rPr>
                                <m:nor/>
                              </m:rPr>
                              <a:rPr lang="en-US" dirty="0">
                                <a:latin typeface="Times New Roman" pitchFamily="18" charset="0"/>
                                <a:cs typeface="Times New Roman" pitchFamily="18" charset="0"/>
                              </a:rPr>
                              <m:t>Eth</m:t>
                            </m:r>
                            <m:r>
                              <m:rPr>
                                <m:nor/>
                              </m:rPr>
                              <a:rPr lang="en-US" dirty="0">
                                <a:latin typeface="Times New Roman" pitchFamily="18" charset="0"/>
                                <a:cs typeface="Times New Roman" pitchFamily="18" charset="0"/>
                              </a:rPr>
                              <m:t> </m:t>
                            </m:r>
                          </m:num>
                          <m:den>
                            <m:r>
                              <m:rPr>
                                <m:nor/>
                              </m:rPr>
                              <a:rPr lang="en-US" dirty="0">
                                <a:latin typeface="Times New Roman" pitchFamily="18" charset="0"/>
                                <a:cs typeface="Times New Roman" pitchFamily="18" charset="0"/>
                              </a:rPr>
                              <m:t>Rth</m:t>
                            </m:r>
                            <m:r>
                              <m:rPr>
                                <m:nor/>
                              </m:rPr>
                              <a:rPr lang="en-US" dirty="0">
                                <a:latin typeface="Times New Roman" pitchFamily="18" charset="0"/>
                                <a:cs typeface="Times New Roman" pitchFamily="18" charset="0"/>
                              </a:rPr>
                              <m:t> </m:t>
                            </m:r>
                            <m:r>
                              <a:rPr lang="en-US" i="1">
                                <a:latin typeface="Cambria Math"/>
                                <a:cs typeface="Times New Roman" pitchFamily="18" charset="0"/>
                              </a:rPr>
                              <m:t>+</m:t>
                            </m:r>
                            <m:r>
                              <m:rPr>
                                <m:nor/>
                              </m:rPr>
                              <a:rPr lang="en-US" dirty="0">
                                <a:latin typeface="Times New Roman" pitchFamily="18" charset="0"/>
                                <a:cs typeface="Times New Roman" pitchFamily="18" charset="0"/>
                              </a:rPr>
                              <m:t>RL</m:t>
                            </m:r>
                          </m:den>
                        </m:f>
                        <m:r>
                          <m:rPr>
                            <m:nor/>
                          </m:rPr>
                          <a:rPr lang="en-US" dirty="0" smtClean="0">
                            <a:latin typeface="Times New Roman" pitchFamily="18" charset="0"/>
                            <a:cs typeface="Times New Roman" pitchFamily="18" charset="0"/>
                          </a:rPr>
                          <m:t>]</m:t>
                        </m:r>
                      </m:e>
                      <m:sup>
                        <m:r>
                          <a:rPr lang="en-US" b="0" i="1" dirty="0" smtClean="0">
                            <a:latin typeface="Cambria Math"/>
                            <a:cs typeface="Times New Roman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> RL</a:t>
                </a:r>
              </a:p>
              <a:p>
                <a:pPr marL="0" indent="0">
                  <a:buNone/>
                </a:pPr>
                <a:r>
                  <a:rPr lang="en-US" dirty="0" err="1">
                    <a:latin typeface="SutonnyMJ" pitchFamily="2" charset="0"/>
                    <a:cs typeface="SutonnyMJ" pitchFamily="2" charset="0"/>
                  </a:rPr>
                  <a:t>cvIqvi</a:t>
                </a:r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> P</a:t>
                </a:r>
                <a:r>
                  <a:rPr lang="en-US" dirty="0">
                    <a:latin typeface="SutonnyMJ" pitchFamily="2" charset="0"/>
                    <a:cs typeface="SutonnyMJ" pitchFamily="2" charset="0"/>
                  </a:rPr>
                  <a:t> †</a:t>
                </a:r>
                <a:r>
                  <a:rPr lang="en-US" dirty="0" err="1">
                    <a:latin typeface="SutonnyMJ" pitchFamily="2" charset="0"/>
                    <a:cs typeface="SutonnyMJ" pitchFamily="2" charset="0"/>
                  </a:rPr>
                  <a:t>K-m‡ev</a:t>
                </a:r>
                <a:r>
                  <a:rPr lang="en-US" dirty="0">
                    <a:latin typeface="SutonnyMJ" pitchFamily="2" charset="0"/>
                    <a:cs typeface="SutonnyMJ" pitchFamily="2" charset="0"/>
                  </a:rPr>
                  <a:t>©”P </a:t>
                </a:r>
                <a:r>
                  <a:rPr lang="en-US" dirty="0" err="1">
                    <a:latin typeface="SutonnyMJ" pitchFamily="2" charset="0"/>
                    <a:cs typeface="SutonnyMJ" pitchFamily="2" charset="0"/>
                  </a:rPr>
                  <a:t>Ki‡Zn‡j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i="1" smtClean="0">
                            <a:latin typeface="Cambria Math" panose="02040503050406030204" pitchFamily="18" charset="0"/>
                            <a:cs typeface="SutonnyMJ" pitchFamily="2" charset="0"/>
                          </a:rPr>
                        </m:ctrlPr>
                      </m:fPr>
                      <m:num>
                        <m:r>
                          <a:rPr lang="en-US" sz="3600" b="0" i="1" smtClean="0">
                            <a:latin typeface="Cambria Math"/>
                            <a:cs typeface="SutonnyMJ" pitchFamily="2" charset="0"/>
                          </a:rPr>
                          <m:t>𝑑𝑝</m:t>
                        </m:r>
                      </m:num>
                      <m:den>
                        <m:r>
                          <a:rPr lang="en-US" sz="3600" b="0" i="1" smtClean="0">
                            <a:latin typeface="Cambria Math"/>
                            <a:cs typeface="SutonnyMJ" pitchFamily="2" charset="0"/>
                          </a:rPr>
                          <m:t>𝑑𝑅𝐿</m:t>
                        </m:r>
                      </m:den>
                    </m:f>
                  </m:oMath>
                </a14:m>
                <a:r>
                  <a:rPr lang="en-US" dirty="0">
                    <a:latin typeface="SutonnyMJ" pitchFamily="2" charset="0"/>
                    <a:cs typeface="SutonnyMJ" pitchFamily="2" charset="0"/>
                  </a:rPr>
                  <a:t> = 0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US" sz="4000" i="1">
                            <a:latin typeface="Cambria Math" panose="02040503050406030204" pitchFamily="18" charset="0"/>
                            <a:cs typeface="SutonnyMJ" pitchFamily="2" charset="0"/>
                          </a:rPr>
                        </m:ctrlPr>
                      </m:fPr>
                      <m:num>
                        <m:r>
                          <a:rPr lang="en-US" sz="4000" i="1">
                            <a:latin typeface="Cambria Math"/>
                            <a:cs typeface="SutonnyMJ" pitchFamily="2" charset="0"/>
                          </a:rPr>
                          <m:t>𝑑𝑝</m:t>
                        </m:r>
                      </m:num>
                      <m:den>
                        <m:r>
                          <a:rPr lang="en-US" sz="4000" i="1">
                            <a:latin typeface="Cambria Math"/>
                            <a:cs typeface="SutonnyMJ" pitchFamily="2" charset="0"/>
                          </a:rPr>
                          <m:t>𝑑𝑅𝐿</m:t>
                        </m:r>
                      </m:den>
                    </m:f>
                  </m:oMath>
                </a14:m>
                <a:r>
                  <a:rPr lang="en-US" dirty="0">
                    <a:latin typeface="SutonnyMJ" pitchFamily="2" charset="0"/>
                    <a:cs typeface="SutonnyMJ" pitchFamily="2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latin typeface="Cambria Math" panose="02040503050406030204" pitchFamily="18" charset="0"/>
                            <a:cs typeface="SutonnyMJ" pitchFamily="2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i="1" smtClean="0">
                                <a:latin typeface="Cambria Math" panose="02040503050406030204" pitchFamily="18" charset="0"/>
                                <a:cs typeface="SutonnyMJ" pitchFamily="2" charset="0"/>
                              </a:rPr>
                            </m:ctrlPr>
                          </m:sSupPr>
                          <m:e>
                            <m:r>
                              <m:rPr>
                                <m:nor/>
                              </m:rPr>
                              <a:rPr lang="en-US" dirty="0">
                                <a:latin typeface="Times New Roman" pitchFamily="18" charset="0"/>
                                <a:cs typeface="Times New Roman" pitchFamily="18" charset="0"/>
                              </a:rPr>
                              <m:t>Eth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/>
                                <a:cs typeface="SutonnyMJ" pitchFamily="2" charset="0"/>
                              </a:rPr>
                              <m:t>2</m:t>
                            </m:r>
                          </m:sup>
                        </m:sSup>
                        <m:r>
                          <a:rPr lang="en-US" i="1" smtClean="0">
                            <a:latin typeface="Cambria Math"/>
                            <a:cs typeface="SutonnyMJ" pitchFamily="2" charset="0"/>
                          </a:rPr>
                          <m:t>{</m:t>
                        </m:r>
                        <m:sSup>
                          <m:sSupPr>
                            <m:ctrlPr>
                              <a:rPr lang="en-US" i="1" smtClean="0">
                                <a:latin typeface="Cambria Math" panose="02040503050406030204" pitchFamily="18" charset="0"/>
                                <a:cs typeface="SutonnyMJ" pitchFamily="2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i="1" smtClean="0">
                                    <a:latin typeface="Cambria Math" panose="02040503050406030204" pitchFamily="18" charset="0"/>
                                    <a:cs typeface="SutonnyMJ" pitchFamily="2" charset="0"/>
                                  </a:rPr>
                                </m:ctrlPr>
                              </m:dPr>
                              <m:e>
                                <m:r>
                                  <m:rPr>
                                    <m:nor/>
                                  </m:rPr>
                                  <a:rPr lang="en-US" dirty="0">
                                    <a:latin typeface="Times New Roman" pitchFamily="18" charset="0"/>
                                    <a:cs typeface="Times New Roman" pitchFamily="18" charset="0"/>
                                  </a:rPr>
                                  <m:t>Rth</m:t>
                                </m:r>
                                <m:r>
                                  <m:rPr>
                                    <m:nor/>
                                  </m:rPr>
                                  <a:rPr lang="en-US" dirty="0">
                                    <a:latin typeface="Times New Roman" pitchFamily="18" charset="0"/>
                                    <a:cs typeface="Times New Roman" pitchFamily="18" charset="0"/>
                                  </a:rPr>
                                  <m:t> </m:t>
                                </m:r>
                                <m:r>
                                  <a:rPr lang="en-US" i="1">
                                    <a:latin typeface="Cambria Math"/>
                                    <a:cs typeface="Times New Roman" pitchFamily="18" charset="0"/>
                                  </a:rPr>
                                  <m:t>+</m:t>
                                </m:r>
                                <m:r>
                                  <m:rPr>
                                    <m:nor/>
                                  </m:rPr>
                                  <a:rPr lang="en-US" dirty="0">
                                    <a:latin typeface="Times New Roman" pitchFamily="18" charset="0"/>
                                    <a:cs typeface="Times New Roman" pitchFamily="18" charset="0"/>
                                  </a:rPr>
                                  <m:t>RL</m:t>
                                </m:r>
                              </m:e>
                            </m:d>
                          </m:e>
                          <m:sup>
                            <m:r>
                              <a:rPr lang="en-US" b="0" i="1" smtClean="0">
                                <a:latin typeface="Cambria Math"/>
                                <a:cs typeface="SutonnyMJ" pitchFamily="2" charset="0"/>
                              </a:rPr>
                              <m:t>2</m:t>
                            </m:r>
                          </m:sup>
                        </m:sSup>
                        <m:r>
                          <a:rPr lang="en-US" b="0" i="1" smtClean="0">
                            <a:latin typeface="Cambria Math"/>
                            <a:cs typeface="SutonnyMJ" pitchFamily="2" charset="0"/>
                          </a:rPr>
                          <m:t> −2</m:t>
                        </m:r>
                        <m:r>
                          <m:rPr>
                            <m:nor/>
                          </m:rPr>
                          <a:rPr lang="en-US" dirty="0">
                            <a:latin typeface="Times New Roman" pitchFamily="18" charset="0"/>
                            <a:cs typeface="Times New Roman" pitchFamily="18" charset="0"/>
                          </a:rPr>
                          <m:t>RL</m:t>
                        </m:r>
                        <m:r>
                          <a:rPr lang="en-US" b="0" i="1" dirty="0" smtClean="0">
                            <a:latin typeface="Cambria Math"/>
                            <a:cs typeface="Times New Roman" pitchFamily="18" charset="0"/>
                          </a:rPr>
                          <m:t>  (</m:t>
                        </m:r>
                        <m:r>
                          <m:rPr>
                            <m:nor/>
                          </m:rPr>
                          <a:rPr lang="en-US" dirty="0">
                            <a:latin typeface="Times New Roman" pitchFamily="18" charset="0"/>
                            <a:cs typeface="Times New Roman" pitchFamily="18" charset="0"/>
                          </a:rPr>
                          <m:t>Rth</m:t>
                        </m:r>
                        <m:r>
                          <m:rPr>
                            <m:nor/>
                          </m:rPr>
                          <a:rPr lang="en-US" dirty="0">
                            <a:latin typeface="Times New Roman" pitchFamily="18" charset="0"/>
                            <a:cs typeface="Times New Roman" pitchFamily="18" charset="0"/>
                          </a:rPr>
                          <m:t> </m:t>
                        </m:r>
                        <m:r>
                          <a:rPr lang="en-US" i="1">
                            <a:latin typeface="Cambria Math"/>
                            <a:cs typeface="Times New Roman" pitchFamily="18" charset="0"/>
                          </a:rPr>
                          <m:t>+</m:t>
                        </m:r>
                        <m:r>
                          <m:rPr>
                            <m:nor/>
                          </m:rPr>
                          <a:rPr lang="en-US" dirty="0">
                            <a:latin typeface="Times New Roman" pitchFamily="18" charset="0"/>
                            <a:cs typeface="Times New Roman" pitchFamily="18" charset="0"/>
                          </a:rPr>
                          <m:t>RL</m:t>
                        </m:r>
                        <m:r>
                          <a:rPr lang="en-US" b="0" i="1" dirty="0" smtClean="0">
                            <a:latin typeface="Cambria Math"/>
                            <a:cs typeface="Times New Roman" pitchFamily="18" charset="0"/>
                          </a:rPr>
                          <m:t>)</m:t>
                        </m:r>
                        <m:r>
                          <a:rPr lang="en-US" i="1" smtClean="0">
                            <a:latin typeface="Cambria Math"/>
                            <a:cs typeface="SutonnyMJ" pitchFamily="2" charset="0"/>
                          </a:rPr>
                          <m:t>}</m:t>
                        </m:r>
                        <m:r>
                          <a:rPr lang="en-US" b="0" i="1" smtClean="0">
                            <a:latin typeface="Cambria Math"/>
                            <a:cs typeface="SutonnyMJ" pitchFamily="2" charset="0"/>
                          </a:rPr>
                          <m:t>  </m:t>
                        </m:r>
                      </m:num>
                      <m:den>
                        <m:sSup>
                          <m:sSupPr>
                            <m:ctrlPr>
                              <a:rPr lang="en-US" i="1" smtClean="0">
                                <a:latin typeface="Cambria Math" panose="02040503050406030204" pitchFamily="18" charset="0"/>
                                <a:cs typeface="SutonnyMJ" pitchFamily="2" charset="0"/>
                              </a:rPr>
                            </m:ctrlPr>
                          </m:sSupPr>
                          <m:e>
                            <m:r>
                              <a:rPr lang="en-US" i="1" smtClean="0">
                                <a:latin typeface="Cambria Math"/>
                                <a:cs typeface="SutonnyMJ" pitchFamily="2" charset="0"/>
                              </a:rPr>
                              <m:t>(</m:t>
                            </m:r>
                            <m:r>
                              <m:rPr>
                                <m:nor/>
                              </m:rPr>
                              <a:rPr lang="en-US" dirty="0">
                                <a:latin typeface="Times New Roman" pitchFamily="18" charset="0"/>
                                <a:cs typeface="Times New Roman" pitchFamily="18" charset="0"/>
                              </a:rPr>
                              <m:t>Rth</m:t>
                            </m:r>
                            <m:r>
                              <m:rPr>
                                <m:nor/>
                              </m:rPr>
                              <a:rPr lang="en-US" dirty="0">
                                <a:latin typeface="Times New Roman" pitchFamily="18" charset="0"/>
                                <a:cs typeface="Times New Roman" pitchFamily="18" charset="0"/>
                              </a:rPr>
                              <m:t> </m:t>
                            </m:r>
                            <m:r>
                              <a:rPr lang="en-US" i="1">
                                <a:latin typeface="Cambria Math"/>
                                <a:cs typeface="Times New Roman" pitchFamily="18" charset="0"/>
                              </a:rPr>
                              <m:t>+</m:t>
                            </m:r>
                            <m:r>
                              <m:rPr>
                                <m:nor/>
                              </m:rPr>
                              <a:rPr lang="en-US" dirty="0">
                                <a:latin typeface="Times New Roman" pitchFamily="18" charset="0"/>
                                <a:cs typeface="Times New Roman" pitchFamily="18" charset="0"/>
                              </a:rPr>
                              <m:t>RL</m:t>
                            </m:r>
                            <m:r>
                              <a:rPr lang="en-US" i="1" smtClean="0">
                                <a:latin typeface="Cambria Math"/>
                                <a:cs typeface="SutonnyMJ" pitchFamily="2" charset="0"/>
                              </a:rPr>
                              <m:t>)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/>
                                <a:cs typeface="SutonnyMJ" pitchFamily="2" charset="0"/>
                              </a:rPr>
                              <m:t>4</m:t>
                            </m:r>
                          </m:sup>
                        </m:sSup>
                      </m:den>
                    </m:f>
                  </m:oMath>
                </a14:m>
                <a:endParaRPr lang="en-US" dirty="0">
                  <a:latin typeface="SutonnyMJ" pitchFamily="2" charset="0"/>
                  <a:cs typeface="SutonnyMJ" pitchFamily="2" charset="0"/>
                </a:endParaRPr>
              </a:p>
              <a:p>
                <a:pPr marL="0" indent="0">
                  <a:buNone/>
                </a:pPr>
                <a:r>
                  <a:rPr lang="en-US" dirty="0" err="1">
                    <a:latin typeface="SutonnyMJ" pitchFamily="2" charset="0"/>
                    <a:cs typeface="SutonnyMJ" pitchFamily="2" charset="0"/>
                  </a:rPr>
                  <a:t>hLb</a:t>
                </a:r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> RL = </a:t>
                </a:r>
                <a:r>
                  <a:rPr lang="en-US" dirty="0" err="1">
                    <a:latin typeface="Times New Roman" pitchFamily="18" charset="0"/>
                    <a:cs typeface="Times New Roman" pitchFamily="18" charset="0"/>
                  </a:rPr>
                  <a:t>Rth</a:t>
                </a:r>
              </a:p>
              <a:p>
                <a:pPr marL="0" indent="0">
                  <a:buNone/>
                </a:pPr>
                <a:r>
                  <a:rPr lang="en-US" dirty="0" err="1">
                    <a:latin typeface="SutonnyMJ" pitchFamily="2" charset="0"/>
                    <a:cs typeface="SutonnyMJ" pitchFamily="2" charset="0"/>
                  </a:rPr>
                  <a:t>m‡ev</a:t>
                </a:r>
                <a:r>
                  <a:rPr lang="en-US" dirty="0">
                    <a:latin typeface="SutonnyMJ" pitchFamily="2" charset="0"/>
                    <a:cs typeface="SutonnyMJ" pitchFamily="2" charset="0"/>
                  </a:rPr>
                  <a:t>©”P </a:t>
                </a:r>
                <a:r>
                  <a:rPr lang="en-US" dirty="0" err="1">
                    <a:latin typeface="SutonnyMJ" pitchFamily="2" charset="0"/>
                    <a:cs typeface="SutonnyMJ" pitchFamily="2" charset="0"/>
                  </a:rPr>
                  <a:t>cvIqviUªvÝdviRb</a:t>
                </a:r>
                <a:r>
                  <a:rPr lang="en-US" dirty="0">
                    <a:latin typeface="SutonnyMJ" pitchFamily="2" charset="0"/>
                    <a:cs typeface="SutonnyMJ" pitchFamily="2" charset="0"/>
                  </a:rPr>
                  <a:t>¨ †</a:t>
                </a:r>
                <a:r>
                  <a:rPr lang="en-US" dirty="0" err="1">
                    <a:latin typeface="SutonnyMJ" pitchFamily="2" charset="0"/>
                    <a:cs typeface="SutonnyMJ" pitchFamily="2" charset="0"/>
                  </a:rPr>
                  <a:t>jvW</a:t>
                </a:r>
                <a:r>
                  <a:rPr lang="en-US" dirty="0">
                    <a:latin typeface="SutonnyMJ" pitchFamily="2" charset="0"/>
                    <a:cs typeface="SutonnyMJ" pitchFamily="2" charset="0"/>
                  </a:rPr>
                  <a:t>†</a:t>
                </a:r>
                <a:r>
                  <a:rPr lang="en-US" dirty="0" err="1">
                    <a:latin typeface="SutonnyMJ" pitchFamily="2" charset="0"/>
                    <a:cs typeface="SutonnyMJ" pitchFamily="2" charset="0"/>
                  </a:rPr>
                  <a:t>iwR</a:t>
                </a:r>
                <a:r>
                  <a:rPr lang="en-US" dirty="0">
                    <a:latin typeface="SutonnyMJ" pitchFamily="2" charset="0"/>
                    <a:cs typeface="SutonnyMJ" pitchFamily="2" charset="0"/>
                  </a:rPr>
                  <a:t>÷¨</a:t>
                </a:r>
                <a:r>
                  <a:rPr lang="en-US" dirty="0" err="1">
                    <a:latin typeface="SutonnyMJ" pitchFamily="2" charset="0"/>
                    <a:cs typeface="SutonnyMJ" pitchFamily="2" charset="0"/>
                  </a:rPr>
                  <a:t>vÝmgš</a:t>
                </a:r>
                <a:r>
                  <a:rPr lang="en-US" dirty="0">
                    <a:latin typeface="SutonnyMJ" pitchFamily="2" charset="0"/>
                    <a:cs typeface="SutonnyMJ" pitchFamily="2" charset="0"/>
                  </a:rPr>
                  <a:t>^‡qi </a:t>
                </a:r>
                <a:r>
                  <a:rPr lang="en-US" dirty="0" err="1">
                    <a:latin typeface="SutonnyMJ" pitchFamily="2" charset="0"/>
                    <a:cs typeface="SutonnyMJ" pitchFamily="2" charset="0"/>
                  </a:rPr>
                  <a:t>cÖwµqv‡K</a:t>
                </a:r>
                <a:r>
                  <a:rPr lang="en-US" dirty="0">
                    <a:latin typeface="SutonnyMJ" pitchFamily="2" charset="0"/>
                    <a:cs typeface="SutonnyMJ" pitchFamily="2" charset="0"/>
                  </a:rPr>
                  <a:t>†</a:t>
                </a:r>
                <a:r>
                  <a:rPr lang="en-US" dirty="0" err="1">
                    <a:latin typeface="SutonnyMJ" pitchFamily="2" charset="0"/>
                    <a:cs typeface="SutonnyMJ" pitchFamily="2" charset="0"/>
                  </a:rPr>
                  <a:t>jvWg¨vwPsejvnq</a:t>
                </a:r>
                <a:r>
                  <a:rPr lang="en-US" dirty="0">
                    <a:latin typeface="SutonnyMJ" pitchFamily="2" charset="0"/>
                    <a:cs typeface="SutonnyMJ" pitchFamily="2" charset="0"/>
                  </a:rPr>
                  <a:t> |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28600" y="228600"/>
                <a:ext cx="8763000" cy="6477000"/>
              </a:xfrm>
              <a:blipFill rotWithShape="1">
                <a:blip r:embed="rId3"/>
                <a:stretch>
                  <a:fillRect l="-1670" t="-1695" r="-2088" b="-10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90430971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355" y="0"/>
            <a:ext cx="9143999" cy="707886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sz="4000" b="1" dirty="0">
                <a:latin typeface="SutonnyMJ" pitchFamily="2" charset="0"/>
                <a:cs typeface="SutonnyMJ" pitchFamily="2" charset="0"/>
              </a:rPr>
              <a:t>                          m¤¢</a:t>
            </a:r>
            <a:r>
              <a:rPr lang="en-US" sz="4000" b="1" dirty="0" err="1">
                <a:latin typeface="SutonnyMJ" pitchFamily="2" charset="0"/>
                <a:cs typeface="SutonnyMJ" pitchFamily="2" charset="0"/>
              </a:rPr>
              <a:t>ve</a:t>
            </a:r>
            <a:r>
              <a:rPr lang="en-US" sz="4000" b="1" dirty="0">
                <a:latin typeface="SutonnyMJ" pitchFamily="2" charset="0"/>
                <a:cs typeface="SutonnyMJ" pitchFamily="2" charset="0"/>
              </a:rPr>
              <a:t>¨ </a:t>
            </a:r>
            <a:r>
              <a:rPr lang="en-US" sz="4000" b="1" dirty="0" err="1">
                <a:latin typeface="SutonnyMJ" pitchFamily="2" charset="0"/>
                <a:cs typeface="SutonnyMJ" pitchFamily="2" charset="0"/>
              </a:rPr>
              <a:t>cÖkœmgyn</a:t>
            </a:r>
            <a:endParaRPr lang="en-US" sz="4000" dirty="0"/>
          </a:p>
        </p:txBody>
      </p:sp>
      <p:sp>
        <p:nvSpPr>
          <p:cNvPr id="3" name="Rectangle 2"/>
          <p:cNvSpPr/>
          <p:nvPr/>
        </p:nvSpPr>
        <p:spPr>
          <a:xfrm>
            <a:off x="609600" y="1371600"/>
            <a:ext cx="815340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err="1">
                <a:latin typeface="SutonnyMJ" pitchFamily="2" charset="0"/>
                <a:cs typeface="SutonnyMJ" pitchFamily="2" charset="0"/>
              </a:rPr>
              <a:t>Kvik‡di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Kv‡i›U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Ges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†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fv‡ëR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m~Î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wjL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|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Gi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mvnv‡h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¨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mgm¨vi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mgvavb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Ki|</a:t>
            </a:r>
          </a:p>
          <a:p>
            <a:r>
              <a:rPr lang="en-US" sz="3200" dirty="0">
                <a:latin typeface="SutonnyMJ" pitchFamily="2" charset="0"/>
                <a:cs typeface="SutonnyMJ" pitchFamily="2" charset="0"/>
              </a:rPr>
              <a:t>‡_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fwbb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Õm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w_I‡ig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wjL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|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Gi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mvnv‡h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¨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mgm¨vi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mgvavb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Ki|</a:t>
            </a:r>
          </a:p>
          <a:p>
            <a:r>
              <a:rPr lang="en-US" sz="3200" dirty="0" err="1">
                <a:latin typeface="SutonnyMJ" pitchFamily="2" charset="0"/>
                <a:cs typeface="SutonnyMJ" pitchFamily="2" charset="0"/>
              </a:rPr>
              <a:t>mycvicwRkbÕm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w_I‡ig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wjL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|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Gi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mvnv‡h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¨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mgm¨vi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mgvavb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Ki|</a:t>
            </a:r>
          </a:p>
          <a:p>
            <a:r>
              <a:rPr lang="en-US" sz="3200" dirty="0" err="1">
                <a:latin typeface="SutonnyMJ" pitchFamily="2" charset="0"/>
                <a:cs typeface="SutonnyMJ" pitchFamily="2" charset="0"/>
              </a:rPr>
              <a:t>bU©bÕm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w_I‡ig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wjL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|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Gi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mvnv‡h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¨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mgm¨vi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mgvavb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Ki| </a:t>
            </a:r>
          </a:p>
        </p:txBody>
      </p:sp>
    </p:spTree>
    <p:extLst>
      <p:ext uri="{BB962C8B-B14F-4D97-AF65-F5344CB8AC3E}">
        <p14:creationId xmlns:p14="http://schemas.microsoft.com/office/powerpoint/2010/main" val="1440016795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66700" y="5181600"/>
            <a:ext cx="8534400" cy="1107996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lvl="0"/>
            <a:r>
              <a:rPr lang="en-US" sz="6600" b="1" dirty="0">
                <a:latin typeface="SutonnyMJ" pitchFamily="2" charset="0"/>
                <a:cs typeface="SutonnyMJ" pitchFamily="2" charset="0"/>
              </a:rPr>
              <a:t>        ÷vi/‡</a:t>
            </a:r>
            <a:r>
              <a:rPr lang="en-US" sz="6600" b="1" dirty="0" err="1">
                <a:latin typeface="SutonnyMJ" pitchFamily="2" charset="0"/>
                <a:cs typeface="SutonnyMJ" pitchFamily="2" charset="0"/>
              </a:rPr>
              <a:t>Wëv</a:t>
            </a:r>
            <a:r>
              <a:rPr lang="en-US" sz="6600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6600" b="1" dirty="0" err="1">
                <a:latin typeface="SutonnyMJ" pitchFamily="2" charset="0"/>
                <a:cs typeface="SutonnyMJ" pitchFamily="2" charset="0"/>
              </a:rPr>
              <a:t>iƒcvšÍi</a:t>
            </a:r>
            <a:endParaRPr lang="en-US" sz="6600" b="1" dirty="0"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6" name="Cloud Callout 5"/>
          <p:cNvSpPr/>
          <p:nvPr/>
        </p:nvSpPr>
        <p:spPr>
          <a:xfrm>
            <a:off x="1219200" y="255024"/>
            <a:ext cx="6629400" cy="3859776"/>
          </a:xfrm>
          <a:prstGeom prst="cloudCallout">
            <a:avLst/>
          </a:prstGeom>
          <a:gradFill>
            <a:gsLst>
              <a:gs pos="0">
                <a:srgbClr val="FFFFFF"/>
              </a:gs>
              <a:gs pos="7001">
                <a:srgbClr val="E6E6E6"/>
              </a:gs>
              <a:gs pos="32001">
                <a:srgbClr val="7D8496"/>
              </a:gs>
              <a:gs pos="47000">
                <a:srgbClr val="E6E6E6"/>
              </a:gs>
              <a:gs pos="85001">
                <a:srgbClr val="7D8496"/>
              </a:gs>
              <a:gs pos="100000">
                <a:srgbClr val="E6E6E6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b="1" dirty="0" err="1">
                <a:solidFill>
                  <a:schemeClr val="bg2">
                    <a:lumMod val="10000"/>
                  </a:schemeClr>
                </a:solidFill>
                <a:latin typeface="SutonnyMJ" pitchFamily="2" charset="0"/>
                <a:cs typeface="SutonnyMJ" pitchFamily="2" charset="0"/>
              </a:rPr>
              <a:t>Aa¨vq</a:t>
            </a:r>
            <a:r>
              <a:rPr lang="en-US" sz="8000" b="1" dirty="0">
                <a:solidFill>
                  <a:schemeClr val="bg2">
                    <a:lumMod val="10000"/>
                  </a:schemeClr>
                </a:solidFill>
                <a:latin typeface="SutonnyMJ" pitchFamily="2" charset="0"/>
                <a:cs typeface="SutonnyMJ" pitchFamily="2" charset="0"/>
              </a:rPr>
              <a:t> - 4</a:t>
            </a:r>
          </a:p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3814376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0" y="0"/>
            <a:ext cx="9144000" cy="83820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>
            <a:solidFill>
              <a:schemeClr val="tx1"/>
            </a:solidFill>
          </a:ln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>
                <a:latin typeface="SutonnyMJ" pitchFamily="2" charset="0"/>
                <a:cs typeface="SutonnyMJ" pitchFamily="2" charset="0"/>
              </a:rPr>
              <a:t>mvwK©‡Ui wewfbœ cÖKvi m~Î :</a:t>
            </a:r>
            <a:endParaRPr lang="en-US" sz="5400" dirty="0"/>
          </a:p>
        </p:txBody>
      </p:sp>
      <p:pic>
        <p:nvPicPr>
          <p:cNvPr id="11266" name="Picture 2" descr="C:\Users\STUDEN\Desktop\NM circuit\9 cp\ohms-law.jpg"/>
          <p:cNvPicPr>
            <a:picLocks noChangeAspect="1" noChangeArrowheads="1"/>
          </p:cNvPicPr>
          <p:nvPr/>
        </p:nvPicPr>
        <p:blipFill>
          <a:blip r:embed="rId3">
            <a:biLevel thresh="75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saturation sat="40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1600200"/>
            <a:ext cx="4762500" cy="476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7531" y="990600"/>
            <a:ext cx="3389069" cy="37856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err="1">
                <a:latin typeface="SutonnyMJ" pitchFamily="2" charset="0"/>
                <a:cs typeface="SutonnyMJ" pitchFamily="2" charset="0"/>
              </a:rPr>
              <a:t>GLv‡b</a:t>
            </a:r>
            <a:r>
              <a:rPr lang="en-US" sz="4000" dirty="0">
                <a:latin typeface="SutonnyMJ" pitchFamily="2" charset="0"/>
                <a:cs typeface="SutonnyMJ" pitchFamily="2" charset="0"/>
              </a:rPr>
              <a:t> ,</a:t>
            </a:r>
          </a:p>
          <a:p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Powwer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    = P</a:t>
            </a:r>
          </a:p>
          <a:p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Voltage      = V</a:t>
            </a:r>
          </a:p>
          <a:p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Current      = I</a:t>
            </a:r>
          </a:p>
          <a:p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Resistance = R</a:t>
            </a:r>
          </a:p>
          <a:p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Ohms         = </a:t>
            </a:r>
            <a:r>
              <a:rPr lang="en-US" sz="4000" dirty="0">
                <a:latin typeface="Cambria Math"/>
                <a:ea typeface="Cambria Math"/>
                <a:cs typeface="Times New Roman" pitchFamily="18" charset="0"/>
              </a:rPr>
              <a:t>𝞨</a:t>
            </a:r>
            <a:endParaRPr lang="en-US" sz="4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6300179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707886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sz="4000" b="1" dirty="0">
                <a:latin typeface="SutonnyMJ" pitchFamily="2" charset="0"/>
                <a:cs typeface="SutonnyMJ" pitchFamily="2" charset="0"/>
              </a:rPr>
              <a:t>                  ‡</a:t>
            </a:r>
            <a:r>
              <a:rPr lang="en-US" sz="4000" b="1" dirty="0" err="1">
                <a:latin typeface="SutonnyMJ" pitchFamily="2" charset="0"/>
                <a:cs typeface="SutonnyMJ" pitchFamily="2" charset="0"/>
              </a:rPr>
              <a:t>Wëv</a:t>
            </a:r>
            <a:r>
              <a:rPr lang="en-US" sz="4000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b="1" dirty="0" err="1">
                <a:latin typeface="SutonnyMJ" pitchFamily="2" charset="0"/>
                <a:cs typeface="SutonnyMJ" pitchFamily="2" charset="0"/>
              </a:rPr>
              <a:t>n‡Z</a:t>
            </a:r>
            <a:r>
              <a:rPr lang="en-US" sz="4000" b="1" dirty="0">
                <a:latin typeface="SutonnyMJ" pitchFamily="2" charset="0"/>
                <a:cs typeface="SutonnyMJ" pitchFamily="2" charset="0"/>
              </a:rPr>
              <a:t> ÷</a:t>
            </a:r>
            <a:r>
              <a:rPr lang="en-US" sz="4000" b="1" dirty="0" err="1">
                <a:latin typeface="SutonnyMJ" pitchFamily="2" charset="0"/>
                <a:cs typeface="SutonnyMJ" pitchFamily="2" charset="0"/>
              </a:rPr>
              <a:t>v‡i</a:t>
            </a:r>
            <a:r>
              <a:rPr lang="en-US" sz="4000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b="1" dirty="0" err="1">
                <a:latin typeface="SutonnyMJ" pitchFamily="2" charset="0"/>
                <a:cs typeface="SutonnyMJ" pitchFamily="2" charset="0"/>
              </a:rPr>
              <a:t>iƒcvšÍi</a:t>
            </a:r>
            <a:endParaRPr lang="en-US" sz="4000" dirty="0"/>
          </a:p>
        </p:txBody>
      </p:sp>
      <p:sp>
        <p:nvSpPr>
          <p:cNvPr id="3" name="Rectangle 2"/>
          <p:cNvSpPr/>
          <p:nvPr/>
        </p:nvSpPr>
        <p:spPr>
          <a:xfrm>
            <a:off x="457200" y="886413"/>
            <a:ext cx="815340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>
                <a:latin typeface="SutonnyMJ" pitchFamily="2" charset="0"/>
                <a:cs typeface="SutonnyMJ" pitchFamily="2" charset="0"/>
              </a:rPr>
              <a:t>‡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Kvb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GKwU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wbw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`©ó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cÖv‡šÍi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mshy³ †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Wëv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†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iwRó¨vÝØ‡qi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¸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Ydj‡K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‡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Wëv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†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iwR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÷¨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vÝÎ‡qi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†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hvMdj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Øviv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fvM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Ki‡j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fvM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dj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D³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cÖv‡šÍ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mshy³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mgZzj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¨ ÷vi †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iwRó¨v‡Ýi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mgvb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n‡e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|</a:t>
            </a:r>
          </a:p>
          <a:p>
            <a:endParaRPr lang="en-US" sz="3200" dirty="0">
              <a:latin typeface="SutonnyMJ" pitchFamily="2" charset="0"/>
              <a:cs typeface="SutonnyMJ" pitchFamily="2" charset="0"/>
            </a:endParaRPr>
          </a:p>
          <a:p>
            <a:r>
              <a:rPr lang="en-US" sz="3200" dirty="0">
                <a:latin typeface="SutonnyMJ" pitchFamily="2" charset="0"/>
                <a:cs typeface="SutonnyMJ" pitchFamily="2" charset="0"/>
              </a:rPr>
              <a:t>÷vi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ms‡hv‡Mi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†h †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Kvb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evû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=</a:t>
            </a:r>
          </a:p>
        </p:txBody>
      </p:sp>
      <p:cxnSp>
        <p:nvCxnSpPr>
          <p:cNvPr id="5" name="Straight Connector 4"/>
          <p:cNvCxnSpPr/>
          <p:nvPr/>
        </p:nvCxnSpPr>
        <p:spPr>
          <a:xfrm>
            <a:off x="4533900" y="3085888"/>
            <a:ext cx="4191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4533900" y="2488050"/>
            <a:ext cx="4191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3200" dirty="0">
                <a:solidFill>
                  <a:prstClr val="black"/>
                </a:solidFill>
                <a:latin typeface="SutonnyMJ" pitchFamily="2" charset="0"/>
                <a:cs typeface="SutonnyMJ" pitchFamily="2" charset="0"/>
              </a:rPr>
              <a:t>‡</a:t>
            </a:r>
            <a:r>
              <a:rPr lang="en-US" sz="3200" dirty="0" err="1">
                <a:solidFill>
                  <a:prstClr val="black"/>
                </a:solidFill>
                <a:latin typeface="SutonnyMJ" pitchFamily="2" charset="0"/>
                <a:cs typeface="SutonnyMJ" pitchFamily="2" charset="0"/>
              </a:rPr>
              <a:t>Wëvi</a:t>
            </a:r>
            <a:r>
              <a:rPr lang="en-US" sz="3200" dirty="0">
                <a:solidFill>
                  <a:prstClr val="black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SutonnyMJ" pitchFamily="2" charset="0"/>
                <a:cs typeface="SutonnyMJ" pitchFamily="2" charset="0"/>
              </a:rPr>
              <a:t>msjMœ</a:t>
            </a:r>
            <a:r>
              <a:rPr lang="en-US" sz="3200" dirty="0">
                <a:solidFill>
                  <a:prstClr val="black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SutonnyMJ" pitchFamily="2" charset="0"/>
                <a:cs typeface="SutonnyMJ" pitchFamily="2" charset="0"/>
              </a:rPr>
              <a:t>evûØ‡qi</a:t>
            </a:r>
            <a:r>
              <a:rPr lang="en-US" sz="3200" dirty="0">
                <a:solidFill>
                  <a:prstClr val="black"/>
                </a:solidFill>
                <a:latin typeface="SutonnyMJ" pitchFamily="2" charset="0"/>
                <a:cs typeface="SutonnyMJ" pitchFamily="2" charset="0"/>
              </a:rPr>
              <a:t> ¸</a:t>
            </a:r>
            <a:r>
              <a:rPr lang="en-US" sz="3200" dirty="0" err="1">
                <a:solidFill>
                  <a:prstClr val="black"/>
                </a:solidFill>
                <a:latin typeface="SutonnyMJ" pitchFamily="2" charset="0"/>
                <a:cs typeface="SutonnyMJ" pitchFamily="2" charset="0"/>
              </a:rPr>
              <a:t>bdj</a:t>
            </a:r>
            <a:endParaRPr lang="en-US" sz="3200" dirty="0">
              <a:solidFill>
                <a:prstClr val="black"/>
              </a:solidFill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553494" y="3148570"/>
            <a:ext cx="421986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SutonnyMJ" pitchFamily="2" charset="0"/>
                <a:cs typeface="SutonnyMJ" pitchFamily="2" charset="0"/>
              </a:rPr>
              <a:t>‡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Wëvi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msjMœ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evûÎ‡q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†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hvMdj</a:t>
            </a:r>
            <a:endParaRPr lang="en-US" sz="3200" dirty="0"/>
          </a:p>
        </p:txBody>
      </p:sp>
      <p:pic>
        <p:nvPicPr>
          <p:cNvPr id="1026" name="Picture 2" descr="G:\NM circuit\img_130625_deltaStar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3733345"/>
            <a:ext cx="8763000" cy="31246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08429414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228600" y="914400"/>
                <a:ext cx="8763000" cy="5715000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>We know ,</a:t>
                </a:r>
              </a:p>
              <a:p>
                <a:pPr marL="0" indent="0">
                  <a:buNone/>
                </a:pPr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> A + B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/>
                            <a:cs typeface="Times New Roman" pitchFamily="18" charset="0"/>
                          </a:rPr>
                          <m:t>𝑍</m:t>
                        </m:r>
                        <m:r>
                          <a:rPr lang="en-US" b="0" i="1" smtClean="0">
                            <a:latin typeface="Cambria Math"/>
                            <a:cs typeface="Times New Roman" pitchFamily="18" charset="0"/>
                          </a:rPr>
                          <m:t>(</m:t>
                        </m:r>
                        <m:r>
                          <a:rPr lang="en-US" b="0" i="1" smtClean="0">
                            <a:latin typeface="Cambria Math"/>
                            <a:cs typeface="Times New Roman" pitchFamily="18" charset="0"/>
                          </a:rPr>
                          <m:t>𝑋</m:t>
                        </m:r>
                        <m:r>
                          <a:rPr lang="en-US" b="0" i="1" smtClean="0">
                            <a:latin typeface="Cambria Math"/>
                            <a:cs typeface="Times New Roman" pitchFamily="18" charset="0"/>
                          </a:rPr>
                          <m:t>+</m:t>
                        </m:r>
                        <m:r>
                          <a:rPr lang="en-US" b="0" i="1" smtClean="0">
                            <a:latin typeface="Cambria Math"/>
                            <a:cs typeface="Times New Roman" pitchFamily="18" charset="0"/>
                          </a:rPr>
                          <m:t>𝑌</m:t>
                        </m:r>
                        <m:r>
                          <a:rPr lang="en-US" b="0" i="1" smtClean="0">
                            <a:latin typeface="Cambria Math"/>
                            <a:cs typeface="Times New Roman" pitchFamily="18" charset="0"/>
                          </a:rPr>
                          <m:t>)</m:t>
                        </m:r>
                      </m:num>
                      <m:den>
                        <m:r>
                          <a:rPr lang="en-US" b="0" i="1" smtClean="0">
                            <a:latin typeface="Cambria Math"/>
                            <a:cs typeface="Times New Roman" pitchFamily="18" charset="0"/>
                          </a:rPr>
                          <m:t>𝑋</m:t>
                        </m:r>
                        <m:r>
                          <a:rPr lang="en-US" b="0" i="1" smtClean="0">
                            <a:latin typeface="Cambria Math"/>
                            <a:cs typeface="Times New Roman" pitchFamily="18" charset="0"/>
                          </a:rPr>
                          <m:t>+</m:t>
                        </m:r>
                        <m:r>
                          <a:rPr lang="en-US" b="0" i="1" smtClean="0">
                            <a:latin typeface="Cambria Math"/>
                            <a:cs typeface="Times New Roman" pitchFamily="18" charset="0"/>
                          </a:rPr>
                          <m:t>𝑌</m:t>
                        </m:r>
                        <m:r>
                          <a:rPr lang="en-US" b="0" i="1" smtClean="0">
                            <a:latin typeface="Cambria Math"/>
                            <a:cs typeface="Times New Roman" pitchFamily="18" charset="0"/>
                          </a:rPr>
                          <m:t>+</m:t>
                        </m:r>
                        <m:r>
                          <a:rPr lang="en-US" b="0" i="1" smtClean="0">
                            <a:latin typeface="Cambria Math"/>
                            <a:cs typeface="Times New Roman" pitchFamily="18" charset="0"/>
                          </a:rPr>
                          <m:t>𝑍</m:t>
                        </m:r>
                      </m:den>
                    </m:f>
                  </m:oMath>
                </a14:m>
                <a:endParaRPr lang="en-US" dirty="0"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0">
                  <a:buNone/>
                </a:pPr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>             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/>
                            <a:cs typeface="Times New Roman" pitchFamily="18" charset="0"/>
                          </a:rPr>
                          <m:t>𝑋</m:t>
                        </m:r>
                        <m:r>
                          <a:rPr lang="en-US" b="0" i="1" smtClean="0">
                            <a:latin typeface="Cambria Math"/>
                            <a:cs typeface="Times New Roman" pitchFamily="18" charset="0"/>
                          </a:rPr>
                          <m:t>𝑍</m:t>
                        </m:r>
                        <m:r>
                          <a:rPr lang="en-US" i="1">
                            <a:latin typeface="Cambria Math"/>
                            <a:cs typeface="Times New Roman" pitchFamily="18" charset="0"/>
                          </a:rPr>
                          <m:t>+</m:t>
                        </m:r>
                        <m:r>
                          <a:rPr lang="en-US" i="1">
                            <a:latin typeface="Cambria Math"/>
                            <a:cs typeface="Times New Roman" pitchFamily="18" charset="0"/>
                          </a:rPr>
                          <m:t>𝑌𝑍</m:t>
                        </m:r>
                      </m:num>
                      <m:den>
                        <m:r>
                          <a:rPr lang="en-US" i="1">
                            <a:latin typeface="Cambria Math"/>
                            <a:cs typeface="Times New Roman" pitchFamily="18" charset="0"/>
                          </a:rPr>
                          <m:t>𝑋</m:t>
                        </m:r>
                        <m:r>
                          <a:rPr lang="en-US" i="1">
                            <a:latin typeface="Cambria Math"/>
                            <a:cs typeface="Times New Roman" pitchFamily="18" charset="0"/>
                          </a:rPr>
                          <m:t>+</m:t>
                        </m:r>
                        <m:r>
                          <a:rPr lang="en-US" i="1">
                            <a:latin typeface="Cambria Math"/>
                            <a:cs typeface="Times New Roman" pitchFamily="18" charset="0"/>
                          </a:rPr>
                          <m:t>𝑌</m:t>
                        </m:r>
                        <m:r>
                          <a:rPr lang="en-US" i="1">
                            <a:latin typeface="Cambria Math"/>
                            <a:cs typeface="Times New Roman" pitchFamily="18" charset="0"/>
                          </a:rPr>
                          <m:t>+</m:t>
                        </m:r>
                        <m:r>
                          <a:rPr lang="en-US" i="1">
                            <a:latin typeface="Cambria Math"/>
                            <a:cs typeface="Times New Roman" pitchFamily="18" charset="0"/>
                          </a:rPr>
                          <m:t>𝑍</m:t>
                        </m:r>
                      </m:den>
                    </m:f>
                  </m:oMath>
                </a14:m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> -------------- (i)</a:t>
                </a:r>
              </a:p>
              <a:p>
                <a:pPr marL="0" indent="0">
                  <a:buNone/>
                </a:pPr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>  B + C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/>
                            <a:cs typeface="Times New Roman" pitchFamily="18" charset="0"/>
                          </a:rPr>
                          <m:t>𝑋</m:t>
                        </m:r>
                        <m:r>
                          <a:rPr lang="en-US" i="1">
                            <a:latin typeface="Cambria Math"/>
                            <a:cs typeface="Times New Roman" pitchFamily="18" charset="0"/>
                          </a:rPr>
                          <m:t>(</m:t>
                        </m:r>
                        <m:r>
                          <a:rPr lang="en-US" b="0" i="1" smtClean="0">
                            <a:latin typeface="Cambria Math"/>
                            <a:cs typeface="Times New Roman" pitchFamily="18" charset="0"/>
                          </a:rPr>
                          <m:t>𝑌</m:t>
                        </m:r>
                        <m:r>
                          <a:rPr lang="en-US" i="1">
                            <a:latin typeface="Cambria Math"/>
                            <a:cs typeface="Times New Roman" pitchFamily="18" charset="0"/>
                          </a:rPr>
                          <m:t>+</m:t>
                        </m:r>
                        <m:r>
                          <a:rPr lang="en-US" b="0" i="1" smtClean="0">
                            <a:latin typeface="Cambria Math"/>
                            <a:cs typeface="Times New Roman" pitchFamily="18" charset="0"/>
                          </a:rPr>
                          <m:t>𝑍</m:t>
                        </m:r>
                        <m:r>
                          <a:rPr lang="en-US" i="1">
                            <a:latin typeface="Cambria Math"/>
                            <a:cs typeface="Times New Roman" pitchFamily="18" charset="0"/>
                          </a:rPr>
                          <m:t>)</m:t>
                        </m:r>
                      </m:num>
                      <m:den>
                        <m:r>
                          <a:rPr lang="en-US" i="1">
                            <a:latin typeface="Cambria Math"/>
                            <a:cs typeface="Times New Roman" pitchFamily="18" charset="0"/>
                          </a:rPr>
                          <m:t>𝑋</m:t>
                        </m:r>
                        <m:r>
                          <a:rPr lang="en-US" i="1">
                            <a:latin typeface="Cambria Math"/>
                            <a:cs typeface="Times New Roman" pitchFamily="18" charset="0"/>
                          </a:rPr>
                          <m:t>+</m:t>
                        </m:r>
                        <m:r>
                          <a:rPr lang="en-US" i="1">
                            <a:latin typeface="Cambria Math"/>
                            <a:cs typeface="Times New Roman" pitchFamily="18" charset="0"/>
                          </a:rPr>
                          <m:t>𝑌</m:t>
                        </m:r>
                        <m:r>
                          <a:rPr lang="en-US" i="1">
                            <a:latin typeface="Cambria Math"/>
                            <a:cs typeface="Times New Roman" pitchFamily="18" charset="0"/>
                          </a:rPr>
                          <m:t>+</m:t>
                        </m:r>
                        <m:r>
                          <a:rPr lang="en-US" i="1">
                            <a:latin typeface="Cambria Math"/>
                            <a:cs typeface="Times New Roman" pitchFamily="18" charset="0"/>
                          </a:rPr>
                          <m:t>𝑍</m:t>
                        </m:r>
                      </m:den>
                    </m:f>
                  </m:oMath>
                </a14:m>
                <a:endParaRPr lang="en-US" dirty="0"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0">
                  <a:buNone/>
                </a:pPr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>           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/>
                            <a:cs typeface="Times New Roman" pitchFamily="18" charset="0"/>
                          </a:rPr>
                          <m:t>𝑋</m:t>
                        </m:r>
                        <m:r>
                          <a:rPr lang="en-US" b="0" i="1" smtClean="0">
                            <a:latin typeface="Cambria Math"/>
                            <a:cs typeface="Times New Roman" pitchFamily="18" charset="0"/>
                          </a:rPr>
                          <m:t>𝑌</m:t>
                        </m:r>
                        <m:r>
                          <a:rPr lang="en-US" i="1">
                            <a:latin typeface="Cambria Math"/>
                            <a:cs typeface="Times New Roman" pitchFamily="18" charset="0"/>
                          </a:rPr>
                          <m:t>+</m:t>
                        </m:r>
                        <m:r>
                          <a:rPr lang="en-US" b="0" i="1" smtClean="0">
                            <a:latin typeface="Cambria Math"/>
                            <a:cs typeface="Times New Roman" pitchFamily="18" charset="0"/>
                          </a:rPr>
                          <m:t>𝑋𝑍</m:t>
                        </m:r>
                      </m:num>
                      <m:den>
                        <m:r>
                          <a:rPr lang="en-US" i="1">
                            <a:latin typeface="Cambria Math"/>
                            <a:cs typeface="Times New Roman" pitchFamily="18" charset="0"/>
                          </a:rPr>
                          <m:t>𝑋</m:t>
                        </m:r>
                        <m:r>
                          <a:rPr lang="en-US" i="1">
                            <a:latin typeface="Cambria Math"/>
                            <a:cs typeface="Times New Roman" pitchFamily="18" charset="0"/>
                          </a:rPr>
                          <m:t>+</m:t>
                        </m:r>
                        <m:r>
                          <a:rPr lang="en-US" i="1">
                            <a:latin typeface="Cambria Math"/>
                            <a:cs typeface="Times New Roman" pitchFamily="18" charset="0"/>
                          </a:rPr>
                          <m:t>𝑌</m:t>
                        </m:r>
                        <m:r>
                          <a:rPr lang="en-US" i="1">
                            <a:latin typeface="Cambria Math"/>
                            <a:cs typeface="Times New Roman" pitchFamily="18" charset="0"/>
                          </a:rPr>
                          <m:t>+</m:t>
                        </m:r>
                        <m:r>
                          <a:rPr lang="en-US" i="1">
                            <a:latin typeface="Cambria Math"/>
                            <a:cs typeface="Times New Roman" pitchFamily="18" charset="0"/>
                          </a:rPr>
                          <m:t>𝑍</m:t>
                        </m:r>
                      </m:den>
                    </m:f>
                  </m:oMath>
                </a14:m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> --------------- (ii)</a:t>
                </a:r>
              </a:p>
              <a:p>
                <a:pPr marL="0" indent="0">
                  <a:buNone/>
                </a:pPr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>  C + A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/>
                            <a:cs typeface="Times New Roman" pitchFamily="18" charset="0"/>
                          </a:rPr>
                          <m:t>𝑌</m:t>
                        </m:r>
                        <m:r>
                          <a:rPr lang="en-US" i="1">
                            <a:latin typeface="Cambria Math"/>
                            <a:cs typeface="Times New Roman" pitchFamily="18" charset="0"/>
                          </a:rPr>
                          <m:t>(</m:t>
                        </m:r>
                        <m:r>
                          <a:rPr lang="en-US" b="0" i="1" smtClean="0">
                            <a:latin typeface="Cambria Math"/>
                            <a:cs typeface="Times New Roman" pitchFamily="18" charset="0"/>
                          </a:rPr>
                          <m:t>𝑋</m:t>
                        </m:r>
                        <m:r>
                          <a:rPr lang="en-US" i="1">
                            <a:latin typeface="Cambria Math"/>
                            <a:cs typeface="Times New Roman" pitchFamily="18" charset="0"/>
                          </a:rPr>
                          <m:t>+</m:t>
                        </m:r>
                        <m:r>
                          <a:rPr lang="en-US" b="0" i="1" smtClean="0">
                            <a:latin typeface="Cambria Math"/>
                            <a:cs typeface="Times New Roman" pitchFamily="18" charset="0"/>
                          </a:rPr>
                          <m:t>𝑍</m:t>
                        </m:r>
                        <m:r>
                          <a:rPr lang="en-US" i="1">
                            <a:latin typeface="Cambria Math"/>
                            <a:cs typeface="Times New Roman" pitchFamily="18" charset="0"/>
                          </a:rPr>
                          <m:t>)</m:t>
                        </m:r>
                      </m:num>
                      <m:den>
                        <m:r>
                          <a:rPr lang="en-US" i="1">
                            <a:latin typeface="Cambria Math"/>
                            <a:cs typeface="Times New Roman" pitchFamily="18" charset="0"/>
                          </a:rPr>
                          <m:t>𝑋</m:t>
                        </m:r>
                        <m:r>
                          <a:rPr lang="en-US" i="1">
                            <a:latin typeface="Cambria Math"/>
                            <a:cs typeface="Times New Roman" pitchFamily="18" charset="0"/>
                          </a:rPr>
                          <m:t>+</m:t>
                        </m:r>
                        <m:r>
                          <a:rPr lang="en-US" i="1">
                            <a:latin typeface="Cambria Math"/>
                            <a:cs typeface="Times New Roman" pitchFamily="18" charset="0"/>
                          </a:rPr>
                          <m:t>𝑌</m:t>
                        </m:r>
                        <m:r>
                          <a:rPr lang="en-US" i="1">
                            <a:latin typeface="Cambria Math"/>
                            <a:cs typeface="Times New Roman" pitchFamily="18" charset="0"/>
                          </a:rPr>
                          <m:t>+</m:t>
                        </m:r>
                        <m:r>
                          <a:rPr lang="en-US" i="1">
                            <a:latin typeface="Cambria Math"/>
                            <a:cs typeface="Times New Roman" pitchFamily="18" charset="0"/>
                          </a:rPr>
                          <m:t>𝑍</m:t>
                        </m:r>
                      </m:den>
                    </m:f>
                  </m:oMath>
                </a14:m>
                <a:endParaRPr lang="en-US" dirty="0"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0">
                  <a:buNone/>
                </a:pPr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>          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/>
                            <a:cs typeface="Times New Roman" pitchFamily="18" charset="0"/>
                          </a:rPr>
                          <m:t>𝑋</m:t>
                        </m:r>
                        <m:r>
                          <a:rPr lang="en-US" b="0" i="1" smtClean="0">
                            <a:latin typeface="Cambria Math"/>
                            <a:cs typeface="Times New Roman" pitchFamily="18" charset="0"/>
                          </a:rPr>
                          <m:t>𝑌</m:t>
                        </m:r>
                        <m:r>
                          <a:rPr lang="en-US" i="1">
                            <a:latin typeface="Cambria Math"/>
                            <a:cs typeface="Times New Roman" pitchFamily="18" charset="0"/>
                          </a:rPr>
                          <m:t>+</m:t>
                        </m:r>
                        <m:r>
                          <a:rPr lang="en-US" b="0" i="1" smtClean="0">
                            <a:latin typeface="Cambria Math"/>
                            <a:cs typeface="Times New Roman" pitchFamily="18" charset="0"/>
                          </a:rPr>
                          <m:t>𝑌𝑍</m:t>
                        </m:r>
                      </m:num>
                      <m:den>
                        <m:r>
                          <a:rPr lang="en-US" i="1">
                            <a:latin typeface="Cambria Math"/>
                            <a:cs typeface="Times New Roman" pitchFamily="18" charset="0"/>
                          </a:rPr>
                          <m:t>𝑋</m:t>
                        </m:r>
                        <m:r>
                          <a:rPr lang="en-US" i="1">
                            <a:latin typeface="Cambria Math"/>
                            <a:cs typeface="Times New Roman" pitchFamily="18" charset="0"/>
                          </a:rPr>
                          <m:t>+</m:t>
                        </m:r>
                        <m:r>
                          <a:rPr lang="en-US" i="1">
                            <a:latin typeface="Cambria Math"/>
                            <a:cs typeface="Times New Roman" pitchFamily="18" charset="0"/>
                          </a:rPr>
                          <m:t>𝑌</m:t>
                        </m:r>
                        <m:r>
                          <a:rPr lang="en-US" i="1">
                            <a:latin typeface="Cambria Math"/>
                            <a:cs typeface="Times New Roman" pitchFamily="18" charset="0"/>
                          </a:rPr>
                          <m:t>+</m:t>
                        </m:r>
                        <m:r>
                          <a:rPr lang="en-US" i="1">
                            <a:latin typeface="Cambria Math"/>
                            <a:cs typeface="Times New Roman" pitchFamily="18" charset="0"/>
                          </a:rPr>
                          <m:t>𝑍</m:t>
                        </m:r>
                      </m:den>
                    </m:f>
                  </m:oMath>
                </a14:m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> --------------- (iii)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28600" y="914400"/>
                <a:ext cx="8763000" cy="5715000"/>
              </a:xfrm>
              <a:blipFill rotWithShape="1">
                <a:blip r:embed="rId2"/>
                <a:stretch>
                  <a:fillRect l="-1809" t="-1493" b="-2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-13648" y="0"/>
            <a:ext cx="9157648" cy="707886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sz="4000" b="1" dirty="0">
                <a:latin typeface="SutonnyMJ" pitchFamily="2" charset="0"/>
                <a:cs typeface="SutonnyMJ" pitchFamily="2" charset="0"/>
              </a:rPr>
              <a:t> ‡</a:t>
            </a:r>
            <a:r>
              <a:rPr lang="en-US" sz="4000" b="1" dirty="0" err="1">
                <a:latin typeface="SutonnyMJ" pitchFamily="2" charset="0"/>
                <a:cs typeface="SutonnyMJ" pitchFamily="2" charset="0"/>
              </a:rPr>
              <a:t>Wëv</a:t>
            </a:r>
            <a:r>
              <a:rPr lang="en-US" sz="4000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b="1" dirty="0" err="1">
                <a:latin typeface="SutonnyMJ" pitchFamily="2" charset="0"/>
                <a:cs typeface="SutonnyMJ" pitchFamily="2" charset="0"/>
              </a:rPr>
              <a:t>n‡Z</a:t>
            </a:r>
            <a:r>
              <a:rPr lang="en-US" sz="4000" b="1" dirty="0">
                <a:latin typeface="SutonnyMJ" pitchFamily="2" charset="0"/>
                <a:cs typeface="SutonnyMJ" pitchFamily="2" charset="0"/>
              </a:rPr>
              <a:t> ÷</a:t>
            </a:r>
            <a:r>
              <a:rPr lang="en-US" sz="4000" b="1" dirty="0" err="1">
                <a:latin typeface="SutonnyMJ" pitchFamily="2" charset="0"/>
                <a:cs typeface="SutonnyMJ" pitchFamily="2" charset="0"/>
              </a:rPr>
              <a:t>v‡i</a:t>
            </a:r>
            <a:r>
              <a:rPr lang="en-US" sz="4000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b="1" dirty="0" err="1">
                <a:latin typeface="SutonnyMJ" pitchFamily="2" charset="0"/>
                <a:cs typeface="SutonnyMJ" pitchFamily="2" charset="0"/>
              </a:rPr>
              <a:t>iƒcvšÍi</a:t>
            </a:r>
            <a:r>
              <a:rPr lang="en-US" sz="4000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b="1" dirty="0" err="1">
                <a:latin typeface="SutonnyMJ" pitchFamily="2" charset="0"/>
                <a:cs typeface="SutonnyMJ" pitchFamily="2" charset="0"/>
              </a:rPr>
              <a:t>c×wZ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4191334685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228600" y="0"/>
                <a:ext cx="8900615" cy="6858000"/>
              </a:xfrm>
            </p:spPr>
            <p:txBody>
              <a:bodyPr>
                <a:normAutofit fontScale="92500" lnSpcReduction="10000"/>
              </a:bodyPr>
              <a:lstStyle/>
              <a:p>
                <a:pPr marL="0" indent="0">
                  <a:buNone/>
                </a:pPr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>(ii) -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/>
                        <a:cs typeface="Times New Roman" pitchFamily="18" charset="0"/>
                      </a:rPr>
                      <m:t> </m:t>
                    </m:r>
                  </m:oMath>
                </a14:m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>(i)</a:t>
                </a:r>
              </a:p>
              <a:p>
                <a:pPr marL="0" indent="0">
                  <a:buNone/>
                </a:pPr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>B+C – A-B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/>
                            <a:cs typeface="Times New Roman" pitchFamily="18" charset="0"/>
                          </a:rPr>
                          <m:t>𝑋𝑌</m:t>
                        </m:r>
                        <m:r>
                          <a:rPr lang="en-US" i="1">
                            <a:latin typeface="Cambria Math"/>
                            <a:cs typeface="Times New Roman" pitchFamily="18" charset="0"/>
                          </a:rPr>
                          <m:t>+</m:t>
                        </m:r>
                        <m:r>
                          <a:rPr lang="en-US" i="1">
                            <a:latin typeface="Cambria Math"/>
                            <a:cs typeface="Times New Roman" pitchFamily="18" charset="0"/>
                          </a:rPr>
                          <m:t>𝑋𝑍</m:t>
                        </m:r>
                      </m:num>
                      <m:den>
                        <m:r>
                          <a:rPr lang="en-US" i="1">
                            <a:latin typeface="Cambria Math"/>
                            <a:cs typeface="Times New Roman" pitchFamily="18" charset="0"/>
                          </a:rPr>
                          <m:t>𝑋</m:t>
                        </m:r>
                        <m:r>
                          <a:rPr lang="en-US" i="1">
                            <a:latin typeface="Cambria Math"/>
                            <a:cs typeface="Times New Roman" pitchFamily="18" charset="0"/>
                          </a:rPr>
                          <m:t>+</m:t>
                        </m:r>
                        <m:r>
                          <a:rPr lang="en-US" i="1">
                            <a:latin typeface="Cambria Math"/>
                            <a:cs typeface="Times New Roman" pitchFamily="18" charset="0"/>
                          </a:rPr>
                          <m:t>𝑌</m:t>
                        </m:r>
                        <m:r>
                          <a:rPr lang="en-US" i="1">
                            <a:latin typeface="Cambria Math"/>
                            <a:cs typeface="Times New Roman" pitchFamily="18" charset="0"/>
                          </a:rPr>
                          <m:t>+</m:t>
                        </m:r>
                        <m:r>
                          <a:rPr lang="en-US" i="1">
                            <a:latin typeface="Cambria Math"/>
                            <a:cs typeface="Times New Roman" pitchFamily="18" charset="0"/>
                          </a:rPr>
                          <m:t>𝑍</m:t>
                        </m:r>
                      </m:den>
                    </m:f>
                  </m:oMath>
                </a14:m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> -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/>
                            <a:cs typeface="Times New Roman" pitchFamily="18" charset="0"/>
                          </a:rPr>
                          <m:t>𝑋𝑍</m:t>
                        </m:r>
                        <m:r>
                          <a:rPr lang="en-US" b="0" i="1" smtClean="0">
                            <a:latin typeface="Cambria Math"/>
                            <a:cs typeface="Times New Roman" pitchFamily="18" charset="0"/>
                          </a:rPr>
                          <m:t>−</m:t>
                        </m:r>
                        <m:r>
                          <a:rPr lang="en-US" i="1">
                            <a:latin typeface="Cambria Math"/>
                            <a:cs typeface="Times New Roman" pitchFamily="18" charset="0"/>
                          </a:rPr>
                          <m:t>𝑌𝑌</m:t>
                        </m:r>
                      </m:num>
                      <m:den>
                        <m:r>
                          <a:rPr lang="en-US" i="1">
                            <a:latin typeface="Cambria Math"/>
                            <a:cs typeface="Times New Roman" pitchFamily="18" charset="0"/>
                          </a:rPr>
                          <m:t>𝑋</m:t>
                        </m:r>
                        <m:r>
                          <a:rPr lang="en-US" i="1">
                            <a:latin typeface="Cambria Math"/>
                            <a:cs typeface="Times New Roman" pitchFamily="18" charset="0"/>
                          </a:rPr>
                          <m:t>+</m:t>
                        </m:r>
                        <m:r>
                          <a:rPr lang="en-US" i="1">
                            <a:latin typeface="Cambria Math"/>
                            <a:cs typeface="Times New Roman" pitchFamily="18" charset="0"/>
                          </a:rPr>
                          <m:t>𝑌</m:t>
                        </m:r>
                        <m:r>
                          <a:rPr lang="en-US" i="1">
                            <a:latin typeface="Cambria Math"/>
                            <a:cs typeface="Times New Roman" pitchFamily="18" charset="0"/>
                          </a:rPr>
                          <m:t>+</m:t>
                        </m:r>
                        <m:r>
                          <a:rPr lang="en-US" i="1">
                            <a:latin typeface="Cambria Math"/>
                            <a:cs typeface="Times New Roman" pitchFamily="18" charset="0"/>
                          </a:rPr>
                          <m:t>𝑍</m:t>
                        </m:r>
                      </m:den>
                    </m:f>
                  </m:oMath>
                </a14:m>
                <a:endParaRPr lang="en-US" dirty="0"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0">
                  <a:buNone/>
                </a:pPr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>            C-A 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/>
                            <a:cs typeface="Times New Roman" pitchFamily="18" charset="0"/>
                          </a:rPr>
                          <m:t>𝑋𝑍</m:t>
                        </m:r>
                        <m:r>
                          <a:rPr lang="en-US" b="0" i="1" smtClean="0">
                            <a:latin typeface="Cambria Math"/>
                            <a:cs typeface="Times New Roman" pitchFamily="18" charset="0"/>
                          </a:rPr>
                          <m:t>−</m:t>
                        </m:r>
                        <m:r>
                          <a:rPr lang="en-US" i="1">
                            <a:latin typeface="Cambria Math"/>
                            <a:cs typeface="Times New Roman" pitchFamily="18" charset="0"/>
                          </a:rPr>
                          <m:t>𝑌</m:t>
                        </m:r>
                        <m:r>
                          <a:rPr lang="en-US" b="0" i="1" smtClean="0">
                            <a:latin typeface="Cambria Math"/>
                            <a:cs typeface="Times New Roman" pitchFamily="18" charset="0"/>
                          </a:rPr>
                          <m:t>𝑍</m:t>
                        </m:r>
                      </m:num>
                      <m:den>
                        <m:r>
                          <a:rPr lang="en-US" i="1">
                            <a:latin typeface="Cambria Math"/>
                            <a:cs typeface="Times New Roman" pitchFamily="18" charset="0"/>
                          </a:rPr>
                          <m:t>𝑋</m:t>
                        </m:r>
                        <m:r>
                          <a:rPr lang="en-US" i="1">
                            <a:latin typeface="Cambria Math"/>
                            <a:cs typeface="Times New Roman" pitchFamily="18" charset="0"/>
                          </a:rPr>
                          <m:t>+</m:t>
                        </m:r>
                        <m:r>
                          <a:rPr lang="en-US" i="1">
                            <a:latin typeface="Cambria Math"/>
                            <a:cs typeface="Times New Roman" pitchFamily="18" charset="0"/>
                          </a:rPr>
                          <m:t>𝑌</m:t>
                        </m:r>
                        <m:r>
                          <a:rPr lang="en-US" i="1">
                            <a:latin typeface="Cambria Math"/>
                            <a:cs typeface="Times New Roman" pitchFamily="18" charset="0"/>
                          </a:rPr>
                          <m:t>+</m:t>
                        </m:r>
                        <m:r>
                          <a:rPr lang="en-US" i="1">
                            <a:latin typeface="Cambria Math"/>
                            <a:cs typeface="Times New Roman" pitchFamily="18" charset="0"/>
                          </a:rPr>
                          <m:t>𝑍</m:t>
                        </m:r>
                      </m:den>
                    </m:f>
                  </m:oMath>
                </a14:m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> ---------------- (iv)</a:t>
                </a:r>
              </a:p>
              <a:p>
                <a:pPr marL="0" indent="0">
                  <a:buNone/>
                </a:pPr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>(iv) + (iii)</a:t>
                </a:r>
              </a:p>
              <a:p>
                <a:pPr marL="0" indent="0">
                  <a:buNone/>
                </a:pPr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>C-A + C+A 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/>
                            <a:cs typeface="Times New Roman" pitchFamily="18" charset="0"/>
                          </a:rPr>
                          <m:t>𝑋𝑍</m:t>
                        </m:r>
                        <m:r>
                          <a:rPr lang="en-US" i="1">
                            <a:latin typeface="Cambria Math"/>
                            <a:cs typeface="Times New Roman" pitchFamily="18" charset="0"/>
                          </a:rPr>
                          <m:t>−</m:t>
                        </m:r>
                        <m:r>
                          <a:rPr lang="en-US" i="1">
                            <a:latin typeface="Cambria Math"/>
                            <a:cs typeface="Times New Roman" pitchFamily="18" charset="0"/>
                          </a:rPr>
                          <m:t>𝑌𝑍</m:t>
                        </m:r>
                      </m:num>
                      <m:den>
                        <m:r>
                          <a:rPr lang="en-US" i="1">
                            <a:latin typeface="Cambria Math"/>
                            <a:cs typeface="Times New Roman" pitchFamily="18" charset="0"/>
                          </a:rPr>
                          <m:t>𝑋</m:t>
                        </m:r>
                        <m:r>
                          <a:rPr lang="en-US" i="1">
                            <a:latin typeface="Cambria Math"/>
                            <a:cs typeface="Times New Roman" pitchFamily="18" charset="0"/>
                          </a:rPr>
                          <m:t>+</m:t>
                        </m:r>
                        <m:r>
                          <a:rPr lang="en-US" i="1">
                            <a:latin typeface="Cambria Math"/>
                            <a:cs typeface="Times New Roman" pitchFamily="18" charset="0"/>
                          </a:rPr>
                          <m:t>𝑌</m:t>
                        </m:r>
                        <m:r>
                          <a:rPr lang="en-US" i="1">
                            <a:latin typeface="Cambria Math"/>
                            <a:cs typeface="Times New Roman" pitchFamily="18" charset="0"/>
                          </a:rPr>
                          <m:t>+</m:t>
                        </m:r>
                        <m:r>
                          <a:rPr lang="en-US" i="1">
                            <a:latin typeface="Cambria Math"/>
                            <a:cs typeface="Times New Roman" pitchFamily="18" charset="0"/>
                          </a:rPr>
                          <m:t>𝑍</m:t>
                        </m:r>
                      </m:den>
                    </m:f>
                  </m:oMath>
                </a14:m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>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/>
                            <a:cs typeface="Times New Roman" pitchFamily="18" charset="0"/>
                          </a:rPr>
                          <m:t>𝑋𝑌</m:t>
                        </m:r>
                        <m:r>
                          <a:rPr lang="en-US" i="1">
                            <a:latin typeface="Cambria Math"/>
                            <a:cs typeface="Times New Roman" pitchFamily="18" charset="0"/>
                          </a:rPr>
                          <m:t>+</m:t>
                        </m:r>
                        <m:r>
                          <a:rPr lang="en-US" i="1">
                            <a:latin typeface="Cambria Math"/>
                            <a:cs typeface="Times New Roman" pitchFamily="18" charset="0"/>
                          </a:rPr>
                          <m:t>𝑌𝑍</m:t>
                        </m:r>
                      </m:num>
                      <m:den>
                        <m:r>
                          <a:rPr lang="en-US" i="1">
                            <a:latin typeface="Cambria Math"/>
                            <a:cs typeface="Times New Roman" pitchFamily="18" charset="0"/>
                          </a:rPr>
                          <m:t>𝑋</m:t>
                        </m:r>
                        <m:r>
                          <a:rPr lang="en-US" i="1">
                            <a:latin typeface="Cambria Math"/>
                            <a:cs typeface="Times New Roman" pitchFamily="18" charset="0"/>
                          </a:rPr>
                          <m:t>+</m:t>
                        </m:r>
                        <m:r>
                          <a:rPr lang="en-US" i="1">
                            <a:latin typeface="Cambria Math"/>
                            <a:cs typeface="Times New Roman" pitchFamily="18" charset="0"/>
                          </a:rPr>
                          <m:t>𝑌</m:t>
                        </m:r>
                        <m:r>
                          <a:rPr lang="en-US" i="1">
                            <a:latin typeface="Cambria Math"/>
                            <a:cs typeface="Times New Roman" pitchFamily="18" charset="0"/>
                          </a:rPr>
                          <m:t>+</m:t>
                        </m:r>
                        <m:r>
                          <a:rPr lang="en-US" i="1">
                            <a:latin typeface="Cambria Math"/>
                            <a:cs typeface="Times New Roman" pitchFamily="18" charset="0"/>
                          </a:rPr>
                          <m:t>𝑍</m:t>
                        </m:r>
                      </m:den>
                    </m:f>
                  </m:oMath>
                </a14:m>
                <a:endParaRPr lang="en-US" dirty="0"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0">
                  <a:buNone/>
                </a:pPr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>              2C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/>
                            <a:cs typeface="Times New Roman" pitchFamily="18" charset="0"/>
                          </a:rPr>
                          <m:t>2</m:t>
                        </m:r>
                        <m:r>
                          <a:rPr lang="en-US" i="1">
                            <a:latin typeface="Cambria Math"/>
                            <a:cs typeface="Times New Roman" pitchFamily="18" charset="0"/>
                          </a:rPr>
                          <m:t>𝑋</m:t>
                        </m:r>
                        <m:r>
                          <a:rPr lang="en-US" b="0" i="1" smtClean="0">
                            <a:latin typeface="Cambria Math"/>
                            <a:cs typeface="Times New Roman" pitchFamily="18" charset="0"/>
                          </a:rPr>
                          <m:t>𝑌</m:t>
                        </m:r>
                      </m:num>
                      <m:den>
                        <m:r>
                          <a:rPr lang="en-US" i="1">
                            <a:latin typeface="Cambria Math"/>
                            <a:cs typeface="Times New Roman" pitchFamily="18" charset="0"/>
                          </a:rPr>
                          <m:t>𝑋</m:t>
                        </m:r>
                        <m:r>
                          <a:rPr lang="en-US" i="1">
                            <a:latin typeface="Cambria Math"/>
                            <a:cs typeface="Times New Roman" pitchFamily="18" charset="0"/>
                          </a:rPr>
                          <m:t>+</m:t>
                        </m:r>
                        <m:r>
                          <a:rPr lang="en-US" i="1">
                            <a:latin typeface="Cambria Math"/>
                            <a:cs typeface="Times New Roman" pitchFamily="18" charset="0"/>
                          </a:rPr>
                          <m:t>𝑌</m:t>
                        </m:r>
                        <m:r>
                          <a:rPr lang="en-US" i="1">
                            <a:latin typeface="Cambria Math"/>
                            <a:cs typeface="Times New Roman" pitchFamily="18" charset="0"/>
                          </a:rPr>
                          <m:t>+</m:t>
                        </m:r>
                        <m:r>
                          <a:rPr lang="en-US" i="1">
                            <a:latin typeface="Cambria Math"/>
                            <a:cs typeface="Times New Roman" pitchFamily="18" charset="0"/>
                          </a:rPr>
                          <m:t>𝑍</m:t>
                        </m:r>
                      </m:den>
                    </m:f>
                  </m:oMath>
                </a14:m>
                <a:endParaRPr lang="en-US" dirty="0"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0">
                  <a:buNone/>
                </a:pPr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>                C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/>
                            <a:cs typeface="Times New Roman" pitchFamily="18" charset="0"/>
                          </a:rPr>
                          <m:t>𝑋𝑌</m:t>
                        </m:r>
                      </m:num>
                      <m:den>
                        <m:r>
                          <a:rPr lang="en-US" i="1">
                            <a:latin typeface="Cambria Math"/>
                            <a:cs typeface="Times New Roman" pitchFamily="18" charset="0"/>
                          </a:rPr>
                          <m:t>𝑋</m:t>
                        </m:r>
                        <m:r>
                          <a:rPr lang="en-US" i="1">
                            <a:latin typeface="Cambria Math"/>
                            <a:cs typeface="Times New Roman" pitchFamily="18" charset="0"/>
                          </a:rPr>
                          <m:t>+</m:t>
                        </m:r>
                        <m:r>
                          <a:rPr lang="en-US" i="1">
                            <a:latin typeface="Cambria Math"/>
                            <a:cs typeface="Times New Roman" pitchFamily="18" charset="0"/>
                          </a:rPr>
                          <m:t>𝑌</m:t>
                        </m:r>
                        <m:r>
                          <a:rPr lang="en-US" i="1">
                            <a:latin typeface="Cambria Math"/>
                            <a:cs typeface="Times New Roman" pitchFamily="18" charset="0"/>
                          </a:rPr>
                          <m:t>+</m:t>
                        </m:r>
                        <m:r>
                          <a:rPr lang="en-US" i="1">
                            <a:latin typeface="Cambria Math"/>
                            <a:cs typeface="Times New Roman" pitchFamily="18" charset="0"/>
                          </a:rPr>
                          <m:t>𝑍</m:t>
                        </m:r>
                      </m:den>
                    </m:f>
                  </m:oMath>
                </a14:m>
                <a:endParaRPr lang="en-US" dirty="0"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0">
                  <a:buNone/>
                </a:pPr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>As same way , </a:t>
                </a:r>
              </a:p>
              <a:p>
                <a:pPr marL="0" indent="0">
                  <a:buNone/>
                </a:pPr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>                 B 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/>
                            <a:cs typeface="Times New Roman" pitchFamily="18" charset="0"/>
                          </a:rPr>
                          <m:t>𝑋</m:t>
                        </m:r>
                        <m:r>
                          <a:rPr lang="en-US" b="0" i="1" smtClean="0">
                            <a:latin typeface="Cambria Math"/>
                            <a:cs typeface="Times New Roman" pitchFamily="18" charset="0"/>
                          </a:rPr>
                          <m:t>𝑍</m:t>
                        </m:r>
                      </m:num>
                      <m:den>
                        <m:r>
                          <a:rPr lang="en-US" b="0" i="1" smtClean="0">
                            <a:latin typeface="Cambria Math"/>
                            <a:cs typeface="Times New Roman" pitchFamily="18" charset="0"/>
                          </a:rPr>
                          <m:t> </m:t>
                        </m:r>
                        <m:r>
                          <a:rPr lang="en-US" i="1">
                            <a:latin typeface="Cambria Math"/>
                            <a:cs typeface="Times New Roman" pitchFamily="18" charset="0"/>
                          </a:rPr>
                          <m:t>𝑋</m:t>
                        </m:r>
                        <m:r>
                          <a:rPr lang="en-US" i="1">
                            <a:latin typeface="Cambria Math"/>
                            <a:cs typeface="Times New Roman" pitchFamily="18" charset="0"/>
                          </a:rPr>
                          <m:t>+</m:t>
                        </m:r>
                        <m:r>
                          <a:rPr lang="en-US" i="1">
                            <a:latin typeface="Cambria Math"/>
                            <a:cs typeface="Times New Roman" pitchFamily="18" charset="0"/>
                          </a:rPr>
                          <m:t>𝑌</m:t>
                        </m:r>
                        <m:r>
                          <a:rPr lang="en-US" i="1">
                            <a:latin typeface="Cambria Math"/>
                            <a:cs typeface="Times New Roman" pitchFamily="18" charset="0"/>
                          </a:rPr>
                          <m:t>+</m:t>
                        </m:r>
                        <m:r>
                          <a:rPr lang="en-US" i="1">
                            <a:latin typeface="Cambria Math"/>
                            <a:cs typeface="Times New Roman" pitchFamily="18" charset="0"/>
                          </a:rPr>
                          <m:t>𝑍</m:t>
                        </m:r>
                      </m:den>
                    </m:f>
                  </m:oMath>
                </a14:m>
                <a:endParaRPr lang="en-US" dirty="0"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0">
                  <a:buNone/>
                </a:pPr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>                 A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/>
                            <a:cs typeface="Times New Roman" pitchFamily="18" charset="0"/>
                          </a:rPr>
                          <m:t>𝑌</m:t>
                        </m:r>
                        <m:r>
                          <a:rPr lang="en-US" b="0" i="1" smtClean="0">
                            <a:latin typeface="Cambria Math"/>
                            <a:cs typeface="Times New Roman" pitchFamily="18" charset="0"/>
                          </a:rPr>
                          <m:t>𝑍</m:t>
                        </m:r>
                      </m:num>
                      <m:den>
                        <m:r>
                          <a:rPr lang="en-US" i="1">
                            <a:latin typeface="Cambria Math"/>
                            <a:cs typeface="Times New Roman" pitchFamily="18" charset="0"/>
                          </a:rPr>
                          <m:t>𝑋</m:t>
                        </m:r>
                        <m:r>
                          <a:rPr lang="en-US" i="1">
                            <a:latin typeface="Cambria Math"/>
                            <a:cs typeface="Times New Roman" pitchFamily="18" charset="0"/>
                          </a:rPr>
                          <m:t>+</m:t>
                        </m:r>
                        <m:r>
                          <a:rPr lang="en-US" i="1">
                            <a:latin typeface="Cambria Math"/>
                            <a:cs typeface="Times New Roman" pitchFamily="18" charset="0"/>
                          </a:rPr>
                          <m:t>𝑌</m:t>
                        </m:r>
                        <m:r>
                          <a:rPr lang="en-US" i="1">
                            <a:latin typeface="Cambria Math"/>
                            <a:cs typeface="Times New Roman" pitchFamily="18" charset="0"/>
                          </a:rPr>
                          <m:t>+</m:t>
                        </m:r>
                        <m:r>
                          <a:rPr lang="en-US" i="1">
                            <a:latin typeface="Cambria Math"/>
                            <a:cs typeface="Times New Roman" pitchFamily="18" charset="0"/>
                          </a:rPr>
                          <m:t>𝑍</m:t>
                        </m:r>
                      </m:den>
                    </m:f>
                  </m:oMath>
                </a14:m>
                <a:endParaRPr lang="en-US" dirty="0"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0">
                  <a:buNone/>
                </a:pPr>
                <a:endParaRPr lang="en-US" dirty="0"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0">
                  <a:buNone/>
                </a:pPr>
                <a:endParaRPr lang="en-US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28600" y="0"/>
                <a:ext cx="8900615" cy="6858000"/>
              </a:xfrm>
              <a:blipFill rotWithShape="1">
                <a:blip r:embed="rId2"/>
                <a:stretch>
                  <a:fillRect l="-1644" t="-1778" b="-123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36221694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707886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sz="4000" b="1" dirty="0">
                <a:latin typeface="SutonnyMJ" pitchFamily="2" charset="0"/>
                <a:cs typeface="SutonnyMJ" pitchFamily="2" charset="0"/>
              </a:rPr>
              <a:t>                 ÷vi </a:t>
            </a:r>
            <a:r>
              <a:rPr lang="en-US" sz="4000" b="1" dirty="0" err="1">
                <a:latin typeface="SutonnyMJ" pitchFamily="2" charset="0"/>
                <a:cs typeface="SutonnyMJ" pitchFamily="2" charset="0"/>
              </a:rPr>
              <a:t>n‡Z</a:t>
            </a:r>
            <a:r>
              <a:rPr lang="en-US" sz="4000" b="1" dirty="0">
                <a:latin typeface="SutonnyMJ" pitchFamily="2" charset="0"/>
                <a:cs typeface="SutonnyMJ" pitchFamily="2" charset="0"/>
              </a:rPr>
              <a:t> †</a:t>
            </a:r>
            <a:r>
              <a:rPr lang="en-US" sz="4000" b="1" dirty="0" err="1">
                <a:latin typeface="SutonnyMJ" pitchFamily="2" charset="0"/>
                <a:cs typeface="SutonnyMJ" pitchFamily="2" charset="0"/>
              </a:rPr>
              <a:t>Wëv‡Z</a:t>
            </a:r>
            <a:r>
              <a:rPr lang="en-US" sz="4000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b="1" dirty="0" err="1">
                <a:latin typeface="SutonnyMJ" pitchFamily="2" charset="0"/>
                <a:cs typeface="SutonnyMJ" pitchFamily="2" charset="0"/>
              </a:rPr>
              <a:t>iƒcvšÍi</a:t>
            </a:r>
            <a:endParaRPr lang="en-US" sz="4000" dirty="0"/>
          </a:p>
        </p:txBody>
      </p:sp>
      <p:sp>
        <p:nvSpPr>
          <p:cNvPr id="3" name="Rectangle 2"/>
          <p:cNvSpPr/>
          <p:nvPr/>
        </p:nvSpPr>
        <p:spPr>
          <a:xfrm>
            <a:off x="483326" y="1066800"/>
            <a:ext cx="82296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>
                <a:latin typeface="SutonnyMJ" pitchFamily="2" charset="0"/>
                <a:cs typeface="SutonnyMJ" pitchFamily="2" charset="0"/>
              </a:rPr>
              <a:t>GK m‡½ `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ywU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K‡i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wb‡q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÷vi mshy³ †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iwR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÷¨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vÝ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¸‡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jvi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¸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bd‡ji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</a:p>
          <a:p>
            <a:r>
              <a:rPr lang="en-US" sz="3200" dirty="0">
                <a:latin typeface="SutonnyMJ" pitchFamily="2" charset="0"/>
                <a:cs typeface="SutonnyMJ" pitchFamily="2" charset="0"/>
              </a:rPr>
              <a:t>‡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hvMd‡j‡K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wecixZ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evûi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‡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iwR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÷¨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vÝ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w`‡q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fvM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Ki‡j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</a:p>
          <a:p>
            <a:r>
              <a:rPr lang="en-US" sz="3200" dirty="0" err="1">
                <a:latin typeface="SutonnyMJ" pitchFamily="2" charset="0"/>
                <a:cs typeface="SutonnyMJ" pitchFamily="2" charset="0"/>
              </a:rPr>
              <a:t>fvMdj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,‡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Wë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mshy³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cÖwZwU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†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iwR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÷¨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v‡Ýi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mgvb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n‡e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| </a:t>
            </a:r>
            <a:endParaRPr lang="en-US" sz="3200" dirty="0"/>
          </a:p>
        </p:txBody>
      </p:sp>
      <p:pic>
        <p:nvPicPr>
          <p:cNvPr id="2050" name="Picture 2" descr="G:\NM circuit\transformation-from-star-to-delta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048000"/>
            <a:ext cx="8229600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59136370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304800" y="707886"/>
                <a:ext cx="8534400" cy="6150114"/>
              </a:xfrm>
            </p:spPr>
            <p:txBody>
              <a:bodyPr>
                <a:noAutofit/>
              </a:bodyPr>
              <a:lstStyle/>
              <a:p>
                <a:pPr marL="0" indent="0">
                  <a:buNone/>
                </a:pPr>
                <a:r>
                  <a:rPr lang="en-US" sz="2000" dirty="0">
                    <a:latin typeface="Times New Roman" pitchFamily="18" charset="0"/>
                    <a:cs typeface="Times New Roman" pitchFamily="18" charset="0"/>
                  </a:rPr>
                  <a:t>We know , </a:t>
                </a:r>
              </a:p>
              <a:p>
                <a:pPr marL="0" indent="0">
                  <a:buNone/>
                </a:pPr>
                <a:r>
                  <a:rPr lang="en-US" sz="2000" dirty="0">
                    <a:latin typeface="Times New Roman" pitchFamily="18" charset="0"/>
                    <a:cs typeface="Times New Roman" pitchFamily="18" charset="0"/>
                  </a:rPr>
                  <a:t>                A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sz="2000" i="1">
                            <a:latin typeface="Cambria Math"/>
                            <a:cs typeface="Times New Roman" pitchFamily="18" charset="0"/>
                          </a:rPr>
                          <m:t>𝑌𝑍</m:t>
                        </m:r>
                      </m:num>
                      <m:den>
                        <m:r>
                          <a:rPr lang="en-US" sz="2000" i="1">
                            <a:latin typeface="Cambria Math"/>
                            <a:cs typeface="Times New Roman" pitchFamily="18" charset="0"/>
                          </a:rPr>
                          <m:t>𝑋</m:t>
                        </m:r>
                        <m:r>
                          <a:rPr lang="en-US" sz="2000" i="1">
                            <a:latin typeface="Cambria Math"/>
                            <a:cs typeface="Times New Roman" pitchFamily="18" charset="0"/>
                          </a:rPr>
                          <m:t>+</m:t>
                        </m:r>
                        <m:r>
                          <a:rPr lang="en-US" sz="2000" i="1">
                            <a:latin typeface="Cambria Math"/>
                            <a:cs typeface="Times New Roman" pitchFamily="18" charset="0"/>
                          </a:rPr>
                          <m:t>𝑌</m:t>
                        </m:r>
                        <m:r>
                          <a:rPr lang="en-US" sz="2000" i="1">
                            <a:latin typeface="Cambria Math"/>
                            <a:cs typeface="Times New Roman" pitchFamily="18" charset="0"/>
                          </a:rPr>
                          <m:t>+</m:t>
                        </m:r>
                        <m:r>
                          <a:rPr lang="en-US" sz="2000" i="1">
                            <a:latin typeface="Cambria Math"/>
                            <a:cs typeface="Times New Roman" pitchFamily="18" charset="0"/>
                          </a:rPr>
                          <m:t>𝑍</m:t>
                        </m:r>
                      </m:den>
                    </m:f>
                  </m:oMath>
                </a14:m>
                <a:r>
                  <a:rPr lang="en-US" sz="2000" dirty="0">
                    <a:latin typeface="Times New Roman" pitchFamily="18" charset="0"/>
                    <a:cs typeface="Times New Roman" pitchFamily="18" charset="0"/>
                  </a:rPr>
                  <a:t>---------------- (i)</a:t>
                </a:r>
              </a:p>
              <a:p>
                <a:pPr marL="0" indent="0">
                  <a:buNone/>
                </a:pPr>
                <a:r>
                  <a:rPr lang="en-US" sz="2000" dirty="0">
                    <a:latin typeface="Times New Roman" pitchFamily="18" charset="0"/>
                    <a:cs typeface="Times New Roman" pitchFamily="18" charset="0"/>
                  </a:rPr>
                  <a:t>B 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sz="2000" i="1">
                            <a:latin typeface="Cambria Math"/>
                            <a:cs typeface="Times New Roman" pitchFamily="18" charset="0"/>
                          </a:rPr>
                          <m:t>𝑋𝑍</m:t>
                        </m:r>
                      </m:num>
                      <m:den>
                        <m:r>
                          <a:rPr lang="en-US" sz="2000" i="1">
                            <a:latin typeface="Cambria Math"/>
                            <a:cs typeface="Times New Roman" pitchFamily="18" charset="0"/>
                          </a:rPr>
                          <m:t> </m:t>
                        </m:r>
                        <m:r>
                          <a:rPr lang="en-US" sz="2000" i="1">
                            <a:latin typeface="Cambria Math"/>
                            <a:cs typeface="Times New Roman" pitchFamily="18" charset="0"/>
                          </a:rPr>
                          <m:t>𝑋</m:t>
                        </m:r>
                        <m:r>
                          <a:rPr lang="en-US" sz="2000" i="1">
                            <a:latin typeface="Cambria Math"/>
                            <a:cs typeface="Times New Roman" pitchFamily="18" charset="0"/>
                          </a:rPr>
                          <m:t>+</m:t>
                        </m:r>
                        <m:r>
                          <a:rPr lang="en-US" sz="2000" i="1">
                            <a:latin typeface="Cambria Math"/>
                            <a:cs typeface="Times New Roman" pitchFamily="18" charset="0"/>
                          </a:rPr>
                          <m:t>𝑌</m:t>
                        </m:r>
                        <m:r>
                          <a:rPr lang="en-US" sz="2000" i="1">
                            <a:latin typeface="Cambria Math"/>
                            <a:cs typeface="Times New Roman" pitchFamily="18" charset="0"/>
                          </a:rPr>
                          <m:t>+</m:t>
                        </m:r>
                        <m:r>
                          <a:rPr lang="en-US" sz="2000" i="1">
                            <a:latin typeface="Cambria Math"/>
                            <a:cs typeface="Times New Roman" pitchFamily="18" charset="0"/>
                          </a:rPr>
                          <m:t>𝑍</m:t>
                        </m:r>
                      </m:den>
                    </m:f>
                  </m:oMath>
                </a14:m>
                <a:r>
                  <a:rPr lang="en-US" sz="2000" dirty="0">
                    <a:latin typeface="Times New Roman" pitchFamily="18" charset="0"/>
                    <a:cs typeface="Times New Roman" pitchFamily="18" charset="0"/>
                  </a:rPr>
                  <a:t>---------------- (ii)</a:t>
                </a:r>
              </a:p>
              <a:p>
                <a:pPr marL="0" indent="0">
                  <a:buNone/>
                </a:pPr>
                <a:r>
                  <a:rPr lang="en-US" sz="2000" dirty="0">
                    <a:latin typeface="Times New Roman" pitchFamily="18" charset="0"/>
                    <a:cs typeface="Times New Roman" pitchFamily="18" charset="0"/>
                  </a:rPr>
                  <a:t>                C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sz="2000" i="1">
                            <a:latin typeface="Cambria Math"/>
                            <a:cs typeface="Times New Roman" pitchFamily="18" charset="0"/>
                          </a:rPr>
                          <m:t>𝑋𝑌</m:t>
                        </m:r>
                      </m:num>
                      <m:den>
                        <m:r>
                          <a:rPr lang="en-US" sz="2000" i="1">
                            <a:latin typeface="Cambria Math"/>
                            <a:cs typeface="Times New Roman" pitchFamily="18" charset="0"/>
                          </a:rPr>
                          <m:t>𝑋</m:t>
                        </m:r>
                        <m:r>
                          <a:rPr lang="en-US" sz="2000" i="1">
                            <a:latin typeface="Cambria Math"/>
                            <a:cs typeface="Times New Roman" pitchFamily="18" charset="0"/>
                          </a:rPr>
                          <m:t>+</m:t>
                        </m:r>
                        <m:r>
                          <a:rPr lang="en-US" sz="2000" i="1">
                            <a:latin typeface="Cambria Math"/>
                            <a:cs typeface="Times New Roman" pitchFamily="18" charset="0"/>
                          </a:rPr>
                          <m:t>𝑌</m:t>
                        </m:r>
                        <m:r>
                          <a:rPr lang="en-US" sz="2000" i="1">
                            <a:latin typeface="Cambria Math"/>
                            <a:cs typeface="Times New Roman" pitchFamily="18" charset="0"/>
                          </a:rPr>
                          <m:t>+</m:t>
                        </m:r>
                        <m:r>
                          <a:rPr lang="en-US" sz="2000" i="1">
                            <a:latin typeface="Cambria Math"/>
                            <a:cs typeface="Times New Roman" pitchFamily="18" charset="0"/>
                          </a:rPr>
                          <m:t>𝑍</m:t>
                        </m:r>
                      </m:den>
                    </m:f>
                  </m:oMath>
                </a14:m>
                <a:r>
                  <a:rPr lang="en-US" sz="2000" dirty="0">
                    <a:latin typeface="Times New Roman" pitchFamily="18" charset="0"/>
                    <a:cs typeface="Times New Roman" pitchFamily="18" charset="0"/>
                  </a:rPr>
                  <a:t>---------------- (iii)</a:t>
                </a:r>
              </a:p>
              <a:p>
                <a:pPr marL="0" indent="0">
                  <a:buNone/>
                </a:pPr>
                <a:r>
                  <a:rPr lang="en-US" sz="2000" dirty="0">
                    <a:latin typeface="Times New Roman" pitchFamily="18" charset="0"/>
                    <a:cs typeface="Times New Roman" pitchFamily="18" charset="0"/>
                  </a:rPr>
                  <a:t>(iii) </a:t>
                </a:r>
                <a14:m>
                  <m:oMath xmlns:m="http://schemas.openxmlformats.org/officeDocument/2006/math">
                    <m:r>
                      <a:rPr lang="en-US" sz="2000" i="1" smtClean="0">
                        <a:latin typeface="Cambria Math"/>
                        <a:ea typeface="Cambria Math"/>
                        <a:cs typeface="Times New Roman" pitchFamily="18" charset="0"/>
                      </a:rPr>
                      <m:t>÷</m:t>
                    </m:r>
                  </m:oMath>
                </a14:m>
                <a:r>
                  <a:rPr lang="en-US" sz="2000" dirty="0">
                    <a:latin typeface="Times New Roman" pitchFamily="18" charset="0"/>
                    <a:cs typeface="Times New Roman" pitchFamily="18" charset="0"/>
                  </a:rPr>
                  <a:t> (ii)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US" sz="2000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sz="2000" b="0" i="1" smtClean="0">
                            <a:latin typeface="Cambria Math"/>
                            <a:cs typeface="Times New Roman" pitchFamily="18" charset="0"/>
                          </a:rPr>
                          <m:t>𝐶</m:t>
                        </m:r>
                      </m:num>
                      <m:den>
                        <m:r>
                          <a:rPr lang="en-US" sz="2000" b="0" i="1" smtClean="0">
                            <a:latin typeface="Cambria Math"/>
                            <a:cs typeface="Times New Roman" pitchFamily="18" charset="0"/>
                          </a:rPr>
                          <m:t>𝐵</m:t>
                        </m:r>
                      </m:den>
                    </m:f>
                  </m:oMath>
                </a14:m>
                <a:r>
                  <a:rPr lang="en-US" sz="2000" dirty="0">
                    <a:latin typeface="Times New Roman" pitchFamily="18" charset="0"/>
                    <a:cs typeface="Times New Roman" pitchFamily="18" charset="0"/>
                  </a:rPr>
                  <a:t> 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sz="2000" i="1">
                            <a:latin typeface="Cambria Math"/>
                            <a:cs typeface="Times New Roman" pitchFamily="18" charset="0"/>
                          </a:rPr>
                          <m:t>𝑋𝑌</m:t>
                        </m:r>
                      </m:num>
                      <m:den>
                        <m:r>
                          <a:rPr lang="en-US" sz="2000" i="1">
                            <a:latin typeface="Cambria Math"/>
                            <a:cs typeface="Times New Roman" pitchFamily="18" charset="0"/>
                          </a:rPr>
                          <m:t>𝑋</m:t>
                        </m:r>
                        <m:r>
                          <a:rPr lang="en-US" sz="2000" i="1">
                            <a:latin typeface="Cambria Math"/>
                            <a:cs typeface="Times New Roman" pitchFamily="18" charset="0"/>
                          </a:rPr>
                          <m:t>+</m:t>
                        </m:r>
                        <m:r>
                          <a:rPr lang="en-US" sz="2000" i="1">
                            <a:latin typeface="Cambria Math"/>
                            <a:cs typeface="Times New Roman" pitchFamily="18" charset="0"/>
                          </a:rPr>
                          <m:t>𝑌</m:t>
                        </m:r>
                        <m:r>
                          <a:rPr lang="en-US" sz="2000" i="1">
                            <a:latin typeface="Cambria Math"/>
                            <a:cs typeface="Times New Roman" pitchFamily="18" charset="0"/>
                          </a:rPr>
                          <m:t>+</m:t>
                        </m:r>
                        <m:r>
                          <a:rPr lang="en-US" sz="2000" i="1">
                            <a:latin typeface="Cambria Math"/>
                            <a:cs typeface="Times New Roman" pitchFamily="18" charset="0"/>
                          </a:rPr>
                          <m:t>𝑍</m:t>
                        </m:r>
                      </m:den>
                    </m:f>
                    <m:r>
                      <a:rPr lang="en-US" sz="2000" i="1">
                        <a:latin typeface="Cambria Math"/>
                        <a:ea typeface="Cambria Math"/>
                        <a:cs typeface="Times New Roman" pitchFamily="18" charset="0"/>
                      </a:rPr>
                      <m:t>÷</m:t>
                    </m:r>
                    <m:r>
                      <a:rPr lang="en-US" sz="2000" b="0" i="1" smtClean="0">
                        <a:latin typeface="Cambria Math"/>
                        <a:ea typeface="Cambria Math"/>
                        <a:cs typeface="Times New Roman" pitchFamily="18" charset="0"/>
                      </a:rPr>
                      <m:t> </m:t>
                    </m:r>
                    <m:f>
                      <m:fPr>
                        <m:ctrlPr>
                          <a:rPr lang="en-US" sz="2000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sz="2000" i="1">
                            <a:latin typeface="Cambria Math"/>
                            <a:cs typeface="Times New Roman" pitchFamily="18" charset="0"/>
                          </a:rPr>
                          <m:t>𝑋𝑍</m:t>
                        </m:r>
                      </m:num>
                      <m:den>
                        <m:r>
                          <a:rPr lang="en-US" sz="2000" i="1">
                            <a:latin typeface="Cambria Math"/>
                            <a:cs typeface="Times New Roman" pitchFamily="18" charset="0"/>
                          </a:rPr>
                          <m:t> </m:t>
                        </m:r>
                        <m:r>
                          <a:rPr lang="en-US" sz="2000" i="1">
                            <a:latin typeface="Cambria Math"/>
                            <a:cs typeface="Times New Roman" pitchFamily="18" charset="0"/>
                          </a:rPr>
                          <m:t>𝑋</m:t>
                        </m:r>
                        <m:r>
                          <a:rPr lang="en-US" sz="2000" i="1">
                            <a:latin typeface="Cambria Math"/>
                            <a:cs typeface="Times New Roman" pitchFamily="18" charset="0"/>
                          </a:rPr>
                          <m:t>+</m:t>
                        </m:r>
                        <m:r>
                          <a:rPr lang="en-US" sz="2000" i="1">
                            <a:latin typeface="Cambria Math"/>
                            <a:cs typeface="Times New Roman" pitchFamily="18" charset="0"/>
                          </a:rPr>
                          <m:t>𝑌</m:t>
                        </m:r>
                        <m:r>
                          <a:rPr lang="en-US" sz="2000" i="1">
                            <a:latin typeface="Cambria Math"/>
                            <a:cs typeface="Times New Roman" pitchFamily="18" charset="0"/>
                          </a:rPr>
                          <m:t>+</m:t>
                        </m:r>
                        <m:r>
                          <a:rPr lang="en-US" sz="2000" i="1">
                            <a:latin typeface="Cambria Math"/>
                            <a:cs typeface="Times New Roman" pitchFamily="18" charset="0"/>
                          </a:rPr>
                          <m:t>𝑍</m:t>
                        </m:r>
                      </m:den>
                    </m:f>
                  </m:oMath>
                </a14:m>
                <a:endParaRPr lang="en-US" sz="2000" dirty="0"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0">
                  <a:buNone/>
                </a:pPr>
                <a:r>
                  <a:rPr lang="en-US" sz="2000" dirty="0">
                    <a:latin typeface="Times New Roman" pitchFamily="18" charset="0"/>
                    <a:cs typeface="Times New Roman" pitchFamily="18" charset="0"/>
                  </a:rPr>
                  <a:t>                 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sz="2000" b="0" i="1" smtClean="0">
                            <a:latin typeface="Cambria Math"/>
                            <a:cs typeface="Times New Roman" pitchFamily="18" charset="0"/>
                          </a:rPr>
                          <m:t>𝑌</m:t>
                        </m:r>
                      </m:num>
                      <m:den>
                        <m:r>
                          <a:rPr lang="en-US" sz="2000" i="1">
                            <a:latin typeface="Cambria Math"/>
                            <a:cs typeface="Times New Roman" pitchFamily="18" charset="0"/>
                          </a:rPr>
                          <m:t> </m:t>
                        </m:r>
                        <m:r>
                          <a:rPr lang="en-US" sz="2000" b="0" i="1" smtClean="0">
                            <a:latin typeface="Cambria Math"/>
                            <a:cs typeface="Times New Roman" pitchFamily="18" charset="0"/>
                          </a:rPr>
                          <m:t>𝑍</m:t>
                        </m:r>
                      </m:den>
                    </m:f>
                  </m:oMath>
                </a14:m>
                <a:endParaRPr lang="en-US" sz="2000" dirty="0"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0">
                  <a:buNone/>
                </a:pPr>
                <a:r>
                  <a:rPr lang="en-US" sz="2000" dirty="0">
                    <a:latin typeface="Times New Roman" pitchFamily="18" charset="0"/>
                    <a:cs typeface="Times New Roman" pitchFamily="18" charset="0"/>
                  </a:rPr>
                  <a:t>              Z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sz="2000" b="0" i="1" smtClean="0">
                            <a:latin typeface="Cambria Math"/>
                            <a:cs typeface="Times New Roman" pitchFamily="18" charset="0"/>
                          </a:rPr>
                          <m:t>𝑌𝐵</m:t>
                        </m:r>
                      </m:num>
                      <m:den>
                        <m:r>
                          <a:rPr lang="en-US" sz="2000" b="0" i="1" smtClean="0">
                            <a:latin typeface="Cambria Math"/>
                            <a:cs typeface="Times New Roman" pitchFamily="18" charset="0"/>
                          </a:rPr>
                          <m:t>𝐶</m:t>
                        </m:r>
                      </m:den>
                    </m:f>
                  </m:oMath>
                </a14:m>
                <a:r>
                  <a:rPr lang="en-US" sz="2000" dirty="0">
                    <a:latin typeface="Times New Roman" pitchFamily="18" charset="0"/>
                    <a:cs typeface="Times New Roman" pitchFamily="18" charset="0"/>
                  </a:rPr>
                  <a:t> ----------------- (iv)</a:t>
                </a:r>
              </a:p>
              <a:p>
                <a:pPr marL="0" indent="0">
                  <a:buNone/>
                </a:pPr>
                <a:r>
                  <a:rPr lang="en-US" sz="2000" dirty="0">
                    <a:latin typeface="Times New Roman" pitchFamily="18" charset="0"/>
                    <a:cs typeface="Times New Roman" pitchFamily="18" charset="0"/>
                  </a:rPr>
                  <a:t>(ii)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/>
                        <a:ea typeface="Cambria Math"/>
                        <a:cs typeface="Times New Roman" pitchFamily="18" charset="0"/>
                      </a:rPr>
                      <m:t>÷</m:t>
                    </m:r>
                  </m:oMath>
                </a14:m>
                <a:r>
                  <a:rPr lang="en-US" sz="2000" dirty="0">
                    <a:latin typeface="Times New Roman" pitchFamily="18" charset="0"/>
                    <a:cs typeface="Times New Roman" pitchFamily="18" charset="0"/>
                  </a:rPr>
                  <a:t> (iv)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US" sz="2000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sz="2000" i="1">
                            <a:latin typeface="Cambria Math"/>
                            <a:cs typeface="Times New Roman" pitchFamily="18" charset="0"/>
                          </a:rPr>
                          <m:t>𝐵</m:t>
                        </m:r>
                      </m:num>
                      <m:den>
                        <m:r>
                          <a:rPr lang="en-US" sz="2000" i="1">
                            <a:latin typeface="Cambria Math"/>
                            <a:cs typeface="Times New Roman" pitchFamily="18" charset="0"/>
                          </a:rPr>
                          <m:t>𝐴</m:t>
                        </m:r>
                      </m:den>
                    </m:f>
                  </m:oMath>
                </a14:m>
                <a:r>
                  <a:rPr lang="en-US" sz="2000" dirty="0">
                    <a:latin typeface="Times New Roman" pitchFamily="18" charset="0"/>
                    <a:cs typeface="Times New Roman" pitchFamily="18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sz="2000" i="1">
                            <a:latin typeface="Cambria Math"/>
                            <a:cs typeface="Times New Roman" pitchFamily="18" charset="0"/>
                          </a:rPr>
                          <m:t>𝑋𝑍</m:t>
                        </m:r>
                      </m:num>
                      <m:den>
                        <m:r>
                          <a:rPr lang="en-US" sz="2000" i="1">
                            <a:latin typeface="Cambria Math"/>
                            <a:cs typeface="Times New Roman" pitchFamily="18" charset="0"/>
                          </a:rPr>
                          <m:t> </m:t>
                        </m:r>
                        <m:r>
                          <a:rPr lang="en-US" sz="2000" i="1">
                            <a:latin typeface="Cambria Math"/>
                            <a:cs typeface="Times New Roman" pitchFamily="18" charset="0"/>
                          </a:rPr>
                          <m:t>𝑋</m:t>
                        </m:r>
                        <m:r>
                          <a:rPr lang="en-US" sz="2000" i="1">
                            <a:latin typeface="Cambria Math"/>
                            <a:cs typeface="Times New Roman" pitchFamily="18" charset="0"/>
                          </a:rPr>
                          <m:t>+</m:t>
                        </m:r>
                        <m:r>
                          <a:rPr lang="en-US" sz="2000" i="1">
                            <a:latin typeface="Cambria Math"/>
                            <a:cs typeface="Times New Roman" pitchFamily="18" charset="0"/>
                          </a:rPr>
                          <m:t>𝑌</m:t>
                        </m:r>
                        <m:r>
                          <a:rPr lang="en-US" sz="2000" i="1">
                            <a:latin typeface="Cambria Math"/>
                            <a:cs typeface="Times New Roman" pitchFamily="18" charset="0"/>
                          </a:rPr>
                          <m:t>+</m:t>
                        </m:r>
                        <m:r>
                          <a:rPr lang="en-US" sz="2000" i="1">
                            <a:latin typeface="Cambria Math"/>
                            <a:cs typeface="Times New Roman" pitchFamily="18" charset="0"/>
                          </a:rPr>
                          <m:t>𝑍</m:t>
                        </m:r>
                      </m:den>
                    </m:f>
                    <m:r>
                      <a:rPr lang="en-US" sz="2000" i="1">
                        <a:latin typeface="Cambria Math"/>
                        <a:ea typeface="Cambria Math"/>
                        <a:cs typeface="Times New Roman" pitchFamily="18" charset="0"/>
                      </a:rPr>
                      <m:t>÷</m:t>
                    </m:r>
                    <m:f>
                      <m:fPr>
                        <m:ctrlPr>
                          <a:rPr lang="en-US" sz="2000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sz="2000" i="1">
                            <a:latin typeface="Cambria Math"/>
                            <a:cs typeface="Times New Roman" pitchFamily="18" charset="0"/>
                          </a:rPr>
                          <m:t>𝑌𝑍</m:t>
                        </m:r>
                      </m:num>
                      <m:den>
                        <m:r>
                          <a:rPr lang="en-US" sz="2000" i="1">
                            <a:latin typeface="Cambria Math"/>
                            <a:cs typeface="Times New Roman" pitchFamily="18" charset="0"/>
                          </a:rPr>
                          <m:t>𝑋</m:t>
                        </m:r>
                        <m:r>
                          <a:rPr lang="en-US" sz="2000" i="1">
                            <a:latin typeface="Cambria Math"/>
                            <a:cs typeface="Times New Roman" pitchFamily="18" charset="0"/>
                          </a:rPr>
                          <m:t>+</m:t>
                        </m:r>
                        <m:r>
                          <a:rPr lang="en-US" sz="2000" i="1">
                            <a:latin typeface="Cambria Math"/>
                            <a:cs typeface="Times New Roman" pitchFamily="18" charset="0"/>
                          </a:rPr>
                          <m:t>𝑌</m:t>
                        </m:r>
                        <m:r>
                          <a:rPr lang="en-US" sz="2000" i="1">
                            <a:latin typeface="Cambria Math"/>
                            <a:cs typeface="Times New Roman" pitchFamily="18" charset="0"/>
                          </a:rPr>
                          <m:t>+</m:t>
                        </m:r>
                        <m:r>
                          <a:rPr lang="en-US" sz="2000" i="1">
                            <a:latin typeface="Cambria Math"/>
                            <a:cs typeface="Times New Roman" pitchFamily="18" charset="0"/>
                          </a:rPr>
                          <m:t>𝑍</m:t>
                        </m:r>
                      </m:den>
                    </m:f>
                  </m:oMath>
                </a14:m>
                <a:endParaRPr lang="en-US" sz="2000" dirty="0"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0">
                  <a:buNone/>
                </a:pPr>
                <a:endParaRPr lang="en-US" sz="2000" dirty="0"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US" sz="2000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sz="2000" i="1">
                            <a:latin typeface="Cambria Math"/>
                            <a:cs typeface="Times New Roman" pitchFamily="18" charset="0"/>
                          </a:rPr>
                          <m:t>𝐵</m:t>
                        </m:r>
                      </m:num>
                      <m:den>
                        <m:r>
                          <a:rPr lang="en-US" sz="2000" i="1">
                            <a:latin typeface="Cambria Math"/>
                            <a:cs typeface="Times New Roman" pitchFamily="18" charset="0"/>
                          </a:rPr>
                          <m:t>𝐴</m:t>
                        </m:r>
                      </m:den>
                    </m:f>
                  </m:oMath>
                </a14:m>
                <a:r>
                  <a:rPr lang="en-US" sz="2000" dirty="0">
                    <a:latin typeface="Times New Roman" pitchFamily="18" charset="0"/>
                    <a:cs typeface="Times New Roman" pitchFamily="18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sz="2000" i="1">
                            <a:latin typeface="Cambria Math"/>
                            <a:cs typeface="Times New Roman" pitchFamily="18" charset="0"/>
                          </a:rPr>
                          <m:t>𝑋</m:t>
                        </m:r>
                      </m:num>
                      <m:den>
                        <m:r>
                          <a:rPr lang="en-US" sz="2000" i="1">
                            <a:latin typeface="Cambria Math"/>
                            <a:cs typeface="Times New Roman" pitchFamily="18" charset="0"/>
                          </a:rPr>
                          <m:t>𝑌</m:t>
                        </m:r>
                      </m:den>
                    </m:f>
                  </m:oMath>
                </a14:m>
                <a:endParaRPr lang="en-US" sz="20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04800" y="707886"/>
                <a:ext cx="8534400" cy="6150114"/>
              </a:xfrm>
              <a:blipFill rotWithShape="1">
                <a:blip r:embed="rId2"/>
                <a:stretch>
                  <a:fillRect l="-714" t="-4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/>
          <p:cNvSpPr/>
          <p:nvPr/>
        </p:nvSpPr>
        <p:spPr>
          <a:xfrm>
            <a:off x="0" y="0"/>
            <a:ext cx="9144000" cy="707886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sz="4000" b="1" dirty="0">
                <a:latin typeface="SutonnyMJ" pitchFamily="2" charset="0"/>
                <a:cs typeface="SutonnyMJ" pitchFamily="2" charset="0"/>
              </a:rPr>
              <a:t>                 ÷vi </a:t>
            </a:r>
            <a:r>
              <a:rPr lang="en-US" sz="4000" b="1" dirty="0" err="1">
                <a:latin typeface="SutonnyMJ" pitchFamily="2" charset="0"/>
                <a:cs typeface="SutonnyMJ" pitchFamily="2" charset="0"/>
              </a:rPr>
              <a:t>n‡Z</a:t>
            </a:r>
            <a:r>
              <a:rPr lang="en-US" sz="4000" b="1" dirty="0">
                <a:latin typeface="SutonnyMJ" pitchFamily="2" charset="0"/>
                <a:cs typeface="SutonnyMJ" pitchFamily="2" charset="0"/>
              </a:rPr>
              <a:t> †</a:t>
            </a:r>
            <a:r>
              <a:rPr lang="en-US" sz="4000" b="1" dirty="0" err="1">
                <a:latin typeface="SutonnyMJ" pitchFamily="2" charset="0"/>
                <a:cs typeface="SutonnyMJ" pitchFamily="2" charset="0"/>
              </a:rPr>
              <a:t>Wëv‡Z</a:t>
            </a:r>
            <a:r>
              <a:rPr lang="en-US" sz="4000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b="1" dirty="0" err="1">
                <a:latin typeface="SutonnyMJ" pitchFamily="2" charset="0"/>
                <a:cs typeface="SutonnyMJ" pitchFamily="2" charset="0"/>
              </a:rPr>
              <a:t>iƒcvšÍi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2146752055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228600"/>
                <a:ext cx="8229600" cy="6477000"/>
              </a:xfrm>
            </p:spPr>
            <p:txBody>
              <a:bodyPr>
                <a:normAutofit fontScale="85000" lnSpcReduction="20000"/>
              </a:bodyPr>
              <a:lstStyle/>
              <a:p>
                <a:pPr marL="0" indent="0">
                  <a:buNone/>
                </a:pPr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> X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/>
                            <a:cs typeface="Times New Roman" pitchFamily="18" charset="0"/>
                          </a:rPr>
                          <m:t>𝑌𝐵</m:t>
                        </m:r>
                      </m:num>
                      <m:den>
                        <m:r>
                          <a:rPr lang="en-US" i="1">
                            <a:latin typeface="Cambria Math"/>
                            <a:cs typeface="Times New Roman" pitchFamily="18" charset="0"/>
                          </a:rPr>
                          <m:t>𝐴</m:t>
                        </m:r>
                      </m:den>
                    </m:f>
                  </m:oMath>
                </a14:m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> --------------- (v)</a:t>
                </a:r>
              </a:p>
              <a:p>
                <a:pPr marL="0" indent="0">
                  <a:buNone/>
                </a:pPr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>(iv) And (v) (i)</a:t>
                </a:r>
              </a:p>
              <a:p>
                <a:pPr marL="0" indent="0">
                  <a:buNone/>
                </a:pPr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>                A 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/>
                            <a:cs typeface="Times New Roman" pitchFamily="18" charset="0"/>
                          </a:rPr>
                          <m:t>𝑌</m:t>
                        </m:r>
                        <m:f>
                          <m:fPr>
                            <m:ctrlPr>
                              <a:rPr lang="en-US" i="1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fPr>
                          <m:num>
                            <m:r>
                              <a:rPr lang="en-US" i="1">
                                <a:latin typeface="Cambria Math"/>
                                <a:cs typeface="Times New Roman" pitchFamily="18" charset="0"/>
                              </a:rPr>
                              <m:t>𝑌𝐵</m:t>
                            </m:r>
                          </m:num>
                          <m:den>
                            <m:r>
                              <a:rPr lang="en-US" i="1">
                                <a:latin typeface="Cambria Math"/>
                                <a:cs typeface="Times New Roman" pitchFamily="18" charset="0"/>
                              </a:rPr>
                              <m:t>𝐶</m:t>
                            </m:r>
                          </m:den>
                        </m:f>
                      </m:num>
                      <m:den>
                        <m:r>
                          <m:rPr>
                            <m:nor/>
                          </m:rPr>
                          <a:rPr lang="en-US" dirty="0">
                            <a:latin typeface="Times New Roman" pitchFamily="18" charset="0"/>
                            <a:cs typeface="Times New Roman" pitchFamily="18" charset="0"/>
                          </a:rPr>
                          <m:t> </m:t>
                        </m:r>
                        <m:f>
                          <m:fPr>
                            <m:ctrlPr>
                              <a:rPr lang="en-US" i="1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fPr>
                          <m:num>
                            <m:r>
                              <a:rPr lang="en-US" i="1">
                                <a:latin typeface="Cambria Math"/>
                                <a:cs typeface="Times New Roman" pitchFamily="18" charset="0"/>
                              </a:rPr>
                              <m:t>𝑌𝐵</m:t>
                            </m:r>
                          </m:num>
                          <m:den>
                            <m:r>
                              <a:rPr lang="en-US" i="1">
                                <a:latin typeface="Cambria Math"/>
                                <a:cs typeface="Times New Roman" pitchFamily="18" charset="0"/>
                              </a:rPr>
                              <m:t>𝐴</m:t>
                            </m:r>
                          </m:den>
                        </m:f>
                        <m:r>
                          <a:rPr lang="en-US" b="0" i="1" smtClean="0">
                            <a:latin typeface="Cambria Math"/>
                            <a:cs typeface="Times New Roman" pitchFamily="18" charset="0"/>
                          </a:rPr>
                          <m:t> + </m:t>
                        </m:r>
                        <m:r>
                          <a:rPr lang="en-US" b="0" i="1" smtClean="0">
                            <a:latin typeface="Cambria Math"/>
                            <a:cs typeface="Times New Roman" pitchFamily="18" charset="0"/>
                          </a:rPr>
                          <m:t>𝑌</m:t>
                        </m:r>
                        <m:r>
                          <a:rPr lang="en-US" b="0" i="1" smtClean="0">
                            <a:latin typeface="Cambria Math"/>
                            <a:cs typeface="Times New Roman" pitchFamily="18" charset="0"/>
                          </a:rPr>
                          <m:t>+ </m:t>
                        </m:r>
                        <m:f>
                          <m:fPr>
                            <m:ctrlPr>
                              <a:rPr lang="en-US" i="1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fPr>
                          <m:num>
                            <m:r>
                              <a:rPr lang="en-US" i="1">
                                <a:latin typeface="Cambria Math"/>
                                <a:cs typeface="Times New Roman" pitchFamily="18" charset="0"/>
                              </a:rPr>
                              <m:t>𝑌𝐵</m:t>
                            </m:r>
                          </m:num>
                          <m:den>
                            <m:r>
                              <a:rPr lang="en-US" i="1">
                                <a:latin typeface="Cambria Math"/>
                                <a:cs typeface="Times New Roman" pitchFamily="18" charset="0"/>
                              </a:rPr>
                              <m:t>𝐶</m:t>
                            </m:r>
                          </m:den>
                        </m:f>
                      </m:den>
                    </m:f>
                  </m:oMath>
                </a14:m>
                <a:endParaRPr lang="en-US" dirty="0"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0">
                  <a:buNone/>
                </a:pPr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>                A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f>
                          <m:fPr>
                            <m:ctrlPr>
                              <a:rPr lang="en-US" i="1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fPr>
                          <m:num>
                            <m:r>
                              <a:rPr lang="en-US" i="1">
                                <a:latin typeface="Cambria Math"/>
                                <a:cs typeface="Times New Roman" pitchFamily="18" charset="0"/>
                              </a:rPr>
                              <m:t>𝑌𝐵</m:t>
                            </m:r>
                          </m:num>
                          <m:den>
                            <m:r>
                              <a:rPr lang="en-US" i="1">
                                <a:latin typeface="Cambria Math"/>
                                <a:cs typeface="Times New Roman" pitchFamily="18" charset="0"/>
                              </a:rPr>
                              <m:t>𝐶</m:t>
                            </m:r>
                          </m:den>
                        </m:f>
                      </m:num>
                      <m:den>
                        <m:r>
                          <m:rPr>
                            <m:nor/>
                          </m:rPr>
                          <a:rPr lang="en-US" dirty="0">
                            <a:latin typeface="Times New Roman" pitchFamily="18" charset="0"/>
                            <a:cs typeface="Times New Roman" pitchFamily="18" charset="0"/>
                          </a:rPr>
                          <m:t> </m:t>
                        </m:r>
                        <m:f>
                          <m:fPr>
                            <m:ctrlPr>
                              <a:rPr lang="en-US" i="1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fPr>
                          <m:num>
                            <m:r>
                              <a:rPr lang="en-US" i="1">
                                <a:latin typeface="Cambria Math"/>
                                <a:cs typeface="Times New Roman" pitchFamily="18" charset="0"/>
                              </a:rPr>
                              <m:t>𝐵</m:t>
                            </m:r>
                          </m:num>
                          <m:den>
                            <m:r>
                              <a:rPr lang="en-US" i="1">
                                <a:latin typeface="Cambria Math"/>
                                <a:cs typeface="Times New Roman" pitchFamily="18" charset="0"/>
                              </a:rPr>
                              <m:t>𝐴</m:t>
                            </m:r>
                          </m:den>
                        </m:f>
                        <m:r>
                          <a:rPr lang="en-US" i="1">
                            <a:latin typeface="Cambria Math"/>
                            <a:cs typeface="Times New Roman" pitchFamily="18" charset="0"/>
                          </a:rPr>
                          <m:t> +</m:t>
                        </m:r>
                        <m:r>
                          <a:rPr lang="en-US" b="0" i="1" smtClean="0">
                            <a:latin typeface="Cambria Math"/>
                            <a:cs typeface="Times New Roman" pitchFamily="18" charset="0"/>
                          </a:rPr>
                          <m:t>1</m:t>
                        </m:r>
                        <m:r>
                          <a:rPr lang="en-US" i="1">
                            <a:latin typeface="Cambria Math"/>
                            <a:cs typeface="Times New Roman" pitchFamily="18" charset="0"/>
                          </a:rPr>
                          <m:t>+ </m:t>
                        </m:r>
                        <m:f>
                          <m:fPr>
                            <m:ctrlPr>
                              <a:rPr lang="en-US" i="1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fPr>
                          <m:num>
                            <m:r>
                              <a:rPr lang="en-US" i="1">
                                <a:latin typeface="Cambria Math"/>
                                <a:cs typeface="Times New Roman" pitchFamily="18" charset="0"/>
                              </a:rPr>
                              <m:t>𝐵</m:t>
                            </m:r>
                          </m:num>
                          <m:den>
                            <m:r>
                              <a:rPr lang="en-US" i="1">
                                <a:latin typeface="Cambria Math"/>
                                <a:cs typeface="Times New Roman" pitchFamily="18" charset="0"/>
                              </a:rPr>
                              <m:t>𝐶</m:t>
                            </m:r>
                          </m:den>
                        </m:f>
                      </m:den>
                    </m:f>
                  </m:oMath>
                </a14:m>
                <a:endParaRPr lang="en-US" dirty="0"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0">
                  <a:buNone/>
                </a:pPr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>                 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f>
                          <m:fPr>
                            <m:ctrlPr>
                              <a:rPr lang="en-US" i="1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fPr>
                          <m:num>
                            <m:r>
                              <a:rPr lang="en-US" i="1">
                                <a:latin typeface="Cambria Math"/>
                                <a:cs typeface="Times New Roman" pitchFamily="18" charset="0"/>
                              </a:rPr>
                              <m:t>𝑌𝐵</m:t>
                            </m:r>
                          </m:num>
                          <m:den>
                            <m:r>
                              <a:rPr lang="en-US" i="1">
                                <a:latin typeface="Cambria Math"/>
                                <a:cs typeface="Times New Roman" pitchFamily="18" charset="0"/>
                              </a:rPr>
                              <m:t>𝐶</m:t>
                            </m:r>
                          </m:den>
                        </m:f>
                      </m:num>
                      <m:den>
                        <m:r>
                          <m:rPr>
                            <m:nor/>
                          </m:rPr>
                          <a:rPr lang="en-US" dirty="0">
                            <a:latin typeface="Times New Roman" pitchFamily="18" charset="0"/>
                            <a:cs typeface="Times New Roman" pitchFamily="18" charset="0"/>
                          </a:rPr>
                          <m:t> </m:t>
                        </m:r>
                        <m:f>
                          <m:fPr>
                            <m:ctrlPr>
                              <a:rPr lang="en-US" i="1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/>
                                <a:cs typeface="Times New Roman" pitchFamily="18" charset="0"/>
                              </a:rPr>
                              <m:t>𝐴</m:t>
                            </m:r>
                            <m:r>
                              <a:rPr lang="en-US" i="1">
                                <a:latin typeface="Cambria Math"/>
                                <a:cs typeface="Times New Roman" pitchFamily="18" charset="0"/>
                              </a:rPr>
                              <m:t>𝐵</m:t>
                            </m:r>
                            <m:r>
                              <a:rPr lang="en-US" b="0" i="1" smtClean="0">
                                <a:latin typeface="Cambria Math"/>
                                <a:cs typeface="Times New Roman" pitchFamily="18" charset="0"/>
                              </a:rPr>
                              <m:t>+</m:t>
                            </m:r>
                            <m:r>
                              <a:rPr lang="en-US" b="0" i="1" smtClean="0">
                                <a:latin typeface="Cambria Math"/>
                                <a:cs typeface="Times New Roman" pitchFamily="18" charset="0"/>
                              </a:rPr>
                              <m:t>𝐵𝐶</m:t>
                            </m:r>
                            <m:r>
                              <a:rPr lang="en-US" b="0" i="1" smtClean="0">
                                <a:latin typeface="Cambria Math"/>
                                <a:cs typeface="Times New Roman" pitchFamily="18" charset="0"/>
                              </a:rPr>
                              <m:t>+</m:t>
                            </m:r>
                            <m:r>
                              <a:rPr lang="en-US" b="0" i="1" smtClean="0">
                                <a:latin typeface="Cambria Math"/>
                                <a:cs typeface="Times New Roman" pitchFamily="18" charset="0"/>
                              </a:rPr>
                              <m:t>𝐶𝐴</m:t>
                            </m:r>
                          </m:num>
                          <m:den>
                            <m:r>
                              <a:rPr lang="en-US" i="1">
                                <a:latin typeface="Cambria Math"/>
                                <a:cs typeface="Times New Roman" pitchFamily="18" charset="0"/>
                              </a:rPr>
                              <m:t>𝐴</m:t>
                            </m:r>
                            <m:r>
                              <a:rPr lang="en-US" b="0" i="1" smtClean="0">
                                <a:latin typeface="Cambria Math"/>
                                <a:cs typeface="Times New Roman" pitchFamily="18" charset="0"/>
                              </a:rPr>
                              <m:t>𝐶</m:t>
                            </m:r>
                          </m:den>
                        </m:f>
                        <m:r>
                          <a:rPr lang="en-US" i="1">
                            <a:latin typeface="Cambria Math"/>
                            <a:cs typeface="Times New Roman" pitchFamily="18" charset="0"/>
                          </a:rPr>
                          <m:t> </m:t>
                        </m:r>
                      </m:den>
                    </m:f>
                  </m:oMath>
                </a14:m>
                <a:endParaRPr lang="en-US" dirty="0"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0">
                  <a:buNone/>
                </a:pPr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>              Y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/>
                            <a:cs typeface="Times New Roman" pitchFamily="18" charset="0"/>
                          </a:rPr>
                          <m:t>𝐴𝐵</m:t>
                        </m:r>
                        <m:r>
                          <a:rPr lang="en-US" i="1">
                            <a:latin typeface="Cambria Math"/>
                            <a:cs typeface="Times New Roman" pitchFamily="18" charset="0"/>
                          </a:rPr>
                          <m:t>+</m:t>
                        </m:r>
                        <m:r>
                          <a:rPr lang="en-US" i="1">
                            <a:latin typeface="Cambria Math"/>
                            <a:cs typeface="Times New Roman" pitchFamily="18" charset="0"/>
                          </a:rPr>
                          <m:t>𝐵𝐶</m:t>
                        </m:r>
                        <m:r>
                          <a:rPr lang="en-US" i="1">
                            <a:latin typeface="Cambria Math"/>
                            <a:cs typeface="Times New Roman" pitchFamily="18" charset="0"/>
                          </a:rPr>
                          <m:t>+</m:t>
                        </m:r>
                        <m:r>
                          <a:rPr lang="en-US" i="1">
                            <a:latin typeface="Cambria Math"/>
                            <a:cs typeface="Times New Roman" pitchFamily="18" charset="0"/>
                          </a:rPr>
                          <m:t>𝐶𝐴</m:t>
                        </m:r>
                      </m:num>
                      <m:den>
                        <m:r>
                          <a:rPr lang="en-US" b="0" i="1" smtClean="0">
                            <a:latin typeface="Cambria Math"/>
                            <a:cs typeface="Times New Roman" pitchFamily="18" charset="0"/>
                          </a:rPr>
                          <m:t>𝐵</m:t>
                        </m:r>
                      </m:den>
                    </m:f>
                    <m:r>
                      <a:rPr lang="en-US" i="1">
                        <a:latin typeface="Cambria Math"/>
                        <a:cs typeface="Times New Roman" pitchFamily="18" charset="0"/>
                      </a:rPr>
                      <m:t> </m:t>
                    </m:r>
                  </m:oMath>
                </a14:m>
                <a:endParaRPr lang="en-US" dirty="0"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0">
                  <a:buNone/>
                </a:pPr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>As same way , </a:t>
                </a:r>
              </a:p>
              <a:p>
                <a:pPr marL="0" indent="0">
                  <a:buNone/>
                </a:pPr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>             Z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/>
                            <a:cs typeface="Times New Roman" pitchFamily="18" charset="0"/>
                          </a:rPr>
                          <m:t>𝐴𝐵</m:t>
                        </m:r>
                        <m:r>
                          <a:rPr lang="en-US" i="1">
                            <a:latin typeface="Cambria Math"/>
                            <a:cs typeface="Times New Roman" pitchFamily="18" charset="0"/>
                          </a:rPr>
                          <m:t>+</m:t>
                        </m:r>
                        <m:r>
                          <a:rPr lang="en-US" i="1">
                            <a:latin typeface="Cambria Math"/>
                            <a:cs typeface="Times New Roman" pitchFamily="18" charset="0"/>
                          </a:rPr>
                          <m:t>𝐵𝐶</m:t>
                        </m:r>
                        <m:r>
                          <a:rPr lang="en-US" i="1">
                            <a:latin typeface="Cambria Math"/>
                            <a:cs typeface="Times New Roman" pitchFamily="18" charset="0"/>
                          </a:rPr>
                          <m:t>+</m:t>
                        </m:r>
                        <m:r>
                          <a:rPr lang="en-US" i="1">
                            <a:latin typeface="Cambria Math"/>
                            <a:cs typeface="Times New Roman" pitchFamily="18" charset="0"/>
                          </a:rPr>
                          <m:t>𝐶𝐴</m:t>
                        </m:r>
                      </m:num>
                      <m:den>
                        <m:r>
                          <a:rPr lang="en-US" b="0" i="1" smtClean="0">
                            <a:latin typeface="Cambria Math"/>
                            <a:cs typeface="Times New Roman" pitchFamily="18" charset="0"/>
                          </a:rPr>
                          <m:t>𝐶</m:t>
                        </m:r>
                      </m:den>
                    </m:f>
                    <m:r>
                      <a:rPr lang="en-US" i="1">
                        <a:latin typeface="Cambria Math"/>
                        <a:cs typeface="Times New Roman" pitchFamily="18" charset="0"/>
                      </a:rPr>
                      <m:t> </m:t>
                    </m:r>
                  </m:oMath>
                </a14:m>
                <a:endParaRPr lang="en-US" dirty="0"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0">
                  <a:buNone/>
                </a:pPr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>             X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/>
                            <a:cs typeface="Times New Roman" pitchFamily="18" charset="0"/>
                          </a:rPr>
                          <m:t>𝐴𝐵</m:t>
                        </m:r>
                        <m:r>
                          <a:rPr lang="en-US" i="1">
                            <a:latin typeface="Cambria Math"/>
                            <a:cs typeface="Times New Roman" pitchFamily="18" charset="0"/>
                          </a:rPr>
                          <m:t>+</m:t>
                        </m:r>
                        <m:r>
                          <a:rPr lang="en-US" i="1">
                            <a:latin typeface="Cambria Math"/>
                            <a:cs typeface="Times New Roman" pitchFamily="18" charset="0"/>
                          </a:rPr>
                          <m:t>𝐵𝐶</m:t>
                        </m:r>
                        <m:r>
                          <a:rPr lang="en-US" i="1">
                            <a:latin typeface="Cambria Math"/>
                            <a:cs typeface="Times New Roman" pitchFamily="18" charset="0"/>
                          </a:rPr>
                          <m:t>+</m:t>
                        </m:r>
                        <m:r>
                          <a:rPr lang="en-US" i="1">
                            <a:latin typeface="Cambria Math"/>
                            <a:cs typeface="Times New Roman" pitchFamily="18" charset="0"/>
                          </a:rPr>
                          <m:t>𝐶𝐴</m:t>
                        </m:r>
                      </m:num>
                      <m:den>
                        <m:r>
                          <a:rPr lang="en-US" b="0" i="1" smtClean="0">
                            <a:latin typeface="Cambria Math"/>
                            <a:cs typeface="Times New Roman" pitchFamily="18" charset="0"/>
                          </a:rPr>
                          <m:t>𝐴</m:t>
                        </m:r>
                      </m:den>
                    </m:f>
                    <m:r>
                      <a:rPr lang="en-US" i="1">
                        <a:latin typeface="Cambria Math"/>
                        <a:cs typeface="Times New Roman" pitchFamily="18" charset="0"/>
                      </a:rPr>
                      <m:t> </m:t>
                    </m:r>
                  </m:oMath>
                </a14:m>
                <a:endParaRPr lang="en-US" dirty="0"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0">
                  <a:buNone/>
                </a:pPr>
                <a:endParaRPr lang="en-US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228600"/>
                <a:ext cx="8229600" cy="6477000"/>
              </a:xfrm>
              <a:blipFill rotWithShape="1">
                <a:blip r:embed="rId2"/>
                <a:stretch>
                  <a:fillRect l="-1333" t="-942" b="-8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372382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38200"/>
          </a:xfrm>
          <a:blipFill>
            <a:blip r:embed="rId2"/>
            <a:tile tx="0" ty="0" sx="100000" sy="100000" flip="none" algn="tl"/>
          </a:blipFill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br>
              <a:rPr lang="en-US" sz="5400" b="1" dirty="0">
                <a:latin typeface="SutonnyMJ" pitchFamily="2" charset="0"/>
                <a:cs typeface="SutonnyMJ" pitchFamily="2" charset="0"/>
              </a:rPr>
            </a:br>
            <a:r>
              <a:rPr lang="en-US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>
                <a:latin typeface="SutonnyMJ" pitchFamily="2" charset="0"/>
                <a:cs typeface="SutonnyMJ" pitchFamily="2" charset="0"/>
              </a:rPr>
              <a:t>mvwK©U</a:t>
            </a:r>
            <a:r>
              <a:rPr lang="en-US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>
                <a:latin typeface="SutonnyMJ" pitchFamily="2" charset="0"/>
                <a:cs typeface="SutonnyMJ" pitchFamily="2" charset="0"/>
              </a:rPr>
              <a:t>c¨vivwgUvim</a:t>
            </a:r>
            <a:r>
              <a:rPr lang="en-US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>
                <a:latin typeface="SutonnyMJ" pitchFamily="2" charset="0"/>
                <a:cs typeface="SutonnyMJ" pitchFamily="2" charset="0"/>
              </a:rPr>
              <a:t>Gi</a:t>
            </a:r>
            <a:r>
              <a:rPr lang="en-US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>
                <a:latin typeface="SutonnyMJ" pitchFamily="2" charset="0"/>
                <a:cs typeface="SutonnyMJ" pitchFamily="2" charset="0"/>
              </a:rPr>
              <a:t>msÁv</a:t>
            </a:r>
            <a:br>
              <a:rPr lang="en-US" sz="5400" b="1" dirty="0">
                <a:latin typeface="SutonnyMJ" pitchFamily="2" charset="0"/>
                <a:cs typeface="SutonnyMJ" pitchFamily="2" charset="0"/>
              </a:rPr>
            </a:br>
            <a:endParaRPr lang="en-US" sz="5400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153400" cy="1600200"/>
          </a:xfrm>
        </p:spPr>
        <p:txBody>
          <a:bodyPr>
            <a:normAutofit/>
          </a:bodyPr>
          <a:lstStyle/>
          <a:p>
            <a:r>
              <a:rPr lang="en-US" dirty="0">
                <a:latin typeface="SutonnyMJ" pitchFamily="2" charset="0"/>
                <a:cs typeface="SutonnyMJ" pitchFamily="2" charset="0"/>
              </a:rPr>
              <a:t> ‰</a:t>
            </a:r>
            <a:r>
              <a:rPr lang="en-US" dirty="0" err="1">
                <a:latin typeface="SutonnyMJ" pitchFamily="2" charset="0"/>
                <a:cs typeface="SutonnyMJ" pitchFamily="2" charset="0"/>
              </a:rPr>
              <a:t>e`y¨wZK</a:t>
            </a:r>
            <a:r>
              <a:rPr lang="en-US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>
                <a:latin typeface="SutonnyMJ" pitchFamily="2" charset="0"/>
                <a:cs typeface="SutonnyMJ" pitchFamily="2" charset="0"/>
              </a:rPr>
              <a:t>mvwK</a:t>
            </a:r>
            <a:r>
              <a:rPr lang="en-US" dirty="0">
                <a:latin typeface="SutonnyMJ" pitchFamily="2" charset="0"/>
                <a:cs typeface="SutonnyMJ" pitchFamily="2" charset="0"/>
              </a:rPr>
              <a:t>©‡U </a:t>
            </a:r>
            <a:r>
              <a:rPr lang="en-US" dirty="0" err="1">
                <a:latin typeface="SutonnyMJ" pitchFamily="2" charset="0"/>
                <a:cs typeface="SutonnyMJ" pitchFamily="2" charset="0"/>
              </a:rPr>
              <a:t>e¨eüZ</a:t>
            </a:r>
            <a:r>
              <a:rPr lang="en-US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>
                <a:latin typeface="SutonnyMJ" pitchFamily="2" charset="0"/>
                <a:cs typeface="SutonnyMJ" pitchFamily="2" charset="0"/>
              </a:rPr>
              <a:t>wewfbœ</a:t>
            </a:r>
            <a:r>
              <a:rPr lang="en-US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>
                <a:latin typeface="SutonnyMJ" pitchFamily="2" charset="0"/>
                <a:cs typeface="SutonnyMJ" pitchFamily="2" charset="0"/>
              </a:rPr>
              <a:t>Dcv`vb‡K</a:t>
            </a:r>
            <a:r>
              <a:rPr lang="en-US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>
                <a:latin typeface="SutonnyMJ" pitchFamily="2" charset="0"/>
                <a:cs typeface="SutonnyMJ" pitchFamily="2" charset="0"/>
              </a:rPr>
              <a:t>Gi</a:t>
            </a:r>
            <a:r>
              <a:rPr lang="en-US" dirty="0">
                <a:latin typeface="SutonnyMJ" pitchFamily="2" charset="0"/>
                <a:cs typeface="SutonnyMJ" pitchFamily="2" charset="0"/>
              </a:rPr>
              <a:t>  </a:t>
            </a:r>
            <a:r>
              <a:rPr lang="en-US" dirty="0" err="1">
                <a:latin typeface="SutonnyMJ" pitchFamily="2" charset="0"/>
                <a:cs typeface="SutonnyMJ" pitchFamily="2" charset="0"/>
              </a:rPr>
              <a:t>c¨vivwgUvim</a:t>
            </a:r>
            <a:r>
              <a:rPr lang="en-US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>
                <a:latin typeface="SutonnyMJ" pitchFamily="2" charset="0"/>
                <a:cs typeface="SutonnyMJ" pitchFamily="2" charset="0"/>
              </a:rPr>
              <a:t>e‡j</a:t>
            </a:r>
            <a:r>
              <a:rPr lang="en-US" dirty="0">
                <a:latin typeface="SutonnyMJ" pitchFamily="2" charset="0"/>
                <a:cs typeface="SutonnyMJ" pitchFamily="2" charset="0"/>
              </a:rPr>
              <a:t>| ‡</a:t>
            </a:r>
            <a:r>
              <a:rPr lang="en-US" dirty="0" err="1">
                <a:latin typeface="SutonnyMJ" pitchFamily="2" charset="0"/>
                <a:cs typeface="SutonnyMJ" pitchFamily="2" charset="0"/>
              </a:rPr>
              <a:t>hgbt</a:t>
            </a:r>
            <a:r>
              <a:rPr lang="en-US" dirty="0">
                <a:latin typeface="SutonnyMJ" pitchFamily="2" charset="0"/>
                <a:cs typeface="SutonnyMJ" pitchFamily="2" charset="0"/>
              </a:rPr>
              <a:t> †</a:t>
            </a:r>
            <a:r>
              <a:rPr lang="en-US" dirty="0" err="1">
                <a:latin typeface="SutonnyMJ" pitchFamily="2" charset="0"/>
                <a:cs typeface="SutonnyMJ" pitchFamily="2" charset="0"/>
              </a:rPr>
              <a:t>iwR</a:t>
            </a:r>
            <a:r>
              <a:rPr lang="en-US" dirty="0">
                <a:latin typeface="SutonnyMJ" pitchFamily="2" charset="0"/>
                <a:cs typeface="SutonnyMJ" pitchFamily="2" charset="0"/>
              </a:rPr>
              <a:t>÷¨</a:t>
            </a:r>
            <a:r>
              <a:rPr lang="en-US" dirty="0" err="1">
                <a:latin typeface="SutonnyMJ" pitchFamily="2" charset="0"/>
                <a:cs typeface="SutonnyMJ" pitchFamily="2" charset="0"/>
              </a:rPr>
              <a:t>vÝ</a:t>
            </a:r>
            <a:r>
              <a:rPr lang="en-US" dirty="0">
                <a:latin typeface="SutonnyMJ" pitchFamily="2" charset="0"/>
                <a:cs typeface="SutonnyMJ" pitchFamily="2" charset="0"/>
              </a:rPr>
              <a:t>, </a:t>
            </a:r>
            <a:r>
              <a:rPr lang="en-US" dirty="0" err="1">
                <a:latin typeface="SutonnyMJ" pitchFamily="2" charset="0"/>
                <a:cs typeface="SutonnyMJ" pitchFamily="2" charset="0"/>
              </a:rPr>
              <a:t>BÛvKU¨vÝ</a:t>
            </a:r>
            <a:r>
              <a:rPr lang="en-US" dirty="0">
                <a:latin typeface="SutonnyMJ" pitchFamily="2" charset="0"/>
                <a:cs typeface="SutonnyMJ" pitchFamily="2" charset="0"/>
              </a:rPr>
              <a:t>, </a:t>
            </a:r>
            <a:r>
              <a:rPr lang="en-US" dirty="0" err="1">
                <a:latin typeface="SutonnyMJ" pitchFamily="2" charset="0"/>
                <a:cs typeface="SutonnyMJ" pitchFamily="2" charset="0"/>
              </a:rPr>
              <a:t>K¨vcvwmU¨vÝ,Bw¤úx‡WÝ</a:t>
            </a:r>
            <a:r>
              <a:rPr lang="en-US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>
                <a:latin typeface="SutonnyMJ" pitchFamily="2" charset="0"/>
                <a:cs typeface="SutonnyMJ" pitchFamily="2" charset="0"/>
              </a:rPr>
              <a:t>BZ¨vw</a:t>
            </a:r>
            <a:r>
              <a:rPr lang="en-US" dirty="0">
                <a:latin typeface="SutonnyMJ" pitchFamily="2" charset="0"/>
                <a:cs typeface="SutonnyMJ" pitchFamily="2" charset="0"/>
              </a:rPr>
              <a:t>`|</a:t>
            </a:r>
            <a:endParaRPr lang="en-US" sz="4800" dirty="0"/>
          </a:p>
        </p:txBody>
      </p:sp>
      <p:pic>
        <p:nvPicPr>
          <p:cNvPr id="1026" name="Picture 2" descr="C:\Users\STUDEN\Desktop\wewew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3581400"/>
            <a:ext cx="6324600" cy="30237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42993544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57200" y="1676400"/>
            <a:ext cx="8305800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itchFamily="34" charset="0"/>
              <a:buChar char="•"/>
            </a:pPr>
            <a:r>
              <a:rPr lang="en-US" sz="3200" dirty="0">
                <a:latin typeface="SutonnyMJ" pitchFamily="2" charset="0"/>
                <a:cs typeface="SutonnyMJ" pitchFamily="2" charset="0"/>
              </a:rPr>
              <a:t>‡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Wëv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n‡Z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÷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v‡i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iƒcvšÍi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m~ÎwU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†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jL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|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sz="3200" dirty="0">
                <a:latin typeface="SutonnyMJ" pitchFamily="2" charset="0"/>
                <a:cs typeface="SutonnyMJ" pitchFamily="2" charset="0"/>
              </a:rPr>
              <a:t>÷vi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n‡Z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†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Wëv‡Z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iƒcvšÍi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m~ÎwU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†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jL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|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sz="3200" dirty="0">
                <a:latin typeface="SutonnyMJ" pitchFamily="2" charset="0"/>
                <a:cs typeface="SutonnyMJ" pitchFamily="2" charset="0"/>
              </a:rPr>
              <a:t>÷vi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n‡Z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†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Wëv‡Z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iƒcvšÍi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Kivi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mgm¨vi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mgvavb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¸‡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jv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Ki|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-8709" y="0"/>
            <a:ext cx="9144000" cy="707886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4000" b="1" dirty="0">
                <a:latin typeface="SutonnyMJ" pitchFamily="2" charset="0"/>
                <a:cs typeface="SutonnyMJ" pitchFamily="2" charset="0"/>
              </a:rPr>
              <a:t>                       m¤¢</a:t>
            </a:r>
            <a:r>
              <a:rPr lang="en-US" sz="4000" b="1" dirty="0" err="1">
                <a:latin typeface="SutonnyMJ" pitchFamily="2" charset="0"/>
                <a:cs typeface="SutonnyMJ" pitchFamily="2" charset="0"/>
              </a:rPr>
              <a:t>ve</a:t>
            </a:r>
            <a:r>
              <a:rPr lang="en-US" sz="4000" b="1" dirty="0">
                <a:latin typeface="SutonnyMJ" pitchFamily="2" charset="0"/>
                <a:cs typeface="SutonnyMJ" pitchFamily="2" charset="0"/>
              </a:rPr>
              <a:t>¨ </a:t>
            </a:r>
            <a:r>
              <a:rPr lang="en-US" sz="4000" b="1" dirty="0" err="1">
                <a:latin typeface="SutonnyMJ" pitchFamily="2" charset="0"/>
                <a:cs typeface="SutonnyMJ" pitchFamily="2" charset="0"/>
              </a:rPr>
              <a:t>cÖkœmg~n</a:t>
            </a:r>
            <a:endParaRPr lang="en-US" sz="4000" b="1" dirty="0">
              <a:latin typeface="SutonnyMJ" pitchFamily="2" charset="0"/>
              <a:cs typeface="SutonnyMJ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13959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62000"/>
          </a:xfrm>
          <a:blipFill>
            <a:blip r:embed="rId2"/>
            <a:tile tx="0" ty="0" sx="100000" sy="100000" flip="none" algn="tl"/>
          </a:blipFill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br>
              <a:rPr lang="en-US" sz="5400" b="1" dirty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</a:br>
            <a:r>
              <a:rPr lang="en-US" dirty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wewfbœ</a:t>
            </a:r>
            <a:r>
              <a:rPr lang="en-US" dirty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mvwK©U</a:t>
            </a:r>
            <a:r>
              <a:rPr lang="en-US" dirty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c¨vivwgUvim</a:t>
            </a:r>
            <a:r>
              <a:rPr lang="en-US" dirty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Gi</a:t>
            </a:r>
            <a:r>
              <a:rPr lang="en-US" dirty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eY©bv</a:t>
            </a:r>
            <a:r>
              <a:rPr lang="en-US" sz="5400" b="1" dirty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br>
              <a:rPr lang="en-US" sz="5400" b="1" dirty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</a:br>
            <a:endParaRPr lang="en-US" sz="5400" dirty="0">
              <a:solidFill>
                <a:srgbClr val="FF0000"/>
              </a:solidFill>
            </a:endParaRP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304800" y="1295401"/>
            <a:ext cx="8382000" cy="2971800"/>
          </a:xfrm>
        </p:spPr>
        <p:txBody>
          <a:bodyPr>
            <a:normAutofit/>
          </a:bodyPr>
          <a:lstStyle/>
          <a:p>
            <a:r>
              <a:rPr lang="en-US" sz="4000" dirty="0">
                <a:solidFill>
                  <a:srgbClr val="FF33CC"/>
                </a:solidFill>
                <a:latin typeface="SutonnyMJ" pitchFamily="2" charset="0"/>
                <a:cs typeface="SutonnyMJ" pitchFamily="2" charset="0"/>
              </a:rPr>
              <a:t> †</a:t>
            </a:r>
            <a:r>
              <a:rPr lang="en-US" sz="4000" dirty="0" err="1">
                <a:solidFill>
                  <a:srgbClr val="FF33CC"/>
                </a:solidFill>
                <a:latin typeface="SutonnyMJ" pitchFamily="2" charset="0"/>
                <a:cs typeface="SutonnyMJ" pitchFamily="2" charset="0"/>
              </a:rPr>
              <a:t>iwR</a:t>
            </a:r>
            <a:r>
              <a:rPr lang="en-US" sz="4000" dirty="0">
                <a:solidFill>
                  <a:srgbClr val="FF33CC"/>
                </a:solidFill>
                <a:latin typeface="SutonnyMJ" pitchFamily="2" charset="0"/>
                <a:cs typeface="SutonnyMJ" pitchFamily="2" charset="0"/>
              </a:rPr>
              <a:t>÷¨</a:t>
            </a:r>
            <a:r>
              <a:rPr lang="en-US" sz="4000" dirty="0" err="1">
                <a:solidFill>
                  <a:srgbClr val="FF33CC"/>
                </a:solidFill>
                <a:latin typeface="SutonnyMJ" pitchFamily="2" charset="0"/>
                <a:cs typeface="SutonnyMJ" pitchFamily="2" charset="0"/>
              </a:rPr>
              <a:t>vÝ</a:t>
            </a:r>
            <a:r>
              <a:rPr lang="en-US" sz="4000" dirty="0">
                <a:solidFill>
                  <a:srgbClr val="FF33CC"/>
                </a:solidFill>
                <a:latin typeface="SutonnyMJ" pitchFamily="2" charset="0"/>
                <a:cs typeface="SutonnyMJ" pitchFamily="2" charset="0"/>
              </a:rPr>
              <a:t> t </a:t>
            </a:r>
            <a:r>
              <a:rPr lang="en-US" dirty="0">
                <a:latin typeface="SutonnyMJ" pitchFamily="2" charset="0"/>
                <a:cs typeface="SutonnyMJ" pitchFamily="2" charset="0"/>
              </a:rPr>
              <a:t>†</a:t>
            </a:r>
            <a:r>
              <a:rPr lang="en-US" dirty="0" err="1">
                <a:latin typeface="SutonnyMJ" pitchFamily="2" charset="0"/>
                <a:cs typeface="SutonnyMJ" pitchFamily="2" charset="0"/>
              </a:rPr>
              <a:t>Kvb</a:t>
            </a:r>
            <a:r>
              <a:rPr lang="en-US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>
                <a:latin typeface="SutonnyMJ" pitchFamily="2" charset="0"/>
                <a:cs typeface="SutonnyMJ" pitchFamily="2" charset="0"/>
              </a:rPr>
              <a:t>cwievnx</a:t>
            </a:r>
            <a:r>
              <a:rPr lang="en-US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>
                <a:latin typeface="SutonnyMJ" pitchFamily="2" charset="0"/>
                <a:cs typeface="SutonnyMJ" pitchFamily="2" charset="0"/>
              </a:rPr>
              <a:t>c`v</a:t>
            </a:r>
            <a:r>
              <a:rPr lang="en-US" dirty="0">
                <a:latin typeface="SutonnyMJ" pitchFamily="2" charset="0"/>
                <a:cs typeface="SutonnyMJ" pitchFamily="2" charset="0"/>
              </a:rPr>
              <a:t>‡_©i </a:t>
            </a:r>
            <a:r>
              <a:rPr lang="en-US" dirty="0" err="1">
                <a:latin typeface="SutonnyMJ" pitchFamily="2" charset="0"/>
                <a:cs typeface="SutonnyMJ" pitchFamily="2" charset="0"/>
              </a:rPr>
              <a:t>g‡a</a:t>
            </a:r>
            <a:r>
              <a:rPr lang="en-US" dirty="0">
                <a:latin typeface="SutonnyMJ" pitchFamily="2" charset="0"/>
                <a:cs typeface="SutonnyMJ" pitchFamily="2" charset="0"/>
              </a:rPr>
              <a:t>¨ </a:t>
            </a:r>
            <a:r>
              <a:rPr lang="en-US" dirty="0" err="1">
                <a:latin typeface="SutonnyMJ" pitchFamily="2" charset="0"/>
                <a:cs typeface="SutonnyMJ" pitchFamily="2" charset="0"/>
              </a:rPr>
              <a:t>w`‡q</a:t>
            </a:r>
            <a:r>
              <a:rPr lang="en-US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>
                <a:latin typeface="SutonnyMJ" pitchFamily="2" charset="0"/>
                <a:cs typeface="SutonnyMJ" pitchFamily="2" charset="0"/>
              </a:rPr>
              <a:t>Kv‡i›U</a:t>
            </a:r>
            <a:r>
              <a:rPr lang="en-US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>
                <a:latin typeface="SutonnyMJ" pitchFamily="2" charset="0"/>
                <a:cs typeface="SutonnyMJ" pitchFamily="2" charset="0"/>
              </a:rPr>
              <a:t>cÖevwnZ</a:t>
            </a:r>
            <a:r>
              <a:rPr lang="en-US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>
                <a:latin typeface="SutonnyMJ" pitchFamily="2" charset="0"/>
                <a:cs typeface="SutonnyMJ" pitchFamily="2" charset="0"/>
              </a:rPr>
              <a:t>nIqvi</a:t>
            </a:r>
            <a:r>
              <a:rPr lang="en-US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>
                <a:latin typeface="SutonnyMJ" pitchFamily="2" charset="0"/>
                <a:cs typeface="SutonnyMJ" pitchFamily="2" charset="0"/>
              </a:rPr>
              <a:t>mgq</a:t>
            </a:r>
            <a:r>
              <a:rPr lang="en-US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>
                <a:latin typeface="SutonnyMJ" pitchFamily="2" charset="0"/>
                <a:cs typeface="SutonnyMJ" pitchFamily="2" charset="0"/>
              </a:rPr>
              <a:t>cwievnx</a:t>
            </a:r>
            <a:r>
              <a:rPr lang="en-US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>
                <a:latin typeface="SutonnyMJ" pitchFamily="2" charset="0"/>
                <a:cs typeface="SutonnyMJ" pitchFamily="2" charset="0"/>
              </a:rPr>
              <a:t>c`v</a:t>
            </a:r>
            <a:r>
              <a:rPr lang="en-US" dirty="0">
                <a:latin typeface="SutonnyMJ" pitchFamily="2" charset="0"/>
                <a:cs typeface="SutonnyMJ" pitchFamily="2" charset="0"/>
              </a:rPr>
              <a:t>‡_©i †h </a:t>
            </a:r>
            <a:r>
              <a:rPr lang="en-US" dirty="0" err="1">
                <a:latin typeface="SutonnyMJ" pitchFamily="2" charset="0"/>
                <a:cs typeface="SutonnyMJ" pitchFamily="2" charset="0"/>
              </a:rPr>
              <a:t>a‡g©i</a:t>
            </a:r>
            <a:r>
              <a:rPr lang="en-US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>
                <a:latin typeface="SutonnyMJ" pitchFamily="2" charset="0"/>
                <a:cs typeface="SutonnyMJ" pitchFamily="2" charset="0"/>
              </a:rPr>
              <a:t>Kvi‡Y</a:t>
            </a:r>
            <a:r>
              <a:rPr lang="en-US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>
                <a:latin typeface="SutonnyMJ" pitchFamily="2" charset="0"/>
                <a:cs typeface="SutonnyMJ" pitchFamily="2" charset="0"/>
              </a:rPr>
              <a:t>Bnv</a:t>
            </a:r>
            <a:r>
              <a:rPr lang="en-US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>
                <a:latin typeface="SutonnyMJ" pitchFamily="2" charset="0"/>
                <a:cs typeface="SutonnyMJ" pitchFamily="2" charset="0"/>
              </a:rPr>
              <a:t>evav</a:t>
            </a:r>
            <a:r>
              <a:rPr lang="en-US" dirty="0">
                <a:latin typeface="SutonnyMJ" pitchFamily="2" charset="0"/>
                <a:cs typeface="SutonnyMJ" pitchFamily="2" charset="0"/>
              </a:rPr>
              <a:t> MÖ¯’ </a:t>
            </a:r>
            <a:r>
              <a:rPr lang="en-US" dirty="0" err="1">
                <a:latin typeface="SutonnyMJ" pitchFamily="2" charset="0"/>
                <a:cs typeface="SutonnyMJ" pitchFamily="2" charset="0"/>
              </a:rPr>
              <a:t>nq</a:t>
            </a:r>
            <a:r>
              <a:rPr lang="en-US" dirty="0">
                <a:latin typeface="SutonnyMJ" pitchFamily="2" charset="0"/>
                <a:cs typeface="SutonnyMJ" pitchFamily="2" charset="0"/>
              </a:rPr>
              <a:t> ,D³ </a:t>
            </a:r>
            <a:r>
              <a:rPr lang="en-US" dirty="0" err="1">
                <a:latin typeface="SutonnyMJ" pitchFamily="2" charset="0"/>
                <a:cs typeface="SutonnyMJ" pitchFamily="2" charset="0"/>
              </a:rPr>
              <a:t>ag</a:t>
            </a:r>
            <a:r>
              <a:rPr lang="en-US" dirty="0">
                <a:latin typeface="SutonnyMJ" pitchFamily="2" charset="0"/>
                <a:cs typeface="SutonnyMJ" pitchFamily="2" charset="0"/>
              </a:rPr>
              <a:t>© </a:t>
            </a:r>
            <a:r>
              <a:rPr lang="en-US" dirty="0" err="1">
                <a:latin typeface="SutonnyMJ" pitchFamily="2" charset="0"/>
                <a:cs typeface="SutonnyMJ" pitchFamily="2" charset="0"/>
              </a:rPr>
              <a:t>ev</a:t>
            </a:r>
            <a:r>
              <a:rPr lang="en-US" dirty="0">
                <a:latin typeface="SutonnyMJ" pitchFamily="2" charset="0"/>
                <a:cs typeface="SutonnyMJ" pitchFamily="2" charset="0"/>
              </a:rPr>
              <a:t> ˆ</a:t>
            </a:r>
            <a:r>
              <a:rPr lang="en-US" dirty="0" err="1">
                <a:latin typeface="SutonnyMJ" pitchFamily="2" charset="0"/>
                <a:cs typeface="SutonnyMJ" pitchFamily="2" charset="0"/>
              </a:rPr>
              <a:t>ewkó</a:t>
            </a:r>
            <a:r>
              <a:rPr lang="en-US" dirty="0">
                <a:latin typeface="SutonnyMJ" pitchFamily="2" charset="0"/>
                <a:cs typeface="SutonnyMJ" pitchFamily="2" charset="0"/>
              </a:rPr>
              <a:t>¨‡K †</a:t>
            </a:r>
            <a:r>
              <a:rPr lang="en-US" dirty="0" err="1">
                <a:latin typeface="SutonnyMJ" pitchFamily="2" charset="0"/>
                <a:cs typeface="SutonnyMJ" pitchFamily="2" charset="0"/>
              </a:rPr>
              <a:t>iwR</a:t>
            </a:r>
            <a:r>
              <a:rPr lang="en-US" dirty="0">
                <a:latin typeface="SutonnyMJ" pitchFamily="2" charset="0"/>
                <a:cs typeface="SutonnyMJ" pitchFamily="2" charset="0"/>
              </a:rPr>
              <a:t>÷¨</a:t>
            </a:r>
            <a:r>
              <a:rPr lang="en-US" dirty="0" err="1">
                <a:latin typeface="SutonnyMJ" pitchFamily="2" charset="0"/>
                <a:cs typeface="SutonnyMJ" pitchFamily="2" charset="0"/>
              </a:rPr>
              <a:t>vÝ</a:t>
            </a:r>
            <a:r>
              <a:rPr lang="en-US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>
                <a:latin typeface="SutonnyMJ" pitchFamily="2" charset="0"/>
                <a:cs typeface="SutonnyMJ" pitchFamily="2" charset="0"/>
              </a:rPr>
              <a:t>e‡j</a:t>
            </a:r>
            <a:r>
              <a:rPr lang="en-US" dirty="0">
                <a:latin typeface="SutonnyMJ" pitchFamily="2" charset="0"/>
                <a:cs typeface="SutonnyMJ" pitchFamily="2" charset="0"/>
              </a:rPr>
              <a:t>|</a:t>
            </a:r>
          </a:p>
          <a:p>
            <a:r>
              <a:rPr lang="en-US" dirty="0" err="1">
                <a:latin typeface="SutonnyMJ" pitchFamily="2" charset="0"/>
                <a:cs typeface="SutonnyMJ" pitchFamily="2" charset="0"/>
              </a:rPr>
              <a:t>Gi</a:t>
            </a:r>
            <a:r>
              <a:rPr lang="en-US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>
                <a:latin typeface="SutonnyMJ" pitchFamily="2" charset="0"/>
                <a:cs typeface="SutonnyMJ" pitchFamily="2" charset="0"/>
              </a:rPr>
              <a:t>cÖZxK</a:t>
            </a:r>
            <a:r>
              <a:rPr lang="en-US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US" dirty="0">
                <a:latin typeface="SutonnyMJ" pitchFamily="2" charset="0"/>
                <a:cs typeface="SutonnyMJ" pitchFamily="2" charset="0"/>
              </a:rPr>
              <a:t> </a:t>
            </a:r>
          </a:p>
          <a:p>
            <a:r>
              <a:rPr lang="en-US" dirty="0" err="1">
                <a:latin typeface="SutonnyMJ" pitchFamily="2" charset="0"/>
                <a:cs typeface="SutonnyMJ" pitchFamily="2" charset="0"/>
              </a:rPr>
              <a:t>Gi</a:t>
            </a:r>
            <a:r>
              <a:rPr lang="en-US" dirty="0">
                <a:latin typeface="SutonnyMJ" pitchFamily="2" charset="0"/>
                <a:cs typeface="SutonnyMJ" pitchFamily="2" charset="0"/>
              </a:rPr>
              <a:t> G‡KK </a:t>
            </a:r>
            <a:r>
              <a:rPr lang="el-GR" dirty="0">
                <a:latin typeface="Times New Roman"/>
                <a:cs typeface="Times New Roman"/>
              </a:rPr>
              <a:t>Ω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>
                <a:latin typeface="SutonnyMJ" pitchFamily="2" charset="0"/>
                <a:cs typeface="SutonnyMJ" pitchFamily="2" charset="0"/>
              </a:rPr>
              <a:t>| </a:t>
            </a:r>
          </a:p>
        </p:txBody>
      </p:sp>
      <p:pic>
        <p:nvPicPr>
          <p:cNvPr id="2050" name="Picture 2" descr="C:\Users\STUDEN\Desktop\NM circuit\ohmscalc_0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4343400"/>
            <a:ext cx="3886200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C:\Users\STUDEN\Desktop\NM circuit\images.jpgddf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3124200"/>
            <a:ext cx="4191000" cy="3733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7847554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62000"/>
          </a:xfrm>
          <a:blipFill>
            <a:blip r:embed="rId2"/>
            <a:tile tx="0" ty="0" sx="100000" sy="100000" flip="none" algn="tl"/>
          </a:blipFill>
          <a:ln>
            <a:solidFill>
              <a:schemeClr val="tx1"/>
            </a:solidFill>
          </a:ln>
        </p:spPr>
        <p:txBody>
          <a:bodyPr/>
          <a:lstStyle/>
          <a:p>
            <a:r>
              <a:rPr lang="en-US" b="1" dirty="0">
                <a:latin typeface="SutonnyMJ" pitchFamily="2" charset="0"/>
                <a:cs typeface="SutonnyMJ" pitchFamily="2" charset="0"/>
              </a:rPr>
              <a:t> †</a:t>
            </a:r>
            <a:r>
              <a:rPr lang="en-US" b="1" dirty="0" err="1">
                <a:latin typeface="SutonnyMJ" pitchFamily="2" charset="0"/>
                <a:cs typeface="SutonnyMJ" pitchFamily="2" charset="0"/>
              </a:rPr>
              <a:t>iwR</a:t>
            </a:r>
            <a:r>
              <a:rPr lang="en-US" b="1" dirty="0">
                <a:latin typeface="SutonnyMJ" pitchFamily="2" charset="0"/>
                <a:cs typeface="SutonnyMJ" pitchFamily="2" charset="0"/>
              </a:rPr>
              <a:t>÷¨</a:t>
            </a:r>
            <a:r>
              <a:rPr lang="en-US" b="1" dirty="0" err="1">
                <a:latin typeface="SutonnyMJ" pitchFamily="2" charset="0"/>
                <a:cs typeface="SutonnyMJ" pitchFamily="2" charset="0"/>
              </a:rPr>
              <a:t>vÝ</a:t>
            </a:r>
            <a:r>
              <a:rPr lang="en-US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b="1" dirty="0" err="1">
                <a:latin typeface="SutonnyMJ" pitchFamily="2" charset="0"/>
                <a:cs typeface="SutonnyMJ" pitchFamily="2" charset="0"/>
              </a:rPr>
              <a:t>Øviv</a:t>
            </a:r>
            <a:r>
              <a:rPr lang="en-US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b="1" dirty="0" err="1">
                <a:latin typeface="SutonnyMJ" pitchFamily="2" charset="0"/>
                <a:cs typeface="SutonnyMJ" pitchFamily="2" charset="0"/>
              </a:rPr>
              <a:t>MwVZ</a:t>
            </a:r>
            <a:r>
              <a:rPr lang="en-US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b="1" dirty="0" err="1">
                <a:latin typeface="SutonnyMJ" pitchFamily="2" charset="0"/>
                <a:cs typeface="SutonnyMJ" pitchFamily="2" charset="0"/>
              </a:rPr>
              <a:t>mvwK©U</a:t>
            </a:r>
            <a:endParaRPr lang="en-US" b="1" dirty="0"/>
          </a:p>
        </p:txBody>
      </p:sp>
      <p:pic>
        <p:nvPicPr>
          <p:cNvPr id="4098" name="Picture 2" descr="C:\Users\STUDEN\Desktop\NM circuit\led-circuit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14400"/>
            <a:ext cx="9144000" cy="594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2727491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62000"/>
          </a:xfrm>
          <a:blipFill>
            <a:blip r:embed="rId2"/>
            <a:tile tx="0" ty="0" sx="100000" sy="100000" flip="none" algn="tl"/>
          </a:blipFill>
          <a:ln>
            <a:solidFill>
              <a:schemeClr val="tx1"/>
            </a:solidFill>
          </a:ln>
        </p:spPr>
        <p:txBody>
          <a:bodyPr/>
          <a:lstStyle/>
          <a:p>
            <a:r>
              <a:rPr lang="en-US" b="1" dirty="0">
                <a:latin typeface="SutonnyMJ" pitchFamily="2" charset="0"/>
                <a:cs typeface="SutonnyMJ" pitchFamily="2" charset="0"/>
              </a:rPr>
              <a:t> †</a:t>
            </a:r>
            <a:r>
              <a:rPr lang="en-US" b="1" dirty="0" err="1">
                <a:latin typeface="SutonnyMJ" pitchFamily="2" charset="0"/>
                <a:cs typeface="SutonnyMJ" pitchFamily="2" charset="0"/>
              </a:rPr>
              <a:t>iwR</a:t>
            </a:r>
            <a:r>
              <a:rPr lang="en-US" b="1" dirty="0">
                <a:latin typeface="SutonnyMJ" pitchFamily="2" charset="0"/>
                <a:cs typeface="SutonnyMJ" pitchFamily="2" charset="0"/>
              </a:rPr>
              <a:t>÷¨</a:t>
            </a:r>
            <a:r>
              <a:rPr lang="en-US" b="1" dirty="0" err="1">
                <a:latin typeface="SutonnyMJ" pitchFamily="2" charset="0"/>
                <a:cs typeface="SutonnyMJ" pitchFamily="2" charset="0"/>
              </a:rPr>
              <a:t>vÝ</a:t>
            </a:r>
            <a:r>
              <a:rPr lang="en-US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b="1" dirty="0" err="1">
                <a:latin typeface="SutonnyMJ" pitchFamily="2" charset="0"/>
                <a:cs typeface="SutonnyMJ" pitchFamily="2" charset="0"/>
              </a:rPr>
              <a:t>Øviv</a:t>
            </a:r>
            <a:r>
              <a:rPr lang="en-US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b="1" dirty="0" err="1">
                <a:latin typeface="SutonnyMJ" pitchFamily="2" charset="0"/>
                <a:cs typeface="SutonnyMJ" pitchFamily="2" charset="0"/>
              </a:rPr>
              <a:t>MwVZ</a:t>
            </a:r>
            <a:r>
              <a:rPr lang="en-US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b="1" dirty="0" err="1">
                <a:latin typeface="SutonnyMJ" pitchFamily="2" charset="0"/>
                <a:cs typeface="SutonnyMJ" pitchFamily="2" charset="0"/>
              </a:rPr>
              <a:t>mvwK©U</a:t>
            </a:r>
            <a:endParaRPr lang="en-US" dirty="0"/>
          </a:p>
        </p:txBody>
      </p:sp>
      <p:pic>
        <p:nvPicPr>
          <p:cNvPr id="7170" name="Picture 2" descr="C:\Users\STUDEN\Desktop\NM circuit\resistance-in-globe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914400"/>
            <a:ext cx="8382000" cy="594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7585336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712</TotalTime>
  <Words>3845</Words>
  <Application>Microsoft Office PowerPoint</Application>
  <PresentationFormat>On-screen Show (4:3)</PresentationFormat>
  <Paragraphs>301</Paragraphs>
  <Slides>60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60</vt:i4>
      </vt:variant>
    </vt:vector>
  </HeadingPairs>
  <TitlesOfParts>
    <vt:vector size="69" baseType="lpstr">
      <vt:lpstr>Aharoni</vt:lpstr>
      <vt:lpstr>ArhialkhanMJ</vt:lpstr>
      <vt:lpstr>Arial</vt:lpstr>
      <vt:lpstr>Calibri</vt:lpstr>
      <vt:lpstr>Cambria Math</vt:lpstr>
      <vt:lpstr>SutonnyMJ</vt:lpstr>
      <vt:lpstr>Times New Roman</vt:lpstr>
      <vt:lpstr>Wingdings</vt:lpstr>
      <vt:lpstr>Office Theme</vt:lpstr>
      <vt:lpstr>Sylhet polytechnic Institute</vt:lpstr>
      <vt:lpstr>PowerPoint Presentation</vt:lpstr>
      <vt:lpstr>PowerPoint Presentation</vt:lpstr>
      <vt:lpstr>PowerPoint Presentation</vt:lpstr>
      <vt:lpstr>mvwK©‡Ui wewfbœ cÖKvi m~Î :</vt:lpstr>
      <vt:lpstr>  mvwK©U c¨vivwgUvim Gi msÁv </vt:lpstr>
      <vt:lpstr>  wewfbœ mvwK©U c¨vivwgUvim Gi eY©bv  </vt:lpstr>
      <vt:lpstr> †iwR÷¨vÝ Øviv MwVZ mvwK©U</vt:lpstr>
      <vt:lpstr> †iwR÷¨vÝ Øviv MwVZ mvwK©U</vt:lpstr>
      <vt:lpstr> GKwU †iwR÷¨vÝ Øviv Gi gvb evwni KiY</vt:lpstr>
      <vt:lpstr>PowerPoint Presentation</vt:lpstr>
      <vt:lpstr>BÛvKU¨vÝ Øviv MwVZ mvwK©U</vt:lpstr>
      <vt:lpstr>BÛvKU¨vÝ Øviv MwVZ mvwK©U</vt:lpstr>
      <vt:lpstr>PowerPoint Presentation</vt:lpstr>
      <vt:lpstr>K¨vcvwm‡UÝ Øviv MwVZ mvwK©U</vt:lpstr>
      <vt:lpstr>K¨vcvwm‡UÝ Øviv MwVZ mvwK©U</vt:lpstr>
      <vt:lpstr>PowerPoint Presentation</vt:lpstr>
      <vt:lpstr>  Bw¤úx‡WÝ t </vt:lpstr>
      <vt:lpstr>PowerPoint Presentation</vt:lpstr>
      <vt:lpstr>PowerPoint Presentation</vt:lpstr>
      <vt:lpstr>mvwK©‡Ui wewfbœ cÖKvi m~Î :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Kvik‡di ‡fv‡ëR m~Î cÖ‡qv‡M K‡i wZbwU e× jy‡c wZbwU mgxKiY †c‡Z cvwi </vt:lpstr>
      <vt:lpstr>mgm¨v mgvavb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‡Wëv n‡Z ÷v‡i iƒcvšÍi c×wZ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STUDEN</dc:creator>
  <cp:lastModifiedBy>USER</cp:lastModifiedBy>
  <cp:revision>120</cp:revision>
  <dcterms:created xsi:type="dcterms:W3CDTF">2013-12-22T10:40:11Z</dcterms:created>
  <dcterms:modified xsi:type="dcterms:W3CDTF">2023-11-08T07:50:01Z</dcterms:modified>
</cp:coreProperties>
</file>