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5"/>
  </p:notesMasterIdLst>
  <p:sldIdLst>
    <p:sldId id="320" r:id="rId2"/>
    <p:sldId id="323" r:id="rId3"/>
    <p:sldId id="324" r:id="rId4"/>
    <p:sldId id="329" r:id="rId5"/>
    <p:sldId id="325" r:id="rId6"/>
    <p:sldId id="327" r:id="rId7"/>
    <p:sldId id="328" r:id="rId8"/>
    <p:sldId id="330" r:id="rId9"/>
    <p:sldId id="331" r:id="rId10"/>
    <p:sldId id="332" r:id="rId11"/>
    <p:sldId id="333" r:id="rId12"/>
    <p:sldId id="334" r:id="rId13"/>
    <p:sldId id="335" r:id="rId14"/>
    <p:sldId id="280" r:id="rId15"/>
    <p:sldId id="281" r:id="rId16"/>
    <p:sldId id="336" r:id="rId17"/>
    <p:sldId id="284" r:id="rId18"/>
    <p:sldId id="338" r:id="rId19"/>
    <p:sldId id="339" r:id="rId20"/>
    <p:sldId id="340" r:id="rId21"/>
    <p:sldId id="341" r:id="rId22"/>
    <p:sldId id="322" r:id="rId23"/>
    <p:sldId id="292" r:id="rId24"/>
    <p:sldId id="321" r:id="rId25"/>
    <p:sldId id="294" r:id="rId26"/>
    <p:sldId id="343" r:id="rId27"/>
    <p:sldId id="342" r:id="rId28"/>
    <p:sldId id="532" r:id="rId29"/>
    <p:sldId id="298" r:id="rId30"/>
    <p:sldId id="300" r:id="rId31"/>
    <p:sldId id="345" r:id="rId32"/>
    <p:sldId id="346" r:id="rId33"/>
    <p:sldId id="347" r:id="rId34"/>
    <p:sldId id="304" r:id="rId35"/>
    <p:sldId id="348" r:id="rId36"/>
    <p:sldId id="533" r:id="rId37"/>
    <p:sldId id="310" r:id="rId38"/>
    <p:sldId id="534" r:id="rId39"/>
    <p:sldId id="311" r:id="rId40"/>
    <p:sldId id="312" r:id="rId41"/>
    <p:sldId id="313" r:id="rId42"/>
    <p:sldId id="350" r:id="rId43"/>
    <p:sldId id="53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4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6FF4-ADD3-48D9-8ACB-854CDB1ACD9C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E627-24E8-49E3-A6F8-6E0E9C16E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B570-40FD-481A-A304-CFB5643C23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1"/>
            <a:ext cx="8848691" cy="621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polytechnic institute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ubject –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asic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lectricity 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ubject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ode : 26711</a:t>
            </a: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Presented By</a:t>
            </a: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Md.Shrafath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Hosain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Instructor </a:t>
            </a: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(Electrical)</a:t>
            </a:r>
          </a:p>
        </p:txBody>
      </p:sp>
    </p:spTree>
    <p:extLst>
      <p:ext uri="{BB962C8B-B14F-4D97-AF65-F5344CB8AC3E}">
        <p14:creationId xmlns:p14="http://schemas.microsoft.com/office/powerpoint/2010/main" val="27606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4953000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A¨vjywgwbqv‡gi</a:t>
            </a:r>
            <a:r>
              <a:rPr lang="en-US" sz="2400" b="1" dirty="0">
                <a:solidFill>
                  <a:srgbClr val="C00000"/>
                </a:solidFill>
                <a:latin typeface="SutonnyMJ"/>
                <a:cs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400" b="1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MVb</a:t>
            </a:r>
            <a:r>
              <a:rPr lang="en-US" sz="2400" b="1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                                                                                                         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Atomic Structure Of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Aluminuum</a:t>
            </a:r>
            <a:r>
              <a:rPr lang="en-US" sz="2400" b="1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)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382000" cy="46482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Avgiv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Rvwb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, 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IRb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†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cÖvUb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+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wbDUªb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        =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P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+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N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 27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</a:t>
            </a:r>
            <a:endParaRPr lang="en-US" sz="2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13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Avgiv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Rvwb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, </a:t>
            </a:r>
            <a:endParaRPr lang="en-US" sz="2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= †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cÖvUb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|  </a:t>
            </a:r>
            <a:endParaRPr lang="en-US" sz="2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     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or  E  = P  =  13                 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or  27 =  13 + N 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or   N  =  27 – 13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= 14 .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‡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hLv‡b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,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 E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p = 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cÖvUb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</a:rPr>
              <a:t>N 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= </a:t>
            </a:r>
            <a:r>
              <a:rPr lang="en-US" sz="26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wbDUªb</a:t>
            </a: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| </a:t>
            </a:r>
            <a:endParaRPr lang="en-US" sz="2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1"/>
            <a:ext cx="4800600" cy="9143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Atomic Structure Of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Aluminuum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848600" cy="58674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K¶c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_¸‡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jv‡K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K, L, M, N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Øviv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cÖKvk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Kiv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K‡¶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cÖ`w¶biZ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B‡jKU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ª‡bi 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wbgœiæc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: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= 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¯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Í‡ii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n = 1, E = 2 × 12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2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L = 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¯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Í‡ii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,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n = 2, E = 2 × 22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8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h‡nZz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Kcv‡ii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27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AZGe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¯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Í‡ii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E = 27 – ( 2+8 )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  = 3 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C:\Users\LAPTOP 8\Desktop\alumi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89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PTOP 8\Desktop\a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38200"/>
            <a:ext cx="28956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83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†h ˆ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cwievnx‡Z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B‡jKUªbmgyn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   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Pvc‡K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fv‡ë†Ri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cÖwZK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Volt.</a:t>
            </a: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iwR›U¨vÝ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cwievwni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†h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we‡kl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ag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©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ˆ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ewk‡ói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Kvi‡b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cwievnxi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w`‡q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Kv‡i›U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</a:t>
            </a:r>
          </a:p>
          <a:p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           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cÖevwnZ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nIqvi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mgq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evav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cwievwni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†m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we‡kl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ag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©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ˆ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ewkó‡K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SutonnyMJ"/>
                <a:cs typeface="Times New Roman"/>
              </a:rPr>
              <a:t>               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iwR›U¨vÝ</a:t>
            </a:r>
            <a:r>
              <a:rPr lang="en-US" sz="20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cÖwZK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GKK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Ohm 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)</a:t>
            </a: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89916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      1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GKKmn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Kv‡i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‡›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Ui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mÁv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`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vI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|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/>
                <a:ea typeface="Times New Roman"/>
                <a:cs typeface="Arial Unicode MS"/>
              </a:rPr>
              <a:t>      2|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Kv‡i›U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cwigvcK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h‡š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¿i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     3|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¸‡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? 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     4|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cÖev‡ni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d‡j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cwievwn‡Z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cÖwZwµqv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     5|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GKKmn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mÁv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`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vI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| 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/>
                <a:ea typeface="Times New Roman"/>
                <a:cs typeface="Arial Unicode MS"/>
              </a:rPr>
              <a:t>      6|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cwigvcK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h‡š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¿i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     7|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GKKmn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mÁv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 `</a:t>
            </a:r>
            <a:r>
              <a:rPr lang="en-US" sz="2800" b="1" dirty="0" err="1">
                <a:latin typeface="SutonnyMJ"/>
                <a:ea typeface="Times New Roman"/>
                <a:cs typeface="Arial Unicode MS"/>
              </a:rPr>
              <a:t>vI</a:t>
            </a:r>
            <a:r>
              <a:rPr lang="en-US" sz="2800" b="1" dirty="0">
                <a:latin typeface="SutonnyMJ"/>
                <a:ea typeface="Times New Roman"/>
                <a:cs typeface="Arial Unicode MS"/>
              </a:rPr>
              <a:t>|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/>
                <a:ea typeface="Times New Roman"/>
                <a:cs typeface="Arial Unicode MS"/>
              </a:rPr>
              <a:t>      8|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cwigvcK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h‡š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¿i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/>
                <a:ea typeface="Times New Roman"/>
                <a:cs typeface="Times New Roman"/>
              </a:rPr>
              <a:t>      9|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Kcv‡ii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MVb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wPGmn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eb©bv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Ki|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/>
                <a:ea typeface="Times New Roman"/>
                <a:cs typeface="Times New Roman"/>
              </a:rPr>
              <a:t>     10|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A¨vjywgwbqv‡gi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MVb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wPGmn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eb©bv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Ki|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latin typeface="SutonnyMJ"/>
                <a:cs typeface="Times New Roman"/>
              </a:rPr>
              <a:t>     11| </a:t>
            </a:r>
            <a:r>
              <a:rPr lang="en-US" sz="2800" b="1" dirty="0" err="1">
                <a:latin typeface="SutonnyMJ"/>
                <a:cs typeface="Times New Roman"/>
              </a:rPr>
              <a:t>cigvby</a:t>
            </a:r>
            <a:r>
              <a:rPr lang="en-US" sz="2800" b="1" dirty="0">
                <a:latin typeface="SutonnyMJ"/>
                <a:cs typeface="Times New Roman"/>
              </a:rPr>
              <a:t> </a:t>
            </a:r>
            <a:r>
              <a:rPr lang="en-US" sz="2800" b="1" dirty="0" err="1">
                <a:latin typeface="SutonnyMJ"/>
                <a:cs typeface="Times New Roman"/>
              </a:rPr>
              <a:t>Kv‡K</a:t>
            </a:r>
            <a:r>
              <a:rPr lang="en-US" sz="2800" b="1" dirty="0">
                <a:latin typeface="SutonnyMJ"/>
                <a:cs typeface="Times New Roman"/>
              </a:rPr>
              <a:t> </a:t>
            </a:r>
            <a:r>
              <a:rPr lang="en-US" sz="2800" b="1" dirty="0" err="1">
                <a:latin typeface="SutonnyMJ"/>
                <a:cs typeface="Times New Roman"/>
              </a:rPr>
              <a:t>e‡j</a:t>
            </a:r>
            <a:r>
              <a:rPr lang="en-US" sz="2800" b="1" dirty="0">
                <a:latin typeface="SutonnyMJ"/>
                <a:cs typeface="Times New Roman"/>
              </a:rPr>
              <a:t>? ‡</a:t>
            </a:r>
            <a:r>
              <a:rPr lang="en-US" sz="2800" b="1" dirty="0" err="1">
                <a:latin typeface="SutonnyMJ"/>
                <a:cs typeface="Times New Roman"/>
              </a:rPr>
              <a:t>gxwjK</a:t>
            </a:r>
            <a:r>
              <a:rPr lang="en-US" sz="2800" b="1" dirty="0">
                <a:latin typeface="SutonnyMJ"/>
                <a:cs typeface="Times New Roman"/>
              </a:rPr>
              <a:t> </a:t>
            </a:r>
            <a:r>
              <a:rPr lang="en-US" sz="2800" b="1" dirty="0" err="1">
                <a:latin typeface="SutonnyMJ"/>
                <a:cs typeface="Times New Roman"/>
              </a:rPr>
              <a:t>KwbKv</a:t>
            </a:r>
            <a:r>
              <a:rPr lang="en-US" sz="2800" b="1" dirty="0">
                <a:latin typeface="SutonnyMJ"/>
                <a:cs typeface="Times New Roman"/>
              </a:rPr>
              <a:t>¸‡</a:t>
            </a:r>
            <a:r>
              <a:rPr lang="en-US" sz="2800" b="1" dirty="0" err="1">
                <a:latin typeface="SutonnyMJ"/>
                <a:cs typeface="Times New Roman"/>
              </a:rPr>
              <a:t>jv</a:t>
            </a:r>
            <a:r>
              <a:rPr lang="en-US" sz="2800" b="1" dirty="0">
                <a:latin typeface="SutonnyMJ"/>
                <a:cs typeface="Times New Roman"/>
              </a:rPr>
              <a:t> </a:t>
            </a:r>
            <a:r>
              <a:rPr lang="en-US" sz="2800" b="1" dirty="0" err="1">
                <a:latin typeface="SutonnyMJ"/>
                <a:cs typeface="Times New Roman"/>
              </a:rPr>
              <a:t>wK</a:t>
            </a:r>
            <a:r>
              <a:rPr lang="en-US" sz="2800" b="1" dirty="0">
                <a:latin typeface="SutonnyMJ"/>
                <a:cs typeface="Times New Roman"/>
              </a:rPr>
              <a:t> </a:t>
            </a:r>
            <a:r>
              <a:rPr lang="en-US" sz="2800" b="1" dirty="0" err="1">
                <a:latin typeface="SutonnyMJ"/>
                <a:cs typeface="Times New Roman"/>
              </a:rPr>
              <a:t>wK</a:t>
            </a:r>
            <a:r>
              <a:rPr lang="en-US" sz="2800" b="1" dirty="0">
                <a:latin typeface="SutonnyMJ"/>
                <a:cs typeface="Times New Roman"/>
              </a:rPr>
              <a:t> </a:t>
            </a:r>
            <a:r>
              <a:rPr lang="en-US" sz="2800" b="1" dirty="0" err="1">
                <a:latin typeface="SutonnyMJ"/>
                <a:cs typeface="Times New Roman"/>
              </a:rPr>
              <a:t>eY©bv</a:t>
            </a:r>
            <a:r>
              <a:rPr lang="en-US" sz="2800" b="1" dirty="0">
                <a:latin typeface="SutonnyMJ"/>
                <a:cs typeface="Times New Roman"/>
              </a:rPr>
              <a:t> Ki|</a:t>
            </a:r>
            <a:endParaRPr lang="en-US" sz="2800" b="1" dirty="0"/>
          </a:p>
          <a:p>
            <a:pPr lvl="0">
              <a:spcBef>
                <a:spcPct val="20000"/>
              </a:spcBef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spcBef>
                <a:spcPct val="20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64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14299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Aa¨vq-2</a:t>
            </a:r>
            <a:b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(Conductor &amp; Insulator)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96200" cy="48006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Conductor 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 t 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c`©‡_i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mn‡RB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cªevwnZ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A¨vjywgwbqvg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cvi`, 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mvbv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 |</a:t>
            </a:r>
          </a:p>
          <a:p>
            <a:pPr lvl="0" algn="l"/>
            <a:endParaRPr lang="en-US" sz="26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3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3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Insulator </a:t>
            </a:r>
            <a:r>
              <a:rPr lang="en-US" sz="3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 t 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c`©v‡_i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cªevwnZ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 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ivevi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KvMR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KvP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PxbvgvwU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`| </a:t>
            </a:r>
          </a:p>
          <a:p>
            <a:pPr lvl="0" algn="l"/>
            <a:endParaRPr lang="en-US" sz="26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3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A©a</a:t>
            </a:r>
            <a:r>
              <a:rPr lang="en-US" sz="3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3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Semi-Conductor )</a:t>
            </a:r>
            <a:r>
              <a:rPr lang="en-US" sz="3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t 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©_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 `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yai‡bi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c`©v‡_i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gvSvgvwS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MyYm¤úbœ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A_©¨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cÖev‡n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qvi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‡©_i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gvSvgvwS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†m¸‡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A©a-cwievnx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R©v‡gwbqvg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wmwjKb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Kv©eb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`| </a:t>
            </a:r>
          </a:p>
          <a:p>
            <a:endParaRPr lang="en-US" sz="3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10600" cy="6857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A©a-cwievnxi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cv©_K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‡¤œ †`qv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t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620000" cy="5181600"/>
          </a:xfrm>
        </p:spPr>
        <p:txBody>
          <a:bodyPr>
            <a:normAutofit/>
          </a:bodyPr>
          <a:lstStyle/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32968"/>
              </p:ext>
            </p:extLst>
          </p:nvPr>
        </p:nvGraphicFramePr>
        <p:xfrm>
          <a:off x="990600" y="1295398"/>
          <a:ext cx="7315200" cy="527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016"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j-ea"/>
                          <a:cs typeface="SutonnyMJ" pitchFamily="2" charset="0"/>
                        </a:rPr>
                        <a:t>     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j-ea"/>
                          <a:cs typeface="SutonnyMJ" pitchFamily="2" charset="0"/>
                        </a:rPr>
                        <a:t>cwievnx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j-ea"/>
                          <a:cs typeface="SutonnyMJ" pitchFamily="2" charset="0"/>
                        </a:rPr>
                        <a:t>    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j-ea"/>
                          <a:cs typeface="SutonnyMJ" pitchFamily="2" charset="0"/>
                        </a:rPr>
                        <a:t>Acwievnx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j-ea"/>
                          <a:cs typeface="SutonnyMJ" pitchFamily="2" charset="0"/>
                        </a:rPr>
                        <a:t>  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j-ea"/>
                          <a:cs typeface="SutonnyMJ" pitchFamily="2" charset="0"/>
                        </a:rPr>
                        <a:t>A©a-cwievnx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016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0" dirty="0">
                          <a:latin typeface="SutonnyMJ" pitchFamily="2" charset="0"/>
                          <a:cs typeface="SutonnyMJ" pitchFamily="2" charset="0"/>
                        </a:rPr>
                        <a:t>1| </a:t>
                      </a:r>
                      <a:r>
                        <a:rPr lang="en-US" sz="2400" b="0" dirty="0" err="1">
                          <a:latin typeface="SutonnyMJ" pitchFamily="2" charset="0"/>
                          <a:cs typeface="SutonnyMJ" pitchFamily="2" charset="0"/>
                        </a:rPr>
                        <a:t>mn‡RB</a:t>
                      </a:r>
                      <a:r>
                        <a:rPr lang="en-US" sz="2400" b="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SutonnyMJ" pitchFamily="2" charset="0"/>
                          <a:cs typeface="SutonnyMJ" pitchFamily="2" charset="0"/>
                        </a:rPr>
                        <a:t>we`y¨r</a:t>
                      </a:r>
                      <a:r>
                        <a:rPr lang="en-US" sz="2400" b="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SutonnyMJ" pitchFamily="2" charset="0"/>
                          <a:cs typeface="SutonnyMJ" pitchFamily="2" charset="0"/>
                        </a:rPr>
                        <a:t>cÖevwnZ</a:t>
                      </a:r>
                      <a:r>
                        <a:rPr lang="en-US" sz="2400" b="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2400" b="0" baseline="0" dirty="0"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endParaRPr lang="en-US" sz="24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1|  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we`y¨r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cÖevwnZ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n‡Z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cv‡i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1|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AvswkK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we`y¨r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cÖevwnZ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n‡Z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cv‡i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0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utonnyMJ" pitchFamily="2" charset="0"/>
                          <a:cs typeface="SutonnyMJ" pitchFamily="2" charset="0"/>
                        </a:rPr>
                        <a:t>2|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SutonnyMJ" pitchFamily="2" charset="0"/>
                          <a:cs typeface="SutonnyMJ" pitchFamily="2" charset="0"/>
                        </a:rPr>
                        <a:t>Av‡cwÿK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baseline="0" dirty="0" err="1">
                          <a:latin typeface="SutonnyMJ" pitchFamily="2" charset="0"/>
                          <a:cs typeface="SutonnyMJ" pitchFamily="2" charset="0"/>
                        </a:rPr>
                        <a:t>iva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SutonnyMJ" pitchFamily="2" charset="0"/>
                          <a:cs typeface="SutonnyMJ" pitchFamily="2" charset="0"/>
                        </a:rPr>
                        <a:t>wb¤œ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2|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Av‡cwÿK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D”P|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2|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Av‡cwÿK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gvSvwi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9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utonnyMJ" pitchFamily="2" charset="0"/>
                          <a:cs typeface="SutonnyMJ" pitchFamily="2" charset="0"/>
                        </a:rPr>
                        <a:t>3|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SutonnyMJ" pitchFamily="2" charset="0"/>
                          <a:cs typeface="SutonnyMJ" pitchFamily="2" charset="0"/>
                        </a:rPr>
                        <a:t>cÖPzi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gy³ </a:t>
                      </a:r>
                      <a:r>
                        <a:rPr lang="en-US" sz="2400" baseline="0" dirty="0" err="1">
                          <a:latin typeface="SutonnyMJ" pitchFamily="2" charset="0"/>
                          <a:cs typeface="SutonnyMJ" pitchFamily="2" charset="0"/>
                        </a:rPr>
                        <a:t>B‡jKUªb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2400" baseline="0" dirty="0" err="1"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3|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cÖPzi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gy³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B‡jKUªb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v‡K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3| gy³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B‡jKUªb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msL¨v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cwievnx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Acwievnx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c`©v‡_i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gvSvgvwS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0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utonnyMJ" pitchFamily="2" charset="0"/>
                          <a:cs typeface="SutonnyMJ" pitchFamily="2" charset="0"/>
                        </a:rPr>
                        <a:t>4| </a:t>
                      </a:r>
                      <a:r>
                        <a:rPr lang="en-US" sz="2400" dirty="0" err="1">
                          <a:latin typeface="SutonnyMJ" pitchFamily="2" charset="0"/>
                          <a:cs typeface="SutonnyMJ" pitchFamily="2" charset="0"/>
                        </a:rPr>
                        <a:t>f¨v‡jÝ</a:t>
                      </a:r>
                      <a:r>
                        <a:rPr lang="en-US" sz="24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B‡jKUªb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4wUi Kg |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4|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f¨v‡jÝ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B‡jKUªb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4wUi ‡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ewk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4|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f¨v‡jÝ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B‡jKUªb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4wU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0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3715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i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i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i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i="1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i="1" dirty="0">
                <a:latin typeface="SutonnyMJ"/>
                <a:ea typeface="Times New Roman"/>
                <a:cs typeface="Times New Roman"/>
              </a:rPr>
              <a:t> †h </a:t>
            </a:r>
            <a:r>
              <a:rPr lang="en-US" sz="3200" i="1" dirty="0" err="1">
                <a:latin typeface="SutonnyMJ"/>
                <a:ea typeface="Times New Roman"/>
                <a:cs typeface="Times New Roman"/>
              </a:rPr>
              <a:t>mKj</a:t>
            </a:r>
            <a:r>
              <a:rPr lang="en-US" sz="3200" i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i="1" dirty="0" err="1">
                <a:latin typeface="SutonnyMJ"/>
                <a:ea typeface="Times New Roman"/>
                <a:cs typeface="Times New Roman"/>
              </a:rPr>
              <a:t>wel‡qi</a:t>
            </a:r>
            <a:r>
              <a:rPr lang="en-US" sz="3200" i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i="1" dirty="0" err="1">
                <a:latin typeface="SutonnyMJ"/>
                <a:ea typeface="Times New Roman"/>
                <a:cs typeface="Times New Roman"/>
              </a:rPr>
              <a:t>Dci</a:t>
            </a:r>
            <a:r>
              <a:rPr lang="en-US" sz="3200" i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i="1" dirty="0" err="1">
                <a:latin typeface="SutonnyMJ"/>
                <a:ea typeface="Times New Roman"/>
                <a:cs typeface="Times New Roman"/>
              </a:rPr>
              <a:t>wbf©i</a:t>
            </a:r>
            <a:r>
              <a:rPr lang="en-US" sz="3200" i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i="1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3200" i="1" dirty="0">
                <a:latin typeface="SutonnyMJ"/>
                <a:ea typeface="Times New Roman"/>
                <a:cs typeface="Times New Roman"/>
              </a:rPr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9067800" cy="47244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1| </a:t>
            </a:r>
            <a:r>
              <a:rPr lang="en-US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cwievwni</a:t>
            </a:r>
            <a:r>
              <a:rPr lang="en-US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‰`N©¨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t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‰`‡N©¨i</a:t>
            </a:r>
            <a:r>
              <a:rPr lang="en-US" sz="2400" dirty="0">
                <a:solidFill>
                  <a:prstClr val="black"/>
                </a:solidFill>
                <a:latin typeface="SutonnyMJ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N‡U |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2| </a:t>
            </a:r>
            <a:r>
              <a:rPr lang="en-US" sz="28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cwievwni</a:t>
            </a: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</a:t>
            </a: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‡¯’‡”Q`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(A)</a:t>
            </a: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t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‡¯’‡”Q`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                                      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‡¯’‡”Q`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3| </a:t>
            </a:r>
            <a:r>
              <a:rPr lang="en-US" sz="28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cwievwni</a:t>
            </a: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Dcv`vb</a:t>
            </a: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t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Kvb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c`v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‡_©i ˆ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Zwi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4| </a:t>
            </a:r>
            <a:r>
              <a:rPr lang="en-US" sz="28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ZvcgvGv</a:t>
            </a:r>
            <a:r>
              <a:rPr lang="en-US" sz="28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    t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ZvcgvGv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                                      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ZvcgvGv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3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696200" cy="228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m~G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cÖwZcv`b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(R=PL/A)</a:t>
            </a:r>
            <a:endParaRPr lang="en-US" sz="4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600200"/>
                <a:ext cx="8763000" cy="5029200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cwievnxi †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iva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(R)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‰`N©¨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(L), 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cª¯’‡”Q`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GesDcv`vbgv‡big‡a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¨ we`¨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gvbm¤ú©K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KZ¸‡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jvwbqg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g‡bP‡j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 GB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wbqg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jvB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iv‡aim~Gbv‡gAwfwnZ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 algn="l"/>
                <a:endParaRPr lang="en-US" sz="20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1|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ZvcgvGv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, cª¯’‡”Q` I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Dcv`vbw¯’i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vK‡jcwievnxi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ivaGi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‰`‡N¨©i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mgvbycvwZK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lvl="0" algn="l"/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A_v©r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200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L……………..(1)</a:t>
                </a:r>
                <a:endParaRPr lang="en-US" sz="20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2| 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ZvcgvGv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‰`N©¨ I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Dcv`vbw¯’i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vK‡jcwievnxi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ivaGi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cª¯’‡”`‡`i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e¨v¯ÍvbycvwZK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lvl="0" algn="l"/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A_v©r</a:t>
                </a:r>
                <a:r>
                  <a:rPr lang="en-US" sz="22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1/A…………….(2)</a:t>
                </a:r>
                <a:endParaRPr lang="en-US" sz="20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3| 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ZvcgvGv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cª¯’‡”Q` I ‰`N©¨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w¯’i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vK‡jcwievnxi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ivaGiDcv`vb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Dcv`v‡biweï×Zv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lvl="0" algn="l"/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KvwVb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GesNb‡ËiDciwb©fiK‡i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 algn="l"/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1I 2 </a:t>
                </a:r>
                <a:r>
                  <a:rPr lang="en-US" sz="22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bsmgxKibn‡ZcvB</a:t>
                </a:r>
                <a:r>
                  <a:rPr lang="en-US" sz="22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-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L/A  or  R=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PL/A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600200"/>
                <a:ext cx="8763000" cy="5029200"/>
              </a:xfrm>
              <a:blipFill rotWithShape="1">
                <a:blip r:embed="rId2"/>
                <a:stretch>
                  <a:fillRect l="-1113" t="-1091" r="-7724" b="-5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4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191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Specific-Resistance)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001000" cy="2819400"/>
          </a:xfrm>
        </p:spPr>
        <p:txBody>
          <a:bodyPr>
            <a:normAutofit/>
          </a:bodyPr>
          <a:lstStyle/>
          <a:p>
            <a:pPr lvl="0" algn="l"/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DlœZvq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GKK ‰`©N¨ I GKK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¯’‡”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Q‡`i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ÿGdj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NbK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cwievnxi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ga¨e©Zx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iva‡K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cwievnxi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Symbol"/>
              </a:rPr>
              <a:t>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Symbol"/>
              </a:rPr>
              <a:t>‡iv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cªKvk</a:t>
            </a:r>
            <a:r>
              <a:rPr lang="en-US" sz="2400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Gm</a:t>
            </a:r>
            <a:r>
              <a:rPr lang="en-US" sz="2400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. </a:t>
            </a:r>
            <a:r>
              <a:rPr lang="en-US" sz="2400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400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.GKK -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Ing-wgUvi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5943600" cy="7619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m¤ú©wKZ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9600" y="1371600"/>
                <a:ext cx="7848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1wK.wg. `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xN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1.29 ‡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e¨vmwewkóGKwUZvgviZv‡ii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vÝ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0.13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Ingn‡jZvgviAv‡cwÿK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vÝ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­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wb©bq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?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­­­­­  </a:t>
                </a:r>
              </a:p>
              <a:p>
                <a:pPr lvl="0" algn="l"/>
                <a:endParaRPr lang="en-US" sz="18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: 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 = 1k.m = 1000m = 1000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cm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 = 1.29 cm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 = 0.13 Ohm</a:t>
                </a:r>
              </a:p>
              <a:p>
                <a:pPr lvl="0"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= ?</a:t>
                </a:r>
              </a:p>
              <a:p>
                <a:pPr lvl="0" algn="l"/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</a:rPr>
                  <a:t>A =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D²/4  = 0.785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(1.29)²  = 1.306 cm² 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 =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L/A    or </a:t>
                </a:r>
              </a:p>
              <a:p>
                <a:pPr lvl="0"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RA/L =  0.13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1.306/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l"/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1.7</a:t>
                </a:r>
                <a14:m>
                  <m:oMath xmlns:m="http://schemas.openxmlformats.org/officeDocument/2006/math">
                    <m:r>
                      <a:rPr lang="en-US" sz="2400" b="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Ohm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(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l"/>
                <a:endParaRPr lang="en-US" sz="10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700" dirty="0">
                  <a:solidFill>
                    <a:prstClr val="black"/>
                  </a:solidFill>
                </a:endParaRPr>
              </a:p>
              <a:p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9600" y="1371600"/>
                <a:ext cx="7848600" cy="5105400"/>
              </a:xfrm>
              <a:blipFill rotWithShape="1">
                <a:blip r:embed="rId2"/>
                <a:stretch>
                  <a:fillRect l="-932" t="-1313" r="-388" b="-1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3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76200"/>
            <a:ext cx="864798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        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Aa¨vq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                              </a:t>
            </a:r>
            <a:r>
              <a:rPr lang="en-US" sz="4000" dirty="0" err="1">
                <a:latin typeface="SutonnyMJ" pitchFamily="2" charset="0"/>
                <a:ea typeface="+mj-ea"/>
                <a:cs typeface="SutonnyMJ" pitchFamily="2" charset="0"/>
              </a:rPr>
              <a:t>B‡jKwUªK</a:t>
            </a:r>
            <a:r>
              <a:rPr lang="en-US" sz="40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+mj-ea"/>
                <a:cs typeface="SutonnyMJ" pitchFamily="2" charset="0"/>
              </a:rPr>
              <a:t>Kv‡i›U</a:t>
            </a:r>
            <a:r>
              <a:rPr lang="en-US" sz="40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ea typeface="+mj-ea"/>
              <a:cs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  <a:ea typeface="+mj-ea"/>
                <a:cs typeface="SutonnyMJ" pitchFamily="2" charset="0"/>
              </a:rPr>
              <a:t>w</a:t>
            </a:r>
            <a:r>
              <a:rPr lang="en-US" sz="3200" dirty="0" err="1">
                <a:latin typeface="SutonnyMJ" pitchFamily="2" charset="0"/>
                <a:ea typeface="+mj-ea"/>
                <a:cs typeface="SutonnyMJ" pitchFamily="2" charset="0"/>
              </a:rPr>
              <a:t>e`y¨r</a:t>
            </a:r>
            <a:r>
              <a:rPr lang="en-US" sz="3200" dirty="0">
                <a:latin typeface="SutonnyMJ" pitchFamily="2" charset="0"/>
                <a:ea typeface="+mj-ea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we`y¨r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cÖK&amp;vi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A`„k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¨ kw³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Av‡jv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Zvc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kã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MwZ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`</a:t>
            </a:r>
          </a:p>
          <a:p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Drcbœ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AmsL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ev¯Íe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mgvavb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j-ea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ea typeface="+mj-ea"/>
                <a:cs typeface="SutonnyMJ" pitchFamily="2" charset="0"/>
              </a:rPr>
              <a:t>|</a:t>
            </a:r>
            <a:r>
              <a:rPr lang="en-US" sz="32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</a:p>
          <a:p>
            <a:endParaRPr lang="en-US" sz="3200" b="1" dirty="0">
              <a:solidFill>
                <a:srgbClr val="7030A0"/>
              </a:solidFill>
              <a:latin typeface="SutonnyMJ" pitchFamily="2" charset="0"/>
              <a:ea typeface="+mj-ea"/>
              <a:cs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  <a:ea typeface="+mj-ea"/>
                <a:cs typeface="SutonnyMJ" pitchFamily="2" charset="0"/>
              </a:rPr>
              <a:t>we`y¨r</a:t>
            </a:r>
            <a:r>
              <a:rPr lang="en-US" sz="36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ea typeface="+mj-ea"/>
                <a:cs typeface="SutonnyMJ" pitchFamily="2" charset="0"/>
              </a:rPr>
              <a:t>cÖavbZ</a:t>
            </a:r>
            <a:r>
              <a:rPr lang="en-US" sz="3600" dirty="0">
                <a:latin typeface="SutonnyMJ" pitchFamily="2" charset="0"/>
                <a:ea typeface="+mj-ea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ea typeface="+mj-ea"/>
                <a:cs typeface="SutonnyMJ" pitchFamily="2" charset="0"/>
              </a:rPr>
              <a:t>yB</a:t>
            </a:r>
            <a:r>
              <a:rPr lang="en-US" sz="3600" dirty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ea typeface="+mj-ea"/>
                <a:cs typeface="SutonnyMJ" pitchFamily="2" charset="0"/>
              </a:rPr>
              <a:t>cÖKvi</a:t>
            </a:r>
            <a:r>
              <a:rPr lang="en-US" sz="3600" dirty="0">
                <a:latin typeface="SutonnyMJ" pitchFamily="2" charset="0"/>
                <a:ea typeface="+mj-ea"/>
                <a:cs typeface="SutonnyMJ" pitchFamily="2" charset="0"/>
              </a:rPr>
              <a:t>:</a:t>
            </a:r>
          </a:p>
          <a:p>
            <a:r>
              <a:rPr lang="en-US" sz="3200" dirty="0">
                <a:latin typeface="SutonnyMJ" pitchFamily="2" charset="0"/>
                <a:ea typeface="+mj-ea"/>
                <a:cs typeface="SutonnyMJ" pitchFamily="2" charset="0"/>
              </a:rPr>
              <a:t>                     </a:t>
            </a:r>
            <a:r>
              <a:rPr lang="en-US" sz="3200" dirty="0" err="1">
                <a:latin typeface="SutonnyMJ" pitchFamily="2" charset="0"/>
                <a:ea typeface="+mj-ea"/>
                <a:cs typeface="SutonnyMJ" pitchFamily="2" charset="0"/>
              </a:rPr>
              <a:t>h_v</a:t>
            </a:r>
            <a:r>
              <a:rPr lang="en-US" sz="3200" dirty="0">
                <a:latin typeface="SutonnyMJ" pitchFamily="2" charset="0"/>
                <a:ea typeface="+mj-ea"/>
                <a:cs typeface="SutonnyMJ" pitchFamily="2" charset="0"/>
              </a:rPr>
              <a:t>: </a:t>
            </a:r>
            <a:r>
              <a:rPr lang="en-US" sz="2200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1| </a:t>
            </a:r>
            <a:r>
              <a:rPr lang="en-US" sz="2400" dirty="0" err="1">
                <a:latin typeface="SutonnyMJ"/>
                <a:ea typeface="Times New Roman"/>
                <a:cs typeface="Arial Unicode MS"/>
              </a:rPr>
              <a:t>w¯’i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(</a:t>
            </a:r>
            <a:r>
              <a:rPr lang="en-US" sz="2400" dirty="0">
                <a:latin typeface="Times New Roman"/>
                <a:ea typeface="Times New Roman"/>
                <a:cs typeface="Arial Unicode MS"/>
              </a:rPr>
              <a:t>Static Electricity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)</a:t>
            </a:r>
            <a:br>
              <a:rPr lang="en-US" sz="2400" dirty="0">
                <a:latin typeface="Times New Roman"/>
                <a:ea typeface="Times New Roman"/>
                <a:cs typeface="Arial Unicode MS"/>
              </a:rPr>
            </a:br>
            <a:r>
              <a:rPr lang="en-US" sz="2400" dirty="0">
                <a:latin typeface="SutonnyMJ"/>
                <a:ea typeface="Times New Roman"/>
                <a:cs typeface="Arial Unicode MS"/>
              </a:rPr>
              <a:t>                                     2| </a:t>
            </a:r>
            <a:r>
              <a:rPr lang="en-US" sz="2400" dirty="0" err="1">
                <a:latin typeface="SutonnyMJ"/>
                <a:ea typeface="Times New Roman"/>
                <a:cs typeface="Arial Unicode MS"/>
              </a:rPr>
              <a:t>Pj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(</a:t>
            </a:r>
            <a:r>
              <a:rPr lang="en-US" sz="2400" dirty="0">
                <a:latin typeface="Times New Roman"/>
                <a:ea typeface="Times New Roman"/>
                <a:cs typeface="Arial Unicode MS"/>
              </a:rPr>
              <a:t>Current Electricity)</a:t>
            </a:r>
          </a:p>
          <a:p>
            <a:endParaRPr lang="en-US" sz="2400" b="1" dirty="0">
              <a:solidFill>
                <a:srgbClr val="C00000"/>
              </a:solidFill>
              <a:latin typeface="Times New Roman"/>
              <a:ea typeface="Times New Roman"/>
              <a:cs typeface="Arial Unicode MS"/>
            </a:endParaRPr>
          </a:p>
          <a:p>
            <a:pPr marL="342900" indent="-342900">
              <a:buFont typeface="Wingdings 2"/>
              <a:buChar char="¡"/>
            </a:pPr>
            <a:r>
              <a:rPr lang="en-US" sz="2400" dirty="0" err="1">
                <a:latin typeface="SutonnyMJ"/>
                <a:ea typeface="Times New Roman"/>
                <a:cs typeface="Arial Unicode MS"/>
              </a:rPr>
              <a:t>w¯’i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(</a:t>
            </a:r>
            <a:r>
              <a:rPr lang="en-US" sz="2400" dirty="0">
                <a:latin typeface="Times New Roman"/>
                <a:ea typeface="Times New Roman"/>
                <a:cs typeface="Arial Unicode MS"/>
              </a:rPr>
              <a:t>Static Electricity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)t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Drcbœ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¯’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v‡b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w¯’i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_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v‡K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|</a:t>
            </a:r>
          </a:p>
          <a:p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                                                ‡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hgb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K¨vcvwmU‡ii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cø‡U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mwÂZ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Pv©R</a:t>
            </a:r>
            <a:r>
              <a:rPr lang="en-US" sz="2400" dirty="0">
                <a:solidFill>
                  <a:prstClr val="black"/>
                </a:solidFill>
                <a:latin typeface="SutonnyMJ"/>
                <a:cs typeface="Arial Unicode MS"/>
                <a:sym typeface="Wingdings 2"/>
              </a:rPr>
              <a:t>|</a:t>
            </a:r>
          </a:p>
          <a:p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ea typeface="+mj-ea"/>
              <a:cs typeface="SutonnyMJ" pitchFamily="2" charset="0"/>
            </a:endParaRPr>
          </a:p>
          <a:p>
            <a:pPr marL="342900" indent="-342900">
              <a:buFont typeface="Wingdings 2"/>
              <a:buChar char="¡"/>
            </a:pPr>
            <a:r>
              <a:rPr lang="en-US" sz="2400" dirty="0" err="1">
                <a:latin typeface="SutonnyMJ"/>
                <a:ea typeface="Times New Roman"/>
                <a:cs typeface="Arial Unicode MS"/>
              </a:rPr>
              <a:t>Pj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(</a:t>
            </a:r>
            <a:r>
              <a:rPr lang="en-US" sz="2400" dirty="0">
                <a:latin typeface="Times New Roman"/>
                <a:ea typeface="Times New Roman"/>
                <a:cs typeface="Arial Unicode MS"/>
              </a:rPr>
              <a:t>Current Electricity</a:t>
            </a:r>
            <a:r>
              <a:rPr lang="en-US" sz="2400" dirty="0">
                <a:latin typeface="SutonnyMJ"/>
                <a:ea typeface="Times New Roman"/>
                <a:cs typeface="Arial Unicode MS"/>
              </a:rPr>
              <a:t>)t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Drcbœ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¯’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v‡b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w¯’i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_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v‡K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bv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|      </a:t>
            </a:r>
          </a:p>
          <a:p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                                                  ‡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hgb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,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Rbv‡iUi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n‡Z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cÖvß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90600"/>
            <a:ext cx="6931706" cy="426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 </a:t>
            </a:r>
          </a:p>
          <a:p>
            <a:pPr lvl="0">
              <a:spcBef>
                <a:spcPct val="20000"/>
              </a:spcBef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A©a-cwievnxi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D`vnibmn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mÁv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400" i="1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A©a-cwievnxi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cv©_K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3.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wel‡qi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Dci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wbf©i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eb©bv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`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vI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4. ‡iv‡ai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m~G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 †h 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R=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Symbol"/>
              </a:rPr>
              <a:t>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L/A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5.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GKK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cÖZxKmn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    6.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m~G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m¤ú©wKZ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39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43000"/>
            <a:ext cx="7109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                        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                          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228600"/>
                <a:ext cx="8382000" cy="649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latin typeface="SutonnyMJ" pitchFamily="2" charset="0"/>
                    <a:ea typeface="+mj-ea"/>
                    <a:cs typeface="SutonnyMJ" pitchFamily="2" charset="0"/>
                  </a:rPr>
                  <a:t>Aa¨vq-3</a:t>
                </a:r>
                <a:br>
                  <a:rPr lang="en-US" sz="4000" dirty="0">
                    <a:latin typeface="SutonnyMJ"/>
                    <a:ea typeface="+mj-ea"/>
                    <a:cs typeface="Times New Roman"/>
                  </a:rPr>
                </a:br>
                <a:r>
                  <a:rPr lang="en-US" sz="4000" dirty="0" err="1">
                    <a:latin typeface="SutonnyMJ"/>
                    <a:ea typeface="Times New Roman"/>
                    <a:cs typeface="Times New Roman"/>
                  </a:rPr>
                  <a:t>I</a:t>
                </a:r>
                <a:r>
                  <a:rPr lang="en-US" sz="3600" dirty="0" err="1">
                    <a:latin typeface="SutonnyMJ"/>
                    <a:ea typeface="Times New Roman"/>
                    <a:cs typeface="Times New Roman"/>
                  </a:rPr>
                  <a:t>n‡gim~G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(</a:t>
                </a:r>
                <a:r>
                  <a:rPr lang="en-US" sz="3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O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HMS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AW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)</a:t>
                </a:r>
                <a:endParaRPr lang="en-US" sz="3200" dirty="0"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endParaRPr lang="en-US" sz="24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1826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Lªxóv‡ãRvgv©bweÁvbxWt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RR©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mvBgbIng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me©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cÖ_gKv‡i›U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,</a:t>
                </a: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   †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fv‡ëRGes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všmGiga¨Kvi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m¤úK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©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wbY©qK‡ib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     G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m¤ú©KwUIn‡gimyGbv‡gcwiwPZ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</a:t>
                </a:r>
              </a:p>
              <a:p>
                <a:pPr lvl="0"/>
                <a:endParaRPr lang="en-US" sz="24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r>
                  <a:rPr lang="en-US" sz="40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In‡gimyGt</a:t>
                </a:r>
                <a:endParaRPr lang="en-US" sz="28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/>
                <a:endParaRPr lang="en-US" sz="24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‡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Kvbcwievwni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ga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¨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w`‡qmylg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DòZvq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cÖevwnZKv‡i›U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, H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cwievwni</a:t>
                </a:r>
                <a:endParaRPr lang="en-US" sz="28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`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yB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cÖv‡šÍi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wefe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cv_©‡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K¨i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mgvbycvwZKGes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†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iv‡ai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e¨v¯ÍvbycvwZK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</a:t>
                </a:r>
                <a:endParaRPr lang="en-US" sz="24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A_©¨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2800" b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endParaRPr lang="en-US" sz="2800" dirty="0">
                  <a:solidFill>
                    <a:schemeClr val="tx1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/>
                <a:endParaRPr lang="en-US" sz="2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"/>
                <a:ext cx="8382000" cy="6496907"/>
              </a:xfrm>
              <a:prstGeom prst="rect">
                <a:avLst/>
              </a:prstGeom>
              <a:blipFill rotWithShape="1">
                <a:blip r:embed="rId2"/>
                <a:stretch>
                  <a:fillRect l="-2618" t="-1690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4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80772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APTOP 11\Desktop\elec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81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7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 err="1"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m~Î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cÖwZcv`b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ev</a:t>
            </a:r>
            <a:br>
              <a:rPr lang="en-US" sz="3200" dirty="0">
                <a:latin typeface="SutonnyMJ"/>
                <a:ea typeface="Times New Roman"/>
                <a:cs typeface="Times New Roman"/>
              </a:rPr>
            </a:b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Kv‡i›U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, †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fv‡ëR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ga¨Kvi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m¤ú©K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2000" y="2895600"/>
                <a:ext cx="7772400" cy="3962400"/>
              </a:xfrm>
            </p:spPr>
            <p:txBody>
              <a:bodyPr>
                <a:normAutofit/>
              </a:bodyPr>
              <a:lstStyle/>
              <a:p>
                <a:pPr lvl="0" algn="l">
                  <a:spcBef>
                    <a:spcPts val="0"/>
                  </a:spcBef>
                </a:pP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g‡bKwi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,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AB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GKwUcwievwn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VA</a:t>
                </a:r>
                <a:r>
                  <a:rPr lang="en-US" sz="20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I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VB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h_v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µ‡g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</a:t>
                </a:r>
                <a:r>
                  <a:rPr lang="en-US" sz="20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I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cÖv‡šÍi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fv‡ëRGes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I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D³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cwievwniwfZiw`‡qcÖevwnZKv‡i›U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AZGec‡Ubwkqvj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cv_©K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n‡e</a:t>
                </a:r>
                <a:endParaRPr lang="en-US" sz="24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V =  (VA</a:t>
                </a:r>
                <a:r>
                  <a:rPr lang="en-US" sz="20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-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VB)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,.....................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hw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`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VA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&gt;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VB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nq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cwievwniwfZiw`‡q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I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Kv‡i›UcÖevwnZn‡jIn‡gim~Gvbyhvqx</a:t>
                </a:r>
                <a:endParaRPr lang="en-US" sz="24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Va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b="1" i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)</m:t>
                    </m:r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000" b="1" i="1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𝑂𝑟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(hLb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w¯’i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 _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v‡K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)........................(1)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Ges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24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hLb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w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¯’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 _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SutonnyMJ" pitchFamily="2" charset="0"/>
                        <a:ea typeface="Times New Roman"/>
                        <a:cs typeface="SutonnyMJ" pitchFamily="2" charset="0"/>
                      </a:rPr>
                      <m:t>).......................(2)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SutonnyMJ" pitchFamily="2" charset="0"/>
                  <a:ea typeface="Times New Roman"/>
                  <a:cs typeface="SutonnyMJ" pitchFamily="2" charset="0"/>
                </a:endParaRPr>
              </a:p>
              <a:p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0" y="2895600"/>
                <a:ext cx="7772400" cy="3962400"/>
              </a:xfrm>
              <a:blipFill rotWithShape="1">
                <a:blip r:embed="rId2"/>
                <a:stretch>
                  <a:fillRect l="-1569" t="-1538" r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E: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1816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1676401"/>
                <a:ext cx="8915400" cy="3231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 1 I 2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bsmgxKibn‡ZcvB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  <m:r>
                      <a:rPr lang="en-US" sz="28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  (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hLb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 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V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w¯’i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 _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v‡K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) </a:t>
                </a:r>
              </a:p>
              <a:p>
                <a:pPr lvl="0" algn="just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or I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28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..................(4)           ( ‡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hLv‡b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mgvbycvwZKaªæeK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)</a:t>
                </a:r>
              </a:p>
              <a:p>
                <a:pPr lvl="0" algn="just"/>
                <a:endParaRPr lang="en-US" sz="2800" dirty="0">
                  <a:solidFill>
                    <a:prstClr val="black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just"/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hw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` 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I=1 Amp, V = 1 Volt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Ges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R =1 Ohm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nq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,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Z‡e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 = 1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n‡e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</a:t>
                </a:r>
              </a:p>
              <a:p>
                <a:pPr lvl="0" algn="just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K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Gigvb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 4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bs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 G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ewm‡qcvB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ea typeface="Times New Roman"/>
                    <a:cs typeface="SutonnyMJ" pitchFamily="2" charset="0"/>
                  </a:rPr>
                  <a:t> ,</a:t>
                </a:r>
              </a:p>
              <a:p>
                <a:pPr lvl="0" algn="just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28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(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cÖgvwbZ</a:t>
                </a:r>
                <a:r>
                  <a:rPr lang="en-US" sz="28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1"/>
                <a:ext cx="8915400" cy="3231397"/>
              </a:xfrm>
              <a:prstGeom prst="rect">
                <a:avLst/>
              </a:prstGeom>
              <a:blipFill rotWithShape="1">
                <a:blip r:embed="rId2"/>
                <a:stretch>
                  <a:fillRect l="-1436" b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3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sz="3200" dirty="0">
                <a:latin typeface="SutonnyMJ"/>
                <a:ea typeface="Times New Roman"/>
                <a:cs typeface="Times New Roman"/>
              </a:rPr>
              <a:t>               </a:t>
            </a:r>
            <a:r>
              <a:rPr lang="en-US" sz="3600" dirty="0" err="1">
                <a:latin typeface="SutonnyMJ"/>
                <a:ea typeface="Times New Roman"/>
                <a:cs typeface="Times New Roman"/>
              </a:rPr>
              <a:t>I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n‡gi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m~‡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Gi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SutonnyMJ"/>
                <a:ea typeface="Times New Roman"/>
                <a:cs typeface="Times New Roman"/>
              </a:rPr>
              <a:t>mxgv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e×Zv</a:t>
            </a:r>
            <a:r>
              <a:rPr lang="en-US" sz="3200" dirty="0">
                <a:latin typeface="SutonnyMJ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924800" cy="4724400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ts val="0"/>
              </a:spcBef>
            </a:pP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myGwU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gŠwjK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m~Î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n‡jI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mxgv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e×Zv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 me© †¶‡Î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cÖ‡qvM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m¤¢e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h_v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t </a:t>
            </a:r>
          </a:p>
          <a:p>
            <a:pPr lvl="0" algn="l">
              <a:spcBef>
                <a:spcPts val="0"/>
              </a:spcBef>
            </a:pPr>
            <a:endParaRPr lang="en-US" sz="26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w¯’i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ZvcgvGvq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AavZe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c`v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‡_©i †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ejvq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m~G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hvR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</a:p>
          <a:p>
            <a:pPr lvl="0" algn="l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 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hgb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: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wmwjKb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K©vevB‡W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fv‡ëR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Abycv‡Z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Kv‡i›U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cÖev‡n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   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Zvi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  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wKQz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RwUj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mvwK©U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hv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‡`i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mgvavb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my‡Gi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Kiv</a:t>
            </a:r>
            <a:endParaRPr lang="en-US" sz="26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    m¤¢e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‡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Rbvi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Wv‡qvW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, ‡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fv‡ëR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†i¸‡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jUi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`‡Z GB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ZvcgvGvi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cwie©Zb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n‡j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myÎ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cª‡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hvR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600" dirty="0">
              <a:solidFill>
                <a:prstClr val="black"/>
              </a:solidFill>
              <a:latin typeface="SutonnyMJ" pitchFamily="2" charset="0"/>
              <a:ea typeface="Times New Roman"/>
              <a:cs typeface="SutonnyMJ" pitchFamily="2" charset="0"/>
            </a:endParaRP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wWwm†Z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fvj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dj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cvIqv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M‡jI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Gwm‡Z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fvjdj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cvIqv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hvq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bv</a:t>
            </a: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endParaRPr lang="en-US" sz="2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 </a:t>
            </a:r>
            <a:endParaRPr lang="en-US" sz="2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SutonnyMJ"/>
                <a:ea typeface="Times New Roman"/>
                <a:cs typeface="Times New Roman"/>
              </a:rPr>
              <a:t> </a:t>
            </a:r>
            <a:endParaRPr lang="en-US" sz="2600" dirty="0">
              <a:solidFill>
                <a:prstClr val="black">
                  <a:tint val="75000"/>
                </a:prstClr>
              </a:solidFill>
              <a:latin typeface="Times New Roman"/>
              <a:ea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Times New Roman"/>
                <a:ea typeface="Times New Roman"/>
              </a:rPr>
              <a:t> </a:t>
            </a: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m¤ú©wKZ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2000" y="1066800"/>
                <a:ext cx="7772400" cy="5562600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1|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GKwUev‡mi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nWjvB‡Uiwdjv‡g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‡›U 8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A¨vw¤úqviKv‡i›UcªevwnZnq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lvl="0" algn="l"/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wdjv‡g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‡›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Ui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vÝ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1.5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Ingn‡jcÖvšÍØ‡qAv‡ivwcZ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KZ?</a:t>
                </a:r>
              </a:p>
              <a:p>
                <a:pPr lvl="0" algn="l"/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                     ‡`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I = 8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  Amp</a:t>
                </a: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R</m:t>
                      </m:r>
                      <m:r>
                        <a:rPr lang="en-US" sz="2400" b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400" b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400" b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ohm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en-US" sz="2400" b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lvl="0" algn="l"/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2400" b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R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1.5 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12 Volt (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:)</a:t>
                </a:r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0" y="1066800"/>
                <a:ext cx="7772400" cy="5562600"/>
              </a:xfrm>
              <a:blipFill rotWithShape="1">
                <a:blip r:embed="rId2"/>
                <a:stretch>
                  <a:fillRect l="-1176" t="-876" b="-8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cÖkœmgyn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: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772400" cy="3962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l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1|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m~Î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cÖwZcv`b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Ki|</a:t>
            </a:r>
          </a:p>
          <a:p>
            <a:pPr lvl="0" algn="l"/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     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A_ev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,</a:t>
            </a:r>
            <a:b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Kv‡i›U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fv‡ëR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všm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ga¨Kvi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m¤ú©K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†`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LvI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 algn="l"/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     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A_ev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</a:p>
          <a:p>
            <a:pPr lvl="0" algn="l"/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In‡gi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m~Î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pPr lvl="0" algn="l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2|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In‡gi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m~‡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Îi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mxgv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e×Zv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wjL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3|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mgm¨vejx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: 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cixÿv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9600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latin typeface="SutonnyMJ"/>
                <a:ea typeface="Times New Roman"/>
                <a:cs typeface="Times New Roman"/>
              </a:rPr>
              <a:t>In‡gi</a:t>
            </a:r>
            <a:r>
              <a:rPr lang="en-US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SutonnyMJ"/>
                <a:ea typeface="Times New Roman"/>
                <a:cs typeface="Times New Roman"/>
              </a:rPr>
              <a:t>m~Î</a:t>
            </a:r>
            <a:r>
              <a:rPr lang="en-US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SutonnyMJ"/>
                <a:ea typeface="Times New Roman"/>
                <a:cs typeface="Times New Roman"/>
              </a:rPr>
              <a:t>Kv‡K</a:t>
            </a:r>
            <a:r>
              <a:rPr lang="en-US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SutonnyMJ"/>
                <a:ea typeface="Times New Roman"/>
                <a:cs typeface="Times New Roman"/>
              </a:rPr>
              <a:t>e‡j</a:t>
            </a:r>
            <a:r>
              <a:rPr lang="en-US" dirty="0">
                <a:latin typeface="SutonnyMJ"/>
                <a:ea typeface="Times New Roman"/>
                <a:cs typeface="Times New Roman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Ki ?........ 5</a:t>
            </a:r>
          </a:p>
          <a:p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In‡gi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m~‡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Îi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mxgv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e×Zv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wjL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?................3</a:t>
            </a:r>
          </a:p>
          <a:p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GKwU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ev‡mi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nWjvB‡Ui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wdjv‡g›U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2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wgwj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A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vw¤úqvi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cÖevnxZ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nq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|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Gi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iwR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t 1.5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gMv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Ing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n‡j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fv‡ëR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ea typeface="Times New Roman"/>
                <a:cs typeface="SutonnyMJ" pitchFamily="2" charset="0"/>
              </a:rPr>
              <a:t> KZ ?..........3</a:t>
            </a:r>
          </a:p>
          <a:p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jvB‡bi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2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wK‡jv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fvë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1.2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‡µv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Ing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KZ ?............................4 </a:t>
            </a:r>
          </a:p>
          <a:p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iwWI‡Z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230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fvë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iwWI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eZ©bx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115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wgwj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A¨vw¤úqvi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115 †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fvë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bvwg‡q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Avbv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H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eZ©bx‡Z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A¨vw¤úqvi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cÖevwnZ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?.....................................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6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1430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- 4 </a:t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ewmK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B‡jKwUªK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696200" cy="4800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l"/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e©Zbx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Ave× c_, ‡h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c‡_i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m©vm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AwZµg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‡mv‡©m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 </a:t>
            </a:r>
          </a:p>
          <a:p>
            <a:pPr lvl="0" algn="l"/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Av`©k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mv©wK‡Ui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qvRb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:  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1| 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e¨vUvix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/†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2|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Kcvi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G¨vjywgwbqvg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`)|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3| ˆ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evwZ,d¨vb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`)|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4|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¿ (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myBm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5|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iÿb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¿ (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wdDR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eªKvi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)|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90600"/>
            <a:ext cx="662136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Pj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: 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DC )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WvB‡i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±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               2|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AC )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Aëvi‡bwUs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1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cªKvi‡f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848600" cy="5715000"/>
          </a:xfrm>
        </p:spPr>
        <p:txBody>
          <a:bodyPr/>
          <a:lstStyle/>
          <a:p>
            <a:pPr lvl="0" algn="l"/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cÖavbZ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3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endParaRPr lang="en-US" sz="24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endParaRPr lang="en-US" sz="24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wgk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lvl="0" algn="l"/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Dr‡mi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AvovAvwo‡Z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G‡Ki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ci GK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Ggbfv‡e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cÖev‡ni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gvÎ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c_ _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mvw©K©U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/>
          </a:p>
        </p:txBody>
      </p:sp>
      <p:pic>
        <p:nvPicPr>
          <p:cNvPr id="1026" name="Picture 2" descr="C:\Users\LAPTOP 8\Desktop\serie-3-bu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44196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"/>
            <a:ext cx="7772400" cy="6705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686800" cy="6248400"/>
          </a:xfrm>
        </p:spPr>
        <p:txBody>
          <a:bodyPr>
            <a:normAutofit/>
          </a:bodyPr>
          <a:lstStyle/>
          <a:p>
            <a:pPr lvl="0" algn="l"/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cªwZwU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                                                                 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A_©¨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cªwZwU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AvovAvwo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mieivnK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…Z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A_©¨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V=V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+………...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cªwZwU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mvw©K‡Ui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A_©¨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+……………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4| G‡Z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A‡K‡Rv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evKx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5|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jv†K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Avjv`vfv‡e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6| me¸‡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c~©b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/>
          </a:p>
        </p:txBody>
      </p:sp>
      <p:pic>
        <p:nvPicPr>
          <p:cNvPr id="4" name="Picture 2" descr="C:\Users\STUDE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114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948" y="9143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Series Circuit</a:t>
            </a:r>
          </a:p>
        </p:txBody>
      </p:sp>
    </p:spTree>
    <p:extLst>
      <p:ext uri="{BB962C8B-B14F-4D97-AF65-F5344CB8AC3E}">
        <p14:creationId xmlns:p14="http://schemas.microsoft.com/office/powerpoint/2010/main" val="11386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SutonnyMJ" pitchFamily="2" charset="0"/>
                <a:cs typeface="SutonnyMJ" pitchFamily="2" charset="0"/>
              </a:rPr>
              <a:t>cÖgvb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Ki †h,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wmwiR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mvwK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Ui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ÿ‡Î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Rt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=R1 +R2 +R3+……</a:t>
            </a:r>
            <a:b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A_ev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, </a:t>
            </a:r>
            <a:b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LvI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wmwi‡R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hy³ †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iwR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vÝ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¸‡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mgZzj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¨ †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iwR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vÝ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me¸‡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iwR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vÝ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hvM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d‡ji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+mn-ea"/>
                <a:cs typeface="SutonnyMJ" pitchFamily="2" charset="0"/>
              </a:rPr>
              <a:t>mgvb</a:t>
            </a:r>
            <a:r>
              <a:rPr lang="en-US" sz="2800" dirty="0">
                <a:latin typeface="SutonnyMJ" pitchFamily="2" charset="0"/>
                <a:ea typeface="+mn-ea"/>
                <a:cs typeface="SutonnyMJ" pitchFamily="2" charset="0"/>
              </a:rPr>
              <a:t> 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574" y="2057400"/>
                <a:ext cx="5821826" cy="4800600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 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</a:p>
              <a:p>
                <a:pPr marL="0" lvl="0" indent="0" algn="l">
                  <a:buNone/>
                </a:pP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wmwi‡R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hy³ 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cªwZwU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v‡Ýig‡a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GKB 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cwigvbKv‡i›UcÖevwnZnq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                                        </a:t>
                </a:r>
              </a:p>
              <a:p>
                <a:pPr marL="0" lvl="0" indent="0" algn="l"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A_©¨</a:t>
                </a:r>
                <a:r>
                  <a:rPr lang="en-US" sz="20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20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 = I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I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I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……………</a:t>
                </a:r>
              </a:p>
              <a:p>
                <a:pPr marL="0" lvl="0" indent="0" algn="l">
                  <a:buNone/>
                </a:pP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wmwi‡R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hy³ 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cªwZwU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v‡ÝiAvovAvwo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fv‡ëRi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hvMdjmieivnK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…Z †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gvU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fv‡ë‡Rimgvb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| </a:t>
                </a:r>
              </a:p>
              <a:p>
                <a:pPr marL="0" lvl="0" indent="0" algn="l"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A_©¨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 =  V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V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V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+………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lvl="0" indent="0" algn="l"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I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t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I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sz="2000" baseline="-25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 R</a:t>
                </a:r>
                <a14:m>
                  <m:oMath xmlns:m="http://schemas.openxmlformats.org/officeDocument/2006/math">
                    <m:r>
                      <a:rPr lang="en-US" sz="2000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+………</a:t>
                </a:r>
              </a:p>
              <a:p>
                <a:pPr marL="0" lvl="0" indent="0" algn="l"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= IR</a:t>
                </a:r>
                <a14:m>
                  <m:oMath xmlns:m="http://schemas.openxmlformats.org/officeDocument/2006/math">
                    <m:r>
                      <a:rPr lang="en-US" sz="2000" b="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I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+………       </a:t>
                </a:r>
              </a:p>
              <a:p>
                <a:pPr marL="0" lvl="0" indent="0" algn="l">
                  <a:buNone/>
                </a:pPr>
                <a:r>
                  <a:rPr lang="en-US" sz="2000" dirty="0">
                    <a:solidFill>
                      <a:prstClr val="black"/>
                    </a:solidFill>
                    <a:ea typeface="Times New Roman"/>
                    <a:cs typeface="Times New Roman" pitchFamily="18" charset="0"/>
                  </a:rPr>
                  <a:t>= I (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+………</a:t>
                </a:r>
                <a:r>
                  <a:rPr lang="en-US" sz="2000" dirty="0">
                    <a:solidFill>
                      <a:prstClr val="black"/>
                    </a:solidFill>
                    <a:ea typeface="Times New Roman"/>
                    <a:cs typeface="Times New Roman" pitchFamily="18" charset="0"/>
                  </a:rPr>
                  <a:t> ) </a:t>
                </a:r>
              </a:p>
              <a:p>
                <a:pPr marL="0" lvl="0" indent="0" algn="l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R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= R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1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+ R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+ R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3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+…….…   </a:t>
                </a:r>
                <a:r>
                  <a:rPr lang="en-US" sz="20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(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cÖgvwbZ</a:t>
                </a:r>
                <a:r>
                  <a:rPr lang="en-US" sz="20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574" y="2057400"/>
                <a:ext cx="5821826" cy="4800600"/>
              </a:xfrm>
              <a:blipFill rotWithShape="1">
                <a:blip r:embed="rId2"/>
                <a:stretch>
                  <a:fillRect l="-1046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 descr="C:\Users\STUDEN\Desktop\Picture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6358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6324600" y="3810000"/>
            <a:ext cx="2371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 =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400629" y="5010329"/>
                <a:ext cx="823302" cy="761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V = IR</a:t>
                </a: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29" y="5010329"/>
                <a:ext cx="823302" cy="761170"/>
              </a:xfrm>
              <a:prstGeom prst="rect">
                <a:avLst/>
              </a:prstGeom>
              <a:blipFill rotWithShape="1">
                <a:blip r:embed="rId4"/>
                <a:stretch>
                  <a:fillRect l="-6667" r="-1111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5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8" grpId="0"/>
      <p:bldP spid="1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mv©wKU</a:t>
            </a:r>
            <a:b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533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l"/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:</a:t>
            </a:r>
          </a:p>
          <a:p>
            <a:pPr lvl="0" algn="l"/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cªvšÍØ†qi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 we›`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ci GK we›`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ms‡hvMc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~©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Dr‡mi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AvovAvwo‡Z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Ggbfv‡e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eZ©bx‡Z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cÖev‡ni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c_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Giæc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eZ©bx‡K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  <a:p>
            <a:endParaRPr lang="en-US" sz="2400" dirty="0"/>
          </a:p>
        </p:txBody>
      </p:sp>
      <p:pic>
        <p:nvPicPr>
          <p:cNvPr id="2050" name="Picture 2" descr="C:\Users\LAPTOP 8\Desktop\paralel-circu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657600"/>
            <a:ext cx="3429000" cy="26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PTOP 8\Desktop\parallel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6096000" cy="609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en-US" sz="4000" dirty="0">
                <a:latin typeface="SutonnyMJ" pitchFamily="2" charset="0"/>
                <a:cs typeface="SutonnyMJ" pitchFamily="2" charset="0"/>
              </a:rPr>
            </a:br>
            <a:r>
              <a:rPr lang="en-US" sz="40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mv©wKU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</a:t>
            </a:r>
            <a:br>
              <a:rPr lang="en-US" sz="2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6858000" cy="6172200"/>
          </a:xfrm>
        </p:spPr>
        <p:txBody>
          <a:bodyPr>
            <a:normAutofit/>
          </a:bodyPr>
          <a:lstStyle/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c¨vivjv‡j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cªwZwU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÷‡ii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A_©¨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= 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.…….......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mgvšÍivj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÷‡ii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eZ©bxi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A_©¨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mgvšÍivj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mgvšÍiv†j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hvMd‡ji†ji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A_©¨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1/R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+ 1/R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+ 1/R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4| G‡Z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A‡K‡Rv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evKx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Kv©hKi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5|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jv†K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Avjv`vfv‡e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6| me¸‡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c~©b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1506" name="Picture 2" descr="C:\Users\STUDEN\Desktop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236220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34200" y="3212068"/>
                <a:ext cx="2209800" cy="114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V = V1 = V2 = V3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 = I1 + I2 + I3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212068"/>
                <a:ext cx="2209800" cy="1144096"/>
              </a:xfrm>
              <a:prstGeom prst="rect">
                <a:avLst/>
              </a:prstGeom>
              <a:blipFill rotWithShape="1">
                <a:blip r:embed="rId3"/>
                <a:stretch>
                  <a:fillRect l="-3039" t="-2660" r="-552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095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96200" cy="4648200"/>
          </a:xfrm>
        </p:spPr>
        <p:txBody>
          <a:bodyPr>
            <a:normAutofit/>
          </a:bodyPr>
          <a:lstStyle/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51244"/>
              </p:ext>
            </p:extLst>
          </p:nvPr>
        </p:nvGraphicFramePr>
        <p:xfrm>
          <a:off x="0" y="609600"/>
          <a:ext cx="912440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8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    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wmwiR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   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c¨vivjvj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1|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wmwi‡R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hy³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cªwZwU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iwR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÷¨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v‡Ý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GKB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cwigvb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Kv‡i›U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cÖevwnZ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nq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                                                             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1|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mgvšÍivj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kvLvi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wewfbœ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Kv‡i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‡›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Ui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hvMdj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eZ©bxi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Kv‡i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‡›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Ui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2|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wmwi‡R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hy³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cªwZwU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iwR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÷¨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v‡Ýi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AvovAvwo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fv‡ëR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cv©_‡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K¨i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hvMdj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mieivnK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…Z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fv‡ë‡Ri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2|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cªwZwU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iwR÷i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fv‡ëR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cvq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3|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wmwi‡R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hy³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cªwZwU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iwR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÷¨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v‡Ýi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hvMdj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mg¯Í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mvw©K‡Ui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iv‡ai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gv‡bi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3|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mgvšÍivj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kvLvi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mgZzj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wecixZ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mgvšÍiv†j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hy³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wewfbœ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iv‡ai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wecixZ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gv‡bi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hvMd†ji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mgvb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287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4| G‡Z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GKwU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A‡K‡Rv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n‡q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M‡j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evKx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¸‡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4| G‡Z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GKwU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A‡K‡Rv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n‡q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M‡j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evKx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¸‡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Kv©hKi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v‡K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5|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¸‡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jv†K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Avjv`vfv‡e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wbqš¿b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Kiv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hvq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5| 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¸‡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jv†K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Avjv`vfv‡e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wbqš¿b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Kiv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hvq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lvl="0"/>
            <a:br>
              <a:rPr lang="en-US" sz="3100" dirty="0">
                <a:latin typeface="SutonnyMJ" pitchFamily="2" charset="0"/>
                <a:cs typeface="SutonnyMJ" pitchFamily="2" charset="0"/>
              </a:rPr>
            </a:br>
            <a:r>
              <a:rPr lang="en-US" sz="31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cÖgvb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Ki †h ,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1/</a:t>
            </a:r>
            <a:r>
              <a:rPr lang="en-US" sz="3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1/R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+ 1/R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+ 1/R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………1/</a:t>
            </a:r>
            <a:r>
              <a:rPr lang="en-US" sz="3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Rn</a:t>
            </a:r>
            <a:b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6096000" cy="5867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g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‡bKwi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R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R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vÝwZbwU‡KmgvšÍiv‡j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h³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K‡imgMÖeZ©bx‡K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fvëmieivnKivn‡jv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| 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I =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……. 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+…….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……..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𝑅𝑛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V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……..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𝑅𝑛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……..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𝑅𝑛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(Proved) </a:t>
                </a: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6096000" cy="5867400"/>
              </a:xfrm>
              <a:blipFill rotWithShape="1">
                <a:blip r:embed="rId2"/>
                <a:stretch>
                  <a:fillRect l="-1700" t="-1247" r="-3700" b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C:\Users\STUDE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09" y="1535566"/>
            <a:ext cx="3191691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00800" y="3132629"/>
                <a:ext cx="2582091" cy="114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V = V1 = V2 = V3 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 = I1 + I2 + I3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132629"/>
                <a:ext cx="2582091" cy="1144096"/>
              </a:xfrm>
              <a:prstGeom prst="rect">
                <a:avLst/>
              </a:prstGeom>
              <a:blipFill rotWithShape="1">
                <a:blip r:embed="rId4"/>
                <a:stretch>
                  <a:fillRect l="-2358" t="-266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Arrow 56"/>
          <p:cNvSpPr/>
          <p:nvPr/>
        </p:nvSpPr>
        <p:spPr>
          <a:xfrm>
            <a:off x="155118" y="3390352"/>
            <a:ext cx="380347" cy="3143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118759" y="4119562"/>
            <a:ext cx="380347" cy="3143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118758" y="4851900"/>
            <a:ext cx="380347" cy="3143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5" grpId="0" animBg="1"/>
      <p:bldP spid="57" grpId="0" animBg="1"/>
      <p:bldP spid="63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†¤œ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685800"/>
                <a:ext cx="5334000" cy="617219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GLv‡b ,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60 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Ingc¨vivjv‡j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𝟔𝟎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𝟔𝟎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24 Ohm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24 &amp; 6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Ingwmwi‡R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mshy³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 = 24 + 6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= 30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𝞨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30 &amp; 12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Ingc¨vivjv‡j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= 0.86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𝞨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0.86 &amp; 6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Ingwmwi‡R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 = 0.86 + 6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= 6.86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𝞨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685800"/>
                <a:ext cx="5334000" cy="6172199"/>
              </a:xfrm>
              <a:blipFill rotWithShape="1">
                <a:blip r:embed="rId2"/>
                <a:stretch>
                  <a:fillRect l="-1714" t="-1087" b="-1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LAPTOP 8\Desktop\0000Folder\SAK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16" y="533400"/>
            <a:ext cx="3372984" cy="1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STUDEN\Desktop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91" y="1841863"/>
            <a:ext cx="2068286" cy="14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STUDEN\Desktop\Pictur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91" y="3048000"/>
            <a:ext cx="2393068" cy="14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STUDEN\Desktop\Pictur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34" y="4322763"/>
            <a:ext cx="21939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C:\Users\STUDEN\Desktop\Picture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80" y="5638800"/>
            <a:ext cx="2298700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228600"/>
                <a:ext cx="81534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6.86 &amp; 10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Ingc¨vivjv‡j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,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="1" baseline="-25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𝟖𝟔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𝟖𝟔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= 4.o7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Times New Roman" pitchFamily="18" charset="0"/>
                      </a:rPr>
                      <m:t>𝞨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:)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We Know,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𝑽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𝟏𝟓𝟎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𝟎𝟕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36.86 A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28600"/>
                <a:ext cx="8153400" cy="6477000"/>
              </a:xfrm>
              <a:blipFill rotWithShape="1">
                <a:blip r:embed="rId2"/>
                <a:stretch>
                  <a:fillRect l="-194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 descr="C:\Users\STUDEN\Desktop\Pictur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3949"/>
            <a:ext cx="27432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5800" y="533400"/>
                <a:ext cx="7772400" cy="5638800"/>
              </a:xfrm>
            </p:spPr>
            <p:txBody>
              <a:bodyPr>
                <a:normAutofit/>
              </a:bodyPr>
              <a:lstStyle/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24 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Ingwmwi‡R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prstClr val="black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24+6 </a:t>
                </a:r>
              </a:p>
              <a:p>
                <a:pPr algn="l"/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= 30 Ohm.</a:t>
                </a:r>
                <a:endParaRPr lang="en-US" sz="1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5800" y="533400"/>
                <a:ext cx="7772400" cy="5638800"/>
              </a:xfrm>
              <a:blipFill rotWithShape="1">
                <a:blip r:embed="rId2"/>
                <a:stretch>
                  <a:fillRect l="-1255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LAPTOP 8\Desktop\0000Folder\SAK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2110"/>
            <a:ext cx="7086599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PTOP 8\Desktop\DC_cur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124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PTOP 8\Desktop\AC_curre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200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PTOP 8\Desktop\AC_curre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32" y="3048000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3733800"/>
                <a:ext cx="8382000" cy="2667000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en-US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Ingc¨vivjv‡j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i="1" dirty="0">
                  <a:solidFill>
                    <a:prstClr val="black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8.57  Ohm.</a:t>
                </a:r>
              </a:p>
              <a:p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3733800"/>
                <a:ext cx="8382000" cy="2667000"/>
              </a:xfrm>
              <a:blipFill rotWithShape="1">
                <a:blip r:embed="rId2"/>
                <a:stretch>
                  <a:fillRect l="-1818" t="-4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C:\Users\LAPTOP 8\Desktop\0000Folder\SAK04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0999"/>
            <a:ext cx="64008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276601"/>
            <a:ext cx="4191000" cy="284956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8.57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Ing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, 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 + 8.57 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= 14.57  ohm.                                                                                                               </a:t>
            </a:r>
            <a:endParaRPr lang="en-US" sz="1200" dirty="0">
              <a:solidFill>
                <a:prstClr val="black">
                  <a:tint val="75000"/>
                </a:prstClr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24401" y="3200400"/>
                <a:ext cx="4419599" cy="35051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GLv‡b,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14.57</a:t>
                </a:r>
                <a:r>
                  <a:rPr lang="en-US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Ingc¨vivjv‡j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mshy³ </a:t>
                </a:r>
                <a:r>
                  <a:rPr lang="en-US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,</a:t>
                </a:r>
                <a:endParaRPr lang="en-US" i="1" dirty="0">
                  <a:solidFill>
                    <a:prstClr val="black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×14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.57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0+14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.57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  5.93 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Ohm.</a:t>
                </a:r>
                <a:endParaRPr lang="en-US" i="1" dirty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It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Rt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3300" i="1">
                            <a:latin typeface="Cambria Math"/>
                            <a:cs typeface="Times New Roman" pitchFamily="18" charset="0"/>
                          </a:rPr>
                          <m:t>5.93</m:t>
                        </m:r>
                      </m:den>
                    </m:f>
                  </m:oMath>
                </a14:m>
                <a:endParaRPr lang="en-US" sz="3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25.29  Amp. ( Ans.)</a:t>
                </a: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None/>
                </a:pPr>
                <a:endParaRPr lang="en-US" sz="3600" dirty="0">
                  <a:solidFill>
                    <a:prstClr val="black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24401" y="3200400"/>
                <a:ext cx="4419599" cy="3505199"/>
              </a:xfrm>
              <a:blipFill rotWithShape="1">
                <a:blip r:embed="rId2"/>
                <a:stretch>
                  <a:fillRect l="-2345" t="-2957" b="-3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LAPTOP 8\Desktop\0000Folder\SAK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581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PTOP 8\Desktop\0000Folder\SAK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04799"/>
            <a:ext cx="39624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28606" y="788126"/>
            <a:ext cx="95795" cy="591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3908"/>
                <a:ext cx="8915400" cy="711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cÖkœ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: 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   1.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mvwK©UKv‡Ke‡j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?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2.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GKwUAv`©kmv©wK‡UiwKwKDcv`vb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vKvAvek¨K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3.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GKwUAv`©kmv©wK‡Uie©ZbxAsKbK‡iwewfbœ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Ask †`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4.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c¨vivjvjmvwK©UKv‡Ke‡j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5.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c¨vivjvjmvwK©UGi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ˆ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ewkó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6.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wmwiRmvwK©UKv‡Ke‡j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7.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wmwiRmvwK©UGi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ewkó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8.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cÖgvb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Ki †h,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wmwiRmvwK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ÿ‡Î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2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R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 R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 R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.……..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Rn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9.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wmwiR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Uig‡a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cv_©K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wjL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10.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cÖgvb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Ki †h,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ÿ‡Î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……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𝑅𝑛</m:t>
                        </m:r>
                      </m:den>
                    </m:f>
                  </m:oMath>
                </a14:m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11.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evmM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„‡n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c¨vivjvjmvwK©Ue¨enviKivnq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†Kb ?</a:t>
                </a:r>
              </a:p>
              <a:p>
                <a:pPr lvl="0">
                  <a:spcBef>
                    <a:spcPct val="20000"/>
                  </a:spcBef>
                </a:pPr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908"/>
                <a:ext cx="8915400" cy="7110023"/>
              </a:xfrm>
              <a:prstGeom prst="rect">
                <a:avLst/>
              </a:prstGeom>
              <a:blipFill rotWithShape="1">
                <a:blip r:embed="rId2"/>
                <a:stretch>
                  <a:fillRect l="-1709" t="-1285" b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cixÿv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38200"/>
                <a:ext cx="47244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mvwK©UKv‡Ke‡j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? </a:t>
                </a:r>
              </a:p>
              <a:p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wmwiRmvwK©UKv‡Ke‡j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lvl="0"/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GKwUAv`©kmv©wK‡UiwKwKDcv`vb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vKvAvek¨K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lvl="0"/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c¨vivjvjmvwK©UGi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ewkó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cÖgvb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ÿ‡Î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…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wmwiR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Uimyweav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¸‡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jvwjL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?</a:t>
                </a:r>
              </a:p>
              <a:p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evmM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„‡n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c¨vivjvjmvwK©Ue¨enviKivnq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†Kb ?</a:t>
                </a:r>
              </a:p>
              <a:p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  <a:p>
                <a:pPr lvl="0"/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lvl="0"/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38200"/>
                <a:ext cx="4724400" cy="5943600"/>
              </a:xfrm>
              <a:blipFill rotWithShape="1">
                <a:blip r:embed="rId2"/>
                <a:stretch>
                  <a:fillRect l="-1677" t="-821" r="-2194" b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762000"/>
            <a:ext cx="4267200" cy="5943600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? </a:t>
            </a:r>
          </a:p>
          <a:p>
            <a:pPr lvl="0"/>
            <a:r>
              <a:rPr lang="en-US" sz="24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Av`©k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mv©wK‡Ui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e©Zbx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AsKb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Ask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LvI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2400" dirty="0" err="1"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cÖgvb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 †h,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.…….+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evmM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„‡n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c¨vivjvj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†Kb ?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762000"/>
            <a:ext cx="76200" cy="556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63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4724400" cy="609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latin typeface="SutonnyMJ"/>
                <a:ea typeface="Times New Roman"/>
                <a:cs typeface="Arial Unicode MS"/>
                <a:sym typeface="Wingdings 2"/>
              </a:rPr>
              <a:t></a:t>
            </a:r>
            <a:r>
              <a:rPr lang="en-US" sz="24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+mn-ea"/>
                <a:cs typeface="SutonnyMJ" pitchFamily="2" charset="0"/>
              </a:rPr>
              <a:t>we`y¨r</a:t>
            </a:r>
            <a:r>
              <a:rPr lang="en-US" sz="36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3600" b="1" dirty="0" err="1">
                <a:latin typeface="SutonnyMJ"/>
                <a:ea typeface="Times New Roman"/>
                <a:cs typeface="Arial Unicode MS"/>
              </a:rPr>
              <a:t>cÖev‡ni</a:t>
            </a:r>
            <a:r>
              <a:rPr lang="en-US" sz="3600" b="1" dirty="0">
                <a:latin typeface="SutonnyMJ"/>
                <a:ea typeface="Times New Roman"/>
                <a:cs typeface="Arial Unicode MS"/>
              </a:rPr>
              <a:t> </a:t>
            </a:r>
            <a:r>
              <a:rPr lang="en-US" sz="3600" b="1" dirty="0" err="1">
                <a:latin typeface="SutonnyMJ"/>
                <a:ea typeface="Times New Roman"/>
                <a:cs typeface="Arial Unicode MS"/>
              </a:rPr>
              <a:t>dj</a:t>
            </a:r>
            <a:r>
              <a:rPr lang="en-US" sz="3600" b="1" dirty="0">
                <a:latin typeface="SutonnyMJ"/>
                <a:ea typeface="Times New Roman"/>
                <a:cs typeface="Arial Unicode MS"/>
              </a:rPr>
              <a:t> </a:t>
            </a:r>
            <a:endParaRPr lang="en-US" sz="2400" b="1" dirty="0">
              <a:latin typeface="Times New Roman"/>
              <a:ea typeface="Times New Roman"/>
              <a:cs typeface="Arial Unicode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7239000" cy="4800600"/>
          </a:xfrm>
        </p:spPr>
        <p:txBody>
          <a:bodyPr>
            <a:normAutofit fontScale="92500"/>
          </a:bodyPr>
          <a:lstStyle/>
          <a:p>
            <a:pPr lvl="0" algn="l"/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cÖev‡ni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d‡j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cwievwn‡Z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  1| †PŠ¤^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Kxq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wµqv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(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Magnetic Effect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) 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Arial Unicode MS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  2|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Zvcxq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wµqv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Heating Effect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) 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Arial Unicode MS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  3|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ivmvqwbK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wµqv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Chemical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Effct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) |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Arial Unicode MS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  <a:sym typeface="Wingdings 2"/>
              </a:rPr>
              <a:t>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†PŠ¤^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Kxq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wµqv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 (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Magnetic Effect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) t 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†PŠ¤^K †¶‡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Gi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m„wó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nIqv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| ‡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hgbt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Rbv‡iUi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gvUi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`‡Z |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  <a:sym typeface="Wingdings 2"/>
              </a:rPr>
              <a:t> 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Zvcxq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wµqv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Heating Effect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) t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cÖev‡ni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d‡j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Zv‡ci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m„wó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nIqv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| ‡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hgb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t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wnUvi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Bw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¯¿,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I‡fb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`‡Z |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Arial Unicode MS"/>
            </a:endParaRPr>
          </a:p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  <a:sym typeface="Wingdings 2"/>
              </a:rPr>
              <a:t> 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ivmvqwbK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wµqv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Chemical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Arial Unicode MS"/>
              </a:rPr>
              <a:t>Effct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Arial Unicode MS"/>
              </a:rPr>
              <a:t>) t 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Zij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©‡_i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Zi‡ji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cwie©Zb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N‡U | †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B‡jKU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cøwUs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cwie©Z†bi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400" b="1" dirty="0">
              <a:solidFill>
                <a:prstClr val="black"/>
              </a:solidFill>
              <a:latin typeface="SutonnyMJ"/>
              <a:ea typeface="Times New Roman"/>
              <a:cs typeface="Arial Unicode MS"/>
            </a:endParaRP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16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cigvbyi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vqx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KwYKv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t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cigvby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c`v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‡_©i GK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ÿz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`ª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Zg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Ask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hv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Lvwj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Pv‡L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†`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Lv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hvq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bv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hvi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   </a:t>
            </a:r>
            <a:b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</a:b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                               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evšÍe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Kvb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Ae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¯’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vb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bB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cigvby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wZbwU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KwbKv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wb‡q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MwVZ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|</a:t>
            </a:r>
            <a:b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</a:b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                                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h_v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: 1.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B‡jKUªb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, 2. †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cÖvUb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 I  3. </a:t>
            </a:r>
            <a:r>
              <a:rPr lang="en-US" sz="2400" b="1" dirty="0" err="1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  <a:t>wbDUb</a:t>
            </a:r>
            <a:br>
              <a:rPr lang="en-US" sz="2400" dirty="0">
                <a:solidFill>
                  <a:srgbClr val="C00000"/>
                </a:solidFill>
                <a:latin typeface="SutonnyMJ" pitchFamily="2" charset="0"/>
                <a:ea typeface="Times New Roman"/>
                <a:cs typeface="SutonnyMJ" pitchFamily="2" charset="0"/>
              </a:rPr>
            </a:br>
            <a:endParaRPr lang="en-US" sz="2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2209800"/>
                <a:ext cx="8610600" cy="4267200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3000" b="1" dirty="0" err="1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B‡jKUªb</a:t>
                </a:r>
                <a:r>
                  <a:rPr lang="en-US" sz="3000" b="1" dirty="0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 t</a:t>
                </a:r>
                <a:endParaRPr lang="en-US" sz="3000" dirty="0">
                  <a:solidFill>
                    <a:schemeClr val="tx1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/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B‡jKUªbFbvZ¥KPvR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©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wewkóKbv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|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hvwbDwK¬qv‡miPZzw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`©‡K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e„ËvKviK¶c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‡_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AvewZ©Znq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Gi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 fi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 9.1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e.s.u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ˆ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ea typeface="+mj-ea"/>
                    <a:cs typeface="SutonnyMJ" pitchFamily="2" charset="0"/>
                  </a:rPr>
                  <a:t>e`y¨r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gvGv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-4.8029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e.s.u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Ges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e¨vmv©a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1.4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 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cÖvq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)|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B‡jKUªb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 ¸‡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jv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 †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cÖvU‡biZjbvq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AZ¨šÍ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nvjKv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  <a:endParaRPr lang="en-US" sz="24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 </a:t>
                </a:r>
                <a:endParaRPr lang="en-US" sz="24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lvl="0" algn="l"/>
                <a:r>
                  <a:rPr lang="en-US" sz="3000" b="1" dirty="0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†</a:t>
                </a:r>
                <a:r>
                  <a:rPr lang="en-US" sz="3000" b="1" dirty="0" err="1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cÖvUb</a:t>
                </a:r>
                <a:r>
                  <a:rPr lang="en-US" sz="3000" b="1" dirty="0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 t </a:t>
                </a:r>
              </a:p>
              <a:p>
                <a:pPr lvl="0" algn="l"/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†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cÖvUbabvZ¥KPvR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©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wewkóKYv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Gi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 fi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1.673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kg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we`y¨r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gvGv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+4.8029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e.s.u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Ges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e¨vmv©a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1.4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cÖvq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)| †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cÖvU‡bi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fi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nvB‡Wªv‡RbKwYKvB‡jKU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ª†bi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Zyjbvq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AZ¨šÍ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fvix</a:t>
                </a:r>
                <a:r>
                  <a:rPr lang="en-US" sz="2400" dirty="0">
                    <a:solidFill>
                      <a:schemeClr val="tx1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  <a:endParaRPr lang="en-US" sz="24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2209800"/>
                <a:ext cx="8610600" cy="4267200"/>
              </a:xfrm>
              <a:blipFill rotWithShape="1">
                <a:blip r:embed="rId2"/>
                <a:stretch>
                  <a:fillRect l="-1700" t="-171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5800" y="304800"/>
                <a:ext cx="7772400" cy="6096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b="1" dirty="0">
                  <a:solidFill>
                    <a:srgbClr val="C00000"/>
                  </a:solidFill>
                  <a:latin typeface="SutonnyMJ"/>
                  <a:ea typeface="Times New Roman"/>
                  <a:cs typeface="Times New Roman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800" b="1" dirty="0" err="1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wbDUªb</a:t>
                </a:r>
                <a:r>
                  <a:rPr lang="en-US" sz="2800" b="1" dirty="0">
                    <a:solidFill>
                      <a:srgbClr val="C00000"/>
                    </a:solidFill>
                    <a:latin typeface="SutonnyMJ"/>
                    <a:ea typeface="Times New Roman"/>
                    <a:cs typeface="Times New Roman"/>
                  </a:rPr>
                  <a:t> t</a:t>
                </a:r>
              </a:p>
              <a:p>
                <a:pPr lvl="0" algn="l"/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wbDUªbPvR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©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wbi‡c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¶|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Gi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fi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1.675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kg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Ges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e¨vmv©a</a:t>
                </a:r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1.4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−15 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m 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cÖvq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)|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cigvbyi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K›`ªw¯’ZwbDwK¬qv‡m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cÖvUb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I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wbDUªb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¸‡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jvAe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¯’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vbK‡i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Kv‡RBwbDwK¬qvmabvZ¥KPvR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© MÖ¯’|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wbDwK¬qv‡mAe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¯’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vbiZKYv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¸‡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jvimvavibbvgwbDwK¬qb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cÖvUb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I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wbDU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ª†bi fi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cÖvqmgvbGesG‡`i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gvU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msL¨v‡K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cvigvbweK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fi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evIRbejvnq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|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myZivscvigvbweKIRb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 = †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cÖvUb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msL¨v</a:t>
                </a:r>
                <a:r>
                  <a:rPr lang="en-US" sz="2400" dirty="0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+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/>
                    <a:ea typeface="Times New Roman"/>
                    <a:cs typeface="Times New Roman"/>
                  </a:rPr>
                  <a:t>wbDUªb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msL¨v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|</a:t>
                </a:r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5800" y="304800"/>
                <a:ext cx="7772400" cy="6096000"/>
              </a:xfr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LAPTOP 8\Desktop\al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7391400" cy="14477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Kcv‡ii</a:t>
            </a:r>
            <a:r>
              <a:rPr lang="en-US" sz="2800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800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MVb</a:t>
            </a:r>
            <a:r>
              <a:rPr lang="en-US" sz="2800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- 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Atomic Structure Of Copper</a:t>
            </a:r>
            <a:r>
              <a:rPr lang="en-US" sz="2800" dirty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239000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Avgiv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Rvwb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,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IRb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†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cÖvUb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wbDUªb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        =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+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64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29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Avgiv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Rvwb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, 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cvigvbweK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†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cÖvUb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msL¨v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|  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             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or  E  = P  =  29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or  64  =  29 + N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or   N  =  64 – 29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= 35.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‡hLv‡b ,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E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p = 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cÖvUb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N = </a:t>
            </a:r>
            <a:r>
              <a:rPr lang="en-US" sz="2400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wbDUªb</a:t>
            </a: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| 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76201"/>
            <a:ext cx="4343400" cy="8381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Atomic Structure Of Copper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458200" cy="59436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SutonnyMJ"/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K¶c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_¸‡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jv‡K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K, L, M, N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Øviv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cÖKvk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Kiv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n‡j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K‡¶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cÖ`w¶biZ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B‡jKU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ª‡bi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wb¤œiæc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:                            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      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K =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¯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Í‡ii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n = 1, E = 2 × 12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2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,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L =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¯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Í‡ii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n = 2, E = 2 × 22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8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.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M =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¯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Í‡ii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n = 2, E = 2 × 22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18 .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h‡nZz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Kcv‡ii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29 </a:t>
            </a:r>
          </a:p>
          <a:p>
            <a:pPr lvl="0" algn="l">
              <a:spcBef>
                <a:spcPts val="0"/>
              </a:spcBef>
            </a:pP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AZGe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,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¯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Í‡ii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B‡jKUªb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E = 29 – ( 2+8+1)</a:t>
            </a: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= 1 .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n-US" b="1" dirty="0"/>
          </a:p>
        </p:txBody>
      </p:sp>
      <p:pic>
        <p:nvPicPr>
          <p:cNvPr id="1027" name="Picture 3" descr="C:\Users\LAPTOP 8\Desktop\co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581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2027</TotalTime>
  <Words>5841</Words>
  <Application>Microsoft Office PowerPoint</Application>
  <PresentationFormat>On-screen Show (4:3)</PresentationFormat>
  <Paragraphs>442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SutonnyMJ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  we`y¨r cÖev‡ni dj </vt:lpstr>
      <vt:lpstr> cigvbyi ¯’vqx KwYKv t cigvby c`v‡_©i GK ÿz`ªZg Ask hv Lvwj †Pv‡L †`Lv hvq bv hvi                                      evšÍe †Kvb Ae¯’vb †bB| cigvby wZbwU KwbKv wb‡q MwVZ|                                   h_v: 1. B‡jKUªb, 2. †cÖvUb I  3. wbDUb </vt:lpstr>
      <vt:lpstr>PowerPoint Presentation</vt:lpstr>
      <vt:lpstr>Kcv‡ii cvigvbweK MVb - (Atomic Structure Of Copper )</vt:lpstr>
      <vt:lpstr>Atomic Structure Of Copper</vt:lpstr>
      <vt:lpstr>        A¨vjywgwbqv‡gi cvigvbweK MVb                                                                                                          (Atomic Structure Of Aluminuum)</vt:lpstr>
      <vt:lpstr>Atomic Structure Of Aluminuum</vt:lpstr>
      <vt:lpstr>PowerPoint Presentation</vt:lpstr>
      <vt:lpstr>PowerPoint Presentation</vt:lpstr>
      <vt:lpstr>Aa¨vq-2 cwievnx I Acwievnx(Conductor &amp; Insulator)</vt:lpstr>
      <vt:lpstr>cwievnx, Acwievnx, I A©a-cwievnxi g‡a¨ cv©_K¨ wb‡¤œ †`qv n‡jv t </vt:lpstr>
      <vt:lpstr>‡iwR÷¨vÝ  †h mKj wel‡qi Dci wbf©i K‡i </vt:lpstr>
      <vt:lpstr>‡iv‡ai m~G cÖwZcv`b (R=PL/A)</vt:lpstr>
      <vt:lpstr>Av‡cwÿK †iva ( Specific-Resistance)</vt:lpstr>
      <vt:lpstr>‡iv‡ai m~G m¤ú©wKZ mgm¨v </vt:lpstr>
      <vt:lpstr>PowerPoint Presentation</vt:lpstr>
      <vt:lpstr>PowerPoint Presentation</vt:lpstr>
      <vt:lpstr>PowerPoint Presentation</vt:lpstr>
      <vt:lpstr>In‡gi m~Î cÖwZcv`b ev  Kv‡i›U, †fv‡ëR Ges ‡iwR÷¨všm Gi ga¨Kvi m¤ú©K</vt:lpstr>
      <vt:lpstr>PowerPoint Presentation</vt:lpstr>
      <vt:lpstr>               In‡gi m~‡Gi mxgve×Zv </vt:lpstr>
      <vt:lpstr>In‡gi m~G m¤ú©wKZ mgm¨v I mgvavb</vt:lpstr>
      <vt:lpstr>cÖkœmgyn :</vt:lpstr>
      <vt:lpstr>cixÿv</vt:lpstr>
      <vt:lpstr>Aa¨vq - 4  †ewmK B‡jKwUªK mvwK©U</vt:lpstr>
      <vt:lpstr>‰e`y¨wZK mv©wKU Gi cªKvi‡f`</vt:lpstr>
      <vt:lpstr>wmwiR mv©wKU Gi ˆewkó¨</vt:lpstr>
      <vt:lpstr>cÖgvb Ki †h, wmwiR mvwK©‡Ui †ÿ‡Î, Rt =R1 +R2 +R3+…… A_ev,  ‡`LvI †h wmwi‡R hy³ †iwR÷¨vÝ ¸‡jvi mgZzj¨ †iwR÷¨vÝ me¸‡jv †iwR÷¨vÝ¸‡jvi †hvM d‡ji mgvb |</vt:lpstr>
      <vt:lpstr>c¨vivjvj mv©wKU </vt:lpstr>
      <vt:lpstr> c¨vivjvj mv©wKU mv©wKU Gi ˆewkó¨ </vt:lpstr>
      <vt:lpstr>wmwiR I c¨vivjvj mvwK©‡Ui g‡a¨ cv_©K¨ </vt:lpstr>
      <vt:lpstr> c¨vivjvj mvwK©‡Ui †ÿ‡Î cÖgvb Ki †h , 1/Rt = 1/R1 + 1/R2 + 1/R3………1/Rn  </vt:lpstr>
      <vt:lpstr>wb†¤œ ewY©Z mvwK©‡Ui †gvU †iwR÷¨vÝ I †gvU Kv‡i›U †ei Ki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cixÿv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Aa¨vq-cÖ_g  B‡jKwUªK Kv‡i›U()</dc:title>
  <dc:creator>LAPTOP 8</dc:creator>
  <cp:lastModifiedBy>USER</cp:lastModifiedBy>
  <cp:revision>506</cp:revision>
  <dcterms:created xsi:type="dcterms:W3CDTF">2013-11-07T04:08:56Z</dcterms:created>
  <dcterms:modified xsi:type="dcterms:W3CDTF">2023-11-08T07:50:54Z</dcterms:modified>
</cp:coreProperties>
</file>