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73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77" r:id="rId15"/>
    <p:sldId id="268" r:id="rId16"/>
    <p:sldId id="278" r:id="rId17"/>
    <p:sldId id="269" r:id="rId18"/>
    <p:sldId id="270" r:id="rId19"/>
    <p:sldId id="279" r:id="rId20"/>
    <p:sldId id="303" r:id="rId21"/>
    <p:sldId id="299" r:id="rId22"/>
    <p:sldId id="304" r:id="rId23"/>
    <p:sldId id="305" r:id="rId24"/>
    <p:sldId id="306" r:id="rId25"/>
    <p:sldId id="307" r:id="rId26"/>
    <p:sldId id="300" r:id="rId27"/>
    <p:sldId id="301" r:id="rId28"/>
    <p:sldId id="308" r:id="rId29"/>
    <p:sldId id="30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PI-STEP" initials="C" lastIdx="0" clrIdx="0">
    <p:extLst>
      <p:ext uri="{19B8F6BF-5375-455C-9EA6-DF929625EA0E}">
        <p15:presenceInfo xmlns:p15="http://schemas.microsoft.com/office/powerpoint/2012/main" xmlns="" userId="CPI-STE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87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2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4389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030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70752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079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2824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4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72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79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27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66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62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77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97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19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7207-570E-4B8C-A591-451E9CF2C669}" type="datetimeFigureOut">
              <a:rPr lang="en-US" smtClean="0"/>
              <a:pPr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7851C4-2928-4B97-A880-BC98B2AF6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skills.gov.bd" TargetMode="External"/><Relationship Id="rId2" Type="http://schemas.openxmlformats.org/officeDocument/2006/relationships/hyperlink" Target="http://www.skills.gov.bd/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565" y="990600"/>
            <a:ext cx="8590466" cy="199853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                     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পরিচিতিঃ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ShNikoshBAN"/>
                <a:cs typeface="NikoshBAN" panose="02000000000000000000" pitchFamily="2" charset="0"/>
              </a:rPr>
            </a:b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সরোজ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কুমার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হালদার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ShNikoshBAN"/>
                <a:cs typeface="NikoshBAN" panose="02000000000000000000" pitchFamily="2" charset="0"/>
              </a:rPr>
            </a:b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ইন্সট্রাক্টর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ইলেকট্রিক্যাল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)</a:t>
            </a:r>
            <a:br>
              <a:rPr lang="en-US" sz="3200" dirty="0" smtClean="0">
                <a:latin typeface="ShNikoshBAN"/>
                <a:cs typeface="NikoshBAN" panose="02000000000000000000" pitchFamily="2" charset="0"/>
              </a:rPr>
            </a:b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সিলেট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পলিটেকনিক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ইনস্টিটিউট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/>
            </a:r>
            <a:br>
              <a:rPr lang="en-US" sz="3200" dirty="0" smtClean="0">
                <a:latin typeface="ShNikoshBAN"/>
                <a:cs typeface="NikoshBAN" panose="02000000000000000000" pitchFamily="2" charset="0"/>
              </a:rPr>
            </a:br>
            <a:r>
              <a:rPr lang="en-US" sz="3200" dirty="0" err="1" smtClean="0">
                <a:latin typeface="ShNikoshBAN"/>
                <a:cs typeface="NikoshBAN" panose="02000000000000000000" pitchFamily="2" charset="0"/>
              </a:rPr>
              <a:t>সিলেট</a:t>
            </a:r>
            <a:r>
              <a:rPr lang="en-US" sz="3200" dirty="0" smtClean="0">
                <a:latin typeface="ShNikoshBAN"/>
                <a:cs typeface="NikoshBAN" panose="02000000000000000000" pitchFamily="2" charset="0"/>
              </a:rPr>
              <a:t>।</a:t>
            </a:r>
            <a:endParaRPr lang="en-US" sz="3200" dirty="0">
              <a:latin typeface="Sh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23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923" y="656492"/>
            <a:ext cx="67993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(Current Ratio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উভয়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ওয়াইল্ডিং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-এ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অনুপাত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ওয়াইল্ডিংদ্বয়ের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প্যাঁচ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উল্টানুপাতের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জানি,ট্রান্সফরমারের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পাওয়ার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অনুরুপভাবে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উভয়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দিকের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অ্যাম্পিয়ার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ৎ,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5952851"/>
              </p:ext>
            </p:extLst>
          </p:nvPr>
        </p:nvGraphicFramePr>
        <p:xfrm>
          <a:off x="4706327" y="3416210"/>
          <a:ext cx="2034442" cy="1202683"/>
        </p:xfrm>
        <a:graphic>
          <a:graphicData uri="http://schemas.openxmlformats.org/presentationml/2006/ole">
            <p:oleObj spid="_x0000_s2267" name="Equation" r:id="rId3" imgW="927000" imgH="7110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5122750"/>
              </p:ext>
            </p:extLst>
          </p:nvPr>
        </p:nvGraphicFramePr>
        <p:xfrm>
          <a:off x="4236427" y="5205413"/>
          <a:ext cx="1496158" cy="1132228"/>
        </p:xfrm>
        <a:graphic>
          <a:graphicData uri="http://schemas.openxmlformats.org/presentationml/2006/ole">
            <p:oleObj spid="_x0000_s2268" name="Equation" r:id="rId4" imgW="93960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217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6800" y="769257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ট্রান্সফরমেশন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(Turns ratio or Transformation ratio):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ইনডিউসড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প্যাঁচের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ট্রান্সফরমেশন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পরিচিত।এ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“a”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k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ৎ,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a=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ট্রান্সফরমেশন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প্রাইমারি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সেকেন্ডারির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প্যাচেঁর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আবিষ্ট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ৎ,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5886151"/>
              </p:ext>
            </p:extLst>
          </p:nvPr>
        </p:nvGraphicFramePr>
        <p:xfrm>
          <a:off x="2994636" y="2977906"/>
          <a:ext cx="1612900" cy="866775"/>
        </p:xfrm>
        <a:graphic>
          <a:graphicData uri="http://schemas.openxmlformats.org/presentationml/2006/ole">
            <p:oleObj spid="_x0000_s3192" name="Equation" r:id="rId3" imgW="850680" imgH="4572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531968"/>
              </p:ext>
            </p:extLst>
          </p:nvPr>
        </p:nvGraphicFramePr>
        <p:xfrm>
          <a:off x="4448298" y="4428449"/>
          <a:ext cx="1729764" cy="1112352"/>
        </p:xfrm>
        <a:graphic>
          <a:graphicData uri="http://schemas.openxmlformats.org/presentationml/2006/ole">
            <p:oleObj spid="_x0000_s3193" name="Equation" r:id="rId4" imgW="1143000" imgH="469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929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231" y="222738"/>
            <a:ext cx="103866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সিঙ্গেল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থ্রি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সংযোগের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নির্ভর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স্টার</a:t>
            </a:r>
            <a:r>
              <a:rPr lang="en-US" b="1" dirty="0" err="1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ডেলটা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সংযোগের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ডেল্টা-স্টার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সংযোগের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স্টার-সংযোগে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ডেল্টা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3-</a:t>
            </a:r>
            <a:r>
              <a:rPr lang="az-Cyrl-AZ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ф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হলেও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যদি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উভয়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পাশে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একই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ধরনের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সংযোগ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হয়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অর্থা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ৎ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স্টার-স্টার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কিংবা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ডেল্টা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-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ডেল্টা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,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তবে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সেক্ষেত্রে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টার্ন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রেশিও-এর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মান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একই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থাকবে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। (1-</a:t>
            </a:r>
            <a:r>
              <a:rPr lang="az-Cyrl-AZ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ф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মতে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হবে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" panose="02000000000000000000" pitchFamily="2" charset="0"/>
              </a:rPr>
              <a:t>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6984366"/>
              </p:ext>
            </p:extLst>
          </p:nvPr>
        </p:nvGraphicFramePr>
        <p:xfrm>
          <a:off x="2005013" y="1077427"/>
          <a:ext cx="1449265" cy="1429941"/>
        </p:xfrm>
        <a:graphic>
          <a:graphicData uri="http://schemas.openxmlformats.org/presentationml/2006/ole">
            <p:oleObj spid="_x0000_s4546" name="Equation" r:id="rId3" imgW="952200" imgH="939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05322837"/>
              </p:ext>
            </p:extLst>
          </p:nvPr>
        </p:nvGraphicFramePr>
        <p:xfrm>
          <a:off x="4191977" y="2765059"/>
          <a:ext cx="2192216" cy="1324707"/>
        </p:xfrm>
        <a:graphic>
          <a:graphicData uri="http://schemas.openxmlformats.org/presentationml/2006/ole">
            <p:oleObj spid="_x0000_s4547" name="Equation" r:id="rId4" imgW="990360" imgH="939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770435"/>
              </p:ext>
            </p:extLst>
          </p:nvPr>
        </p:nvGraphicFramePr>
        <p:xfrm>
          <a:off x="4194175" y="4162425"/>
          <a:ext cx="1128102" cy="610110"/>
        </p:xfrm>
        <a:graphic>
          <a:graphicData uri="http://schemas.openxmlformats.org/presentationml/2006/ole">
            <p:oleObj spid="_x0000_s4548" name="Equation" r:id="rId5" imgW="711000" imgH="419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9421533"/>
              </p:ext>
            </p:extLst>
          </p:nvPr>
        </p:nvGraphicFramePr>
        <p:xfrm>
          <a:off x="8217877" y="4282672"/>
          <a:ext cx="778512" cy="464381"/>
        </p:xfrm>
        <a:graphic>
          <a:graphicData uri="http://schemas.openxmlformats.org/presentationml/2006/ole">
            <p:oleObj spid="_x0000_s4549" name="Equation" r:id="rId6" imgW="48240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452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9429" y="870857"/>
            <a:ext cx="904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ট্রান্সফরমেশন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রেশিওর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(Solve problems on transformation ratio):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প্রশ্নঃ-১।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25kVA,1920/240 V, 50 Hz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সিঙ্গেল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স্টেপ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ডাউন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হিসাবে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(ক)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(খ)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সাইডে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পরিমাণ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Ep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=1920 volt,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Es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=240 volt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(ক)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জানি,টার্ন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রেশিও,a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=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Ep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/ES =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Np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/Ns =1920/240 = 8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(খ)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সাইডে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কারেন্ট,Is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 (25×1000)/240 = 104 Amps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সাইডে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কারেন্ট,Ip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= (25×1000)/1920 = 13.02 Amps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32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0420" y="66489"/>
            <a:ext cx="853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ট্রান্সফরমেশন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রেশিওর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(Solve problems on transformation ratio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):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157046" y="738554"/>
            <a:ext cx="7831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প্রশ্নঃ-২।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ওয়াইন্ডিং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150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ওয়াইন্ডিং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900।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যথাক্রমে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300V ও 3A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0420" y="1825724"/>
            <a:ext cx="91557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ওয়াইন্ডিং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ওয়াইন্ডিং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7814299"/>
              </p:ext>
            </p:extLst>
          </p:nvPr>
        </p:nvGraphicFramePr>
        <p:xfrm>
          <a:off x="4677507" y="2318930"/>
          <a:ext cx="832339" cy="329468"/>
        </p:xfrm>
        <a:graphic>
          <a:graphicData uri="http://schemas.openxmlformats.org/presentationml/2006/ole">
            <p:oleObj spid="_x0000_s6013" name="Equation" r:id="rId3" imgW="60948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296787"/>
              </p:ext>
            </p:extLst>
          </p:nvPr>
        </p:nvGraphicFramePr>
        <p:xfrm>
          <a:off x="4806461" y="2654758"/>
          <a:ext cx="832339" cy="318768"/>
        </p:xfrm>
        <a:graphic>
          <a:graphicData uri="http://schemas.openxmlformats.org/presentationml/2006/ole">
            <p:oleObj spid="_x0000_s6014" name="Equation" r:id="rId4" imgW="59688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2988614"/>
              </p:ext>
            </p:extLst>
          </p:nvPr>
        </p:nvGraphicFramePr>
        <p:xfrm>
          <a:off x="4149968" y="2964983"/>
          <a:ext cx="943708" cy="332045"/>
        </p:xfrm>
        <a:graphic>
          <a:graphicData uri="http://schemas.openxmlformats.org/presentationml/2006/ole">
            <p:oleObj spid="_x0000_s6015" name="Equation" r:id="rId5" imgW="685800" imgH="2412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7705060"/>
              </p:ext>
            </p:extLst>
          </p:nvPr>
        </p:nvGraphicFramePr>
        <p:xfrm>
          <a:off x="3962399" y="3195395"/>
          <a:ext cx="715108" cy="339676"/>
        </p:xfrm>
        <a:graphic>
          <a:graphicData uri="http://schemas.openxmlformats.org/presentationml/2006/ole">
            <p:oleObj spid="_x0000_s6016" name="Equation" r:id="rId6" imgW="507960" imgH="2412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9454953"/>
              </p:ext>
            </p:extLst>
          </p:nvPr>
        </p:nvGraphicFramePr>
        <p:xfrm>
          <a:off x="3747964" y="3499256"/>
          <a:ext cx="571989" cy="332123"/>
        </p:xfrm>
        <a:graphic>
          <a:graphicData uri="http://schemas.openxmlformats.org/presentationml/2006/ole">
            <p:oleObj spid="_x0000_s6017" name="Equation" r:id="rId7" imgW="393480" imgH="2286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6455445"/>
              </p:ext>
            </p:extLst>
          </p:nvPr>
        </p:nvGraphicFramePr>
        <p:xfrm>
          <a:off x="3620225" y="3712607"/>
          <a:ext cx="684348" cy="410609"/>
        </p:xfrm>
        <a:graphic>
          <a:graphicData uri="http://schemas.openxmlformats.org/presentationml/2006/ole">
            <p:oleObj spid="_x0000_s6018" name="Equation" r:id="rId8" imgW="380880" imgH="2286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9111892"/>
              </p:ext>
            </p:extLst>
          </p:nvPr>
        </p:nvGraphicFramePr>
        <p:xfrm>
          <a:off x="2312376" y="4622678"/>
          <a:ext cx="1521069" cy="625328"/>
        </p:xfrm>
        <a:graphic>
          <a:graphicData uri="http://schemas.openxmlformats.org/presentationml/2006/ole">
            <p:oleObj spid="_x0000_s6019" name="Equation" r:id="rId9" imgW="1143000" imgH="4698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0031813"/>
              </p:ext>
            </p:extLst>
          </p:nvPr>
        </p:nvGraphicFramePr>
        <p:xfrm>
          <a:off x="4234472" y="5238966"/>
          <a:ext cx="1404328" cy="555558"/>
        </p:xfrm>
        <a:graphic>
          <a:graphicData uri="http://schemas.openxmlformats.org/presentationml/2006/ole">
            <p:oleObj spid="_x0000_s6020" name="Equation" r:id="rId10" imgW="1155600" imgH="4572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6560291"/>
              </p:ext>
            </p:extLst>
          </p:nvPr>
        </p:nvGraphicFramePr>
        <p:xfrm>
          <a:off x="3730937" y="5784535"/>
          <a:ext cx="1893139" cy="488075"/>
        </p:xfrm>
        <a:graphic>
          <a:graphicData uri="http://schemas.openxmlformats.org/presentationml/2006/ole">
            <p:oleObj spid="_x0000_s6021" name="Equation" r:id="rId11" imgW="1625400" imgH="4190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3342899"/>
              </p:ext>
            </p:extLst>
          </p:nvPr>
        </p:nvGraphicFramePr>
        <p:xfrm>
          <a:off x="3962398" y="6158854"/>
          <a:ext cx="1676402" cy="468184"/>
        </p:xfrm>
        <a:graphic>
          <a:graphicData uri="http://schemas.openxmlformats.org/presentationml/2006/ole">
            <p:oleObj spid="_x0000_s6022" name="Equation" r:id="rId12" imgW="14094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653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0523" y="376534"/>
            <a:ext cx="851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২.৪।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অপচয়ের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তালিকা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(List the losses in Transformer)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92569" y="1219200"/>
            <a:ext cx="9390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স্থির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এজন্য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ঘর্ষন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বাতাসের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বাঁধাজনিত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অপচয়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নো-লোড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ফুল-লোড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যে-সকল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‌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বুঝায়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‌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2168769" y="2215662"/>
                <a:ext cx="9331569" cy="2314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১। </a:t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কোর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লস্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‌ </a:t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আয়রন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(Core loss or iron loss):</a:t>
                </a:r>
              </a:p>
              <a:p>
                <a:r>
                  <a:rPr lang="en-US" b="1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(ক)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এডি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কারেন্ট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(Eddy current loss)</a:t>
                </a:r>
              </a:p>
              <a:p>
                <a:r>
                  <a:rPr lang="en-US" b="1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(খ)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হিস্‌টেরেসিস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লস্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‌ (Hysteresis loss)</a:t>
                </a: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কোর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পরিমাণ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যে-কোনো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একই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থাকে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তবে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প্রাইমারিতে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আরোপিত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ভোল্টেজের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হ্রাস-বৃদ্ধির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উপর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এ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যথাক্রমে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কম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ও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বেশি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২। </a:t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𝑰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R </a:t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(Copper loss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𝑰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cs typeface="Nikosh" panose="02000000000000000000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>
                    <a:latin typeface="Nikosh" panose="02000000000000000000" pitchFamily="2" charset="0"/>
                    <a:cs typeface="Nikosh" panose="02000000000000000000" pitchFamily="2" charset="0"/>
                  </a:rPr>
                  <a:t>R 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loss):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এটা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উপর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নির্ভর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769" y="2215662"/>
                <a:ext cx="9331569" cy="2314544"/>
              </a:xfrm>
              <a:prstGeom prst="rect">
                <a:avLst/>
              </a:prstGeom>
              <a:blipFill rotWithShape="0">
                <a:blip r:embed="rId2"/>
                <a:stretch>
                  <a:fillRect l="-588" t="-1316" b="-3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334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446" y="515815"/>
            <a:ext cx="84757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২.৫।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‌,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(Explain hysteresis loss, eddy current loss, core loss and copper loss):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2924" y="1868544"/>
            <a:ext cx="92612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(ক)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‌ (Hysteresis loss) :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অল্টারনেটিং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অর্ধ-সাইকেল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চুম্বকীয়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একবার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পজিটিভ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আরেকবার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নেগেটিভ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পর্যায়ক্রমে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চুম্বক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মেরুর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এ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পর্যায়ক্রমিক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চুম্বকীকরণ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বিচুম্বকীকরণের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অণুচুম্বকগুলো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খুবই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দ্রুত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নড়াচড়া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বদলাতে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সংঘর্ষণের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ব্যায়িত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ঘাটতিকেই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‌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ড.স্টেইনমেটজ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ইমপেরিক্যাল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ফর্মুলা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চুম্বক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‌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উক্ত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পদার্থের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ডেনসিটির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1.6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সরাসরি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সমানুপাতিক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ৎ,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‌,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  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ধ্রুব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;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এটি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ব্যবহৃত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আয়তন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গুনাগুনের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নির্ভর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</a:t>
            </a: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ডেনসিটি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ফ্রিকুয়েন্সি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4069443"/>
              </p:ext>
            </p:extLst>
          </p:nvPr>
        </p:nvGraphicFramePr>
        <p:xfrm>
          <a:off x="4103076" y="4054932"/>
          <a:ext cx="1336431" cy="398935"/>
        </p:xfrm>
        <a:graphic>
          <a:graphicData uri="http://schemas.openxmlformats.org/presentationml/2006/ole">
            <p:oleObj spid="_x0000_s6603" name="Equation" r:id="rId3" imgW="85068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53718785"/>
              </p:ext>
            </p:extLst>
          </p:nvPr>
        </p:nvGraphicFramePr>
        <p:xfrm>
          <a:off x="5638800" y="4042848"/>
          <a:ext cx="821302" cy="386495"/>
        </p:xfrm>
        <a:graphic>
          <a:graphicData uri="http://schemas.openxmlformats.org/presentationml/2006/ole">
            <p:oleObj spid="_x0000_s6604" name="Equation" r:id="rId4" imgW="43164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9916966"/>
              </p:ext>
            </p:extLst>
          </p:nvPr>
        </p:nvGraphicFramePr>
        <p:xfrm>
          <a:off x="2712426" y="4590930"/>
          <a:ext cx="593481" cy="395654"/>
        </p:xfrm>
        <a:graphic>
          <a:graphicData uri="http://schemas.openxmlformats.org/presentationml/2006/ole">
            <p:oleObj spid="_x0000_s6605" name="Equation" r:id="rId5" imgW="34272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4619276"/>
              </p:ext>
            </p:extLst>
          </p:nvPr>
        </p:nvGraphicFramePr>
        <p:xfrm>
          <a:off x="2724149" y="5129295"/>
          <a:ext cx="581758" cy="387839"/>
        </p:xfrm>
        <a:graphic>
          <a:graphicData uri="http://schemas.openxmlformats.org/presentationml/2006/ole">
            <p:oleObj spid="_x0000_s6606" name="Equation" r:id="rId6" imgW="34272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0668939"/>
              </p:ext>
            </p:extLst>
          </p:nvPr>
        </p:nvGraphicFramePr>
        <p:xfrm>
          <a:off x="2712426" y="5659845"/>
          <a:ext cx="586116" cy="426266"/>
        </p:xfrm>
        <a:graphic>
          <a:graphicData uri="http://schemas.openxmlformats.org/presentationml/2006/ole">
            <p:oleObj spid="_x0000_s6607" name="Equation" r:id="rId7" imgW="27936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278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5385" y="1281621"/>
            <a:ext cx="98708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হিসটেরেসিস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মজ্জার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ধারণক্ষমতা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সার্কিটে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চৌম্বকীকরণ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হিসটেরেসিস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প্রভাবঃ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হিসটেরেসিস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হবে।ফলে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ইনসুলেশন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হিসটেরেসিস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কমানোর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উপায়ঃ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হিসটেরেসিস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লস্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কমানোর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গুনসম্পন্ন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ম্যাগনেটিক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কোর,যেমন-ম্যাংগানিজ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সিলিকন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65385" y="106904"/>
            <a:ext cx="9097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২.৫।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‌,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(Explain hysteresis loss, eddy current loss, core loss and copper loss):</a:t>
            </a:r>
          </a:p>
        </p:txBody>
      </p:sp>
    </p:spTree>
    <p:extLst>
      <p:ext uri="{BB962C8B-B14F-4D97-AF65-F5344CB8AC3E}">
        <p14:creationId xmlns:p14="http://schemas.microsoft.com/office/powerpoint/2010/main" xmlns="" val="224827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307" y="973015"/>
            <a:ext cx="10668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(Eddy Current Loss):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চুম্বকের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কয়েলের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চতুষ্পার্শ্বস্থ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চৌম্বকক্ষেত্রও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কর্তন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(Eddy current)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রেজিস্ট্যান্স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বাধাগ্রস্ত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অপচয়ের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করে,তাকেই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লস্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39815" y="0"/>
            <a:ext cx="8815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২.৫।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‌,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(Explain hysteresis loss, eddy current loss, core loss and copper loss):</a:t>
            </a:r>
          </a:p>
        </p:txBody>
      </p:sp>
    </p:spTree>
    <p:extLst>
      <p:ext uri="{BB962C8B-B14F-4D97-AF65-F5344CB8AC3E}">
        <p14:creationId xmlns:p14="http://schemas.microsoft.com/office/powerpoint/2010/main" xmlns="" val="34522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553" y="926122"/>
            <a:ext cx="104904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(Eddy Current Loss):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স্টেই্নমেটজ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ফর্মুলা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চৌম্বক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ডেনসিটি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ফ্রিকুয়েন্সির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ধ্রুব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ল্যামিনেশন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পুরুত্ব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রেজিস্টিভিটির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ফ্রিকুয়েন্সি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ল্যামিনেশনের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পুরুত্ব,মিটারে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কমানোর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উপায়ঃ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উচ্চমানের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সিলিকন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স্টিলের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পাতলা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শিটের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ইনসুলেশন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বার্নিশ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লস্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কমানো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1538" y="0"/>
            <a:ext cx="8335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২.৫।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‌,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(Explain hysteresis loss, eddy current loss, core loss and copper loss):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1421436"/>
              </p:ext>
            </p:extLst>
          </p:nvPr>
        </p:nvGraphicFramePr>
        <p:xfrm>
          <a:off x="2422763" y="1911667"/>
          <a:ext cx="1731597" cy="638541"/>
        </p:xfrm>
        <a:graphic>
          <a:graphicData uri="http://schemas.openxmlformats.org/presentationml/2006/ole">
            <p:oleObj spid="_x0000_s13569" name="Equation" r:id="rId3" imgW="97776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1571205"/>
              </p:ext>
            </p:extLst>
          </p:nvPr>
        </p:nvGraphicFramePr>
        <p:xfrm>
          <a:off x="2422763" y="2613128"/>
          <a:ext cx="570035" cy="380023"/>
        </p:xfrm>
        <a:graphic>
          <a:graphicData uri="http://schemas.openxmlformats.org/presentationml/2006/ole">
            <p:oleObj spid="_x0000_s13570" name="Equation" r:id="rId4" imgW="3427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1121455"/>
              </p:ext>
            </p:extLst>
          </p:nvPr>
        </p:nvGraphicFramePr>
        <p:xfrm>
          <a:off x="2406649" y="3118990"/>
          <a:ext cx="535843" cy="389704"/>
        </p:xfrm>
        <a:graphic>
          <a:graphicData uri="http://schemas.openxmlformats.org/presentationml/2006/ole">
            <p:oleObj spid="_x0000_s13571" name="Equation" r:id="rId5" imgW="2793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0256656"/>
              </p:ext>
            </p:extLst>
          </p:nvPr>
        </p:nvGraphicFramePr>
        <p:xfrm>
          <a:off x="2539018" y="3720634"/>
          <a:ext cx="453780" cy="320315"/>
        </p:xfrm>
        <a:graphic>
          <a:graphicData uri="http://schemas.openxmlformats.org/presentationml/2006/ole">
            <p:oleObj spid="_x0000_s13572" name="Equation" r:id="rId6" imgW="215640" imgH="1522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6123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2274277" y="1301262"/>
            <a:ext cx="9230335" cy="46099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মেসিনস-১ (৬৬৭৬১)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ইলেকট্রিক্যাল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২য়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ই,এম,এফ,সমীকরণ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ট্রান্সফরমেশন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।(E.M.F Equation, Transformation Ratio &amp;Different losses of Transformer)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4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7415" y="1551794"/>
            <a:ext cx="102225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(গ)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(Core loss):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আয়রন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সমষ্টি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endParaRPr lang="en-US" sz="2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নো-লোড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লোডের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যেকোনো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মিউচুয়াল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বর্গের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সমানুপাতিক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</a:p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মিউচুয়াল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লোডের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সম্পর্কযুক্ত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মিউচুয়াল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প্রাইমারিতে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সাপ্লাই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পরিমাণের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নির্ভর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হ্রাস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মিউচুয়াল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ফ্লাক্সেরও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হ্রাস-বৃদ্ধি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মিউচুয়াল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ফ্লাক্সেরও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হয়না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লোডের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হ্রাস-বৃদ্ধির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নির্ভর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পক্ষান্তরে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লোড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হ্রাস-বৃদ্ধি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লোড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বেশি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অনুযায়ী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বেশি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2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কমানোর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উপায়ঃ</a:t>
            </a:r>
            <a:endParaRPr lang="en-US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হাই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সিলিকনযুক্ত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পাতলা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ল্যামিনেটেড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কমানো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ওপেন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সার্কিট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টেস্ট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মাপা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8138264"/>
              </p:ext>
            </p:extLst>
          </p:nvPr>
        </p:nvGraphicFramePr>
        <p:xfrm>
          <a:off x="9667139" y="1790111"/>
          <a:ext cx="1264630" cy="399357"/>
        </p:xfrm>
        <a:graphic>
          <a:graphicData uri="http://schemas.openxmlformats.org/presentationml/2006/ole">
            <p:oleObj spid="_x0000_s14464" name="Equation" r:id="rId3" imgW="72360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91606838"/>
              </p:ext>
            </p:extLst>
          </p:nvPr>
        </p:nvGraphicFramePr>
        <p:xfrm>
          <a:off x="9081965" y="2427785"/>
          <a:ext cx="882650" cy="410535"/>
        </p:xfrm>
        <a:graphic>
          <a:graphicData uri="http://schemas.openxmlformats.org/presentationml/2006/ole">
            <p:oleObj spid="_x0000_s14465" name="Equation" r:id="rId4" imgW="545760" imgH="2538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672863" y="0"/>
            <a:ext cx="8258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২.৫।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‌,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(Explain hysteresis loss, eddy current loss, core loss and copper loss):</a:t>
            </a:r>
          </a:p>
        </p:txBody>
      </p:sp>
    </p:spTree>
    <p:extLst>
      <p:ext uri="{BB962C8B-B14F-4D97-AF65-F5344CB8AC3E}">
        <p14:creationId xmlns:p14="http://schemas.microsoft.com/office/powerpoint/2010/main" xmlns="" val="2137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465385" y="140677"/>
                <a:ext cx="10210800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(ঘ) </a:t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b="1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b="1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(Copper loss): 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প্রাইমারি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ও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সেকেন্ডারি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ওয়াইল্ডিং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ওহমিক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রেজিস্ট্যান্স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থাকে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তার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জন্য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হয়,তাকে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বলে।কপার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সাথে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সম্পর্কযুক্ত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বাড়ার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সাথে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সাথে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এ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অলস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বাড়তে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থাকে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এ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R 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দ্বারা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নির্ণয়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কারেন্টের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বর্গের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সমানুপাতিক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অর্থা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ৎ ,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অথবা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  <a:r>
                  <a:rPr lang="pt-BR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𝑘𝑉𝐴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প্রিমাণ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শর্ট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সার্কিট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টেস্ট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থেকে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পাওয়া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যায়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ক্ষেত্রে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উভয়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ওয়াইল্ডিং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-এ 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কাজেই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সেক্ষেত্রে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মোট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=                               ,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রেটেড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kVA-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চেয়ে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কম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বেশি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হলে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লসও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</a:t>
                </a:r>
                <a:r>
                  <a:rPr lang="en-US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অনুপাতে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না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খুব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দ্রুত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কমে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বৃদ্ধি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পায়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উদাহরণস্বরুপ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কোনো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রেটেড</a:t>
                </a:r>
                <a:r>
                  <a:rPr lang="en-US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kVA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100W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হলে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1/2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 3/4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ও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দ্বিগুণ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হবে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যথাক্রমে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,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১।</a:t>
                </a: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২।</a:t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৩।</a:t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385" y="140677"/>
                <a:ext cx="10210800" cy="6186309"/>
              </a:xfrm>
              <a:prstGeom prst="rect">
                <a:avLst/>
              </a:prstGeom>
              <a:blipFill rotWithShape="0">
                <a:blip r:embed="rId3"/>
                <a:stretch>
                  <a:fillRect l="-478" t="-493" b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1614310"/>
              </p:ext>
            </p:extLst>
          </p:nvPr>
        </p:nvGraphicFramePr>
        <p:xfrm>
          <a:off x="5166947" y="3352678"/>
          <a:ext cx="1403838" cy="446676"/>
        </p:xfrm>
        <a:graphic>
          <a:graphicData uri="http://schemas.openxmlformats.org/presentationml/2006/ole">
            <p:oleObj spid="_x0000_s15502" name="Equation" r:id="rId4" imgW="838080" imgH="2664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86787925"/>
              </p:ext>
            </p:extLst>
          </p:nvPr>
        </p:nvGraphicFramePr>
        <p:xfrm>
          <a:off x="2148741" y="4782403"/>
          <a:ext cx="2563935" cy="1552487"/>
        </p:xfrm>
        <a:graphic>
          <a:graphicData uri="http://schemas.openxmlformats.org/presentationml/2006/ole">
            <p:oleObj spid="_x0000_s15503" name="Equation" r:id="rId5" imgW="1282680" imgH="10411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213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091" y="175846"/>
            <a:ext cx="865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২.৬।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ই.এম.এফ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সমীকরণের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Solve problems on E.M.F equation):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8091" y="1254369"/>
            <a:ext cx="961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সূত্রাবলিঃ</a:t>
            </a:r>
            <a:endParaRPr lang="en-US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4916377"/>
              </p:ext>
            </p:extLst>
          </p:nvPr>
        </p:nvGraphicFramePr>
        <p:xfrm>
          <a:off x="2028091" y="1577534"/>
          <a:ext cx="3235571" cy="3254945"/>
        </p:xfrm>
        <a:graphic>
          <a:graphicData uri="http://schemas.openxmlformats.org/presentationml/2006/ole">
            <p:oleObj spid="_x0000_s16715" name="Equation" r:id="rId3" imgW="2120760" imgH="21333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12605370"/>
              </p:ext>
            </p:extLst>
          </p:nvPr>
        </p:nvGraphicFramePr>
        <p:xfrm>
          <a:off x="6729044" y="1380194"/>
          <a:ext cx="433755" cy="520506"/>
        </p:xfrm>
        <a:graphic>
          <a:graphicData uri="http://schemas.openxmlformats.org/presentationml/2006/ole">
            <p:oleObj spid="_x0000_s16716" name="Equation" r:id="rId4" imgW="19044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3538" y="1518861"/>
            <a:ext cx="5017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ম্যাক্সওয়েলে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সমীকরণকে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গূন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ওয়েবারে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গূন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হবেনা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7529491"/>
              </p:ext>
            </p:extLst>
          </p:nvPr>
        </p:nvGraphicFramePr>
        <p:xfrm>
          <a:off x="10339756" y="1506354"/>
          <a:ext cx="480647" cy="349561"/>
        </p:xfrm>
        <a:graphic>
          <a:graphicData uri="http://schemas.openxmlformats.org/presentationml/2006/ole">
            <p:oleObj spid="_x0000_s16717" name="Equation" r:id="rId5" imgW="27936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1029416"/>
              </p:ext>
            </p:extLst>
          </p:nvPr>
        </p:nvGraphicFramePr>
        <p:xfrm>
          <a:off x="10339756" y="1773853"/>
          <a:ext cx="443523" cy="322562"/>
        </p:xfrm>
        <a:graphic>
          <a:graphicData uri="http://schemas.openxmlformats.org/presentationml/2006/ole">
            <p:oleObj spid="_x0000_s16718" name="Equation" r:id="rId6" imgW="27936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9133549"/>
              </p:ext>
            </p:extLst>
          </p:nvPr>
        </p:nvGraphicFramePr>
        <p:xfrm>
          <a:off x="7848599" y="1817169"/>
          <a:ext cx="298939" cy="386861"/>
        </p:xfrm>
        <a:graphic>
          <a:graphicData uri="http://schemas.openxmlformats.org/presentationml/2006/ole">
            <p:oleObj spid="_x0000_s16719" name="Equation" r:id="rId7" imgW="19044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48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091" y="175846"/>
            <a:ext cx="865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২.৬।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ই.এম.এফ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সমীকরণের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Solve problems on E.M.F equation):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708" y="1193614"/>
            <a:ext cx="104804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প্রশ্ন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-১।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1000 kVA, 11kV/440V, 50 c/s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টার্নসংখ্যা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200,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ক্ষেত্রফল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150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বর্গসেন্টিমিটার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করঃ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(ক)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ডেনসিটি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(খ)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সাইডের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টার্নসংখ্যা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(ক)</a:t>
            </a: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(খ) </a:t>
            </a:r>
          </a:p>
          <a:p>
            <a:endParaRPr lang="en-US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(ক)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উৎপন্ন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2751689"/>
              </p:ext>
            </p:extLst>
          </p:nvPr>
        </p:nvGraphicFramePr>
        <p:xfrm>
          <a:off x="2110154" y="2378198"/>
          <a:ext cx="3716215" cy="2184054"/>
        </p:xfrm>
        <a:graphic>
          <a:graphicData uri="http://schemas.openxmlformats.org/presentationml/2006/ole">
            <p:oleObj spid="_x0000_s17531" name="Equation" r:id="rId3" imgW="2006280" imgH="16761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5157541"/>
              </p:ext>
            </p:extLst>
          </p:nvPr>
        </p:nvGraphicFramePr>
        <p:xfrm>
          <a:off x="3968261" y="5292968"/>
          <a:ext cx="4430713" cy="1403922"/>
        </p:xfrm>
        <a:graphic>
          <a:graphicData uri="http://schemas.openxmlformats.org/presentationml/2006/ole">
            <p:oleObj spid="_x0000_s17532" name="Equation" r:id="rId4" imgW="2450880" imgH="8888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484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091" y="175846"/>
            <a:ext cx="865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২.৬।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ই.এম.এফ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সমীকরণের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Solve problems on E.M.F equation):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785" y="1184030"/>
            <a:ext cx="1021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প্রশ্ন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1000 kVA, 11kV/440V, 50 c/s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টার্নসংখ্যা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200,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প্রস্থচ্ছেদের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ক্ষেত্রফল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150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বর্গসেন্টিমিটার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করঃ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(ক)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ডেনসিটি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(খ)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সাইডের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টার্নসংখ্যা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</a:t>
            </a: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endParaRPr lang="en-US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(খ)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</a:t>
            </a: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53188460"/>
              </p:ext>
            </p:extLst>
          </p:nvPr>
        </p:nvGraphicFramePr>
        <p:xfrm>
          <a:off x="1617785" y="2073466"/>
          <a:ext cx="4362450" cy="806450"/>
        </p:xfrm>
        <a:graphic>
          <a:graphicData uri="http://schemas.openxmlformats.org/presentationml/2006/ole">
            <p:oleObj spid="_x0000_s18554" name="Equation" r:id="rId3" imgW="241272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024169"/>
              </p:ext>
            </p:extLst>
          </p:nvPr>
        </p:nvGraphicFramePr>
        <p:xfrm>
          <a:off x="1791433" y="3769352"/>
          <a:ext cx="2792290" cy="2034916"/>
        </p:xfrm>
        <a:graphic>
          <a:graphicData uri="http://schemas.openxmlformats.org/presentationml/2006/ole">
            <p:oleObj spid="_x0000_s18555" name="Equation" r:id="rId4" imgW="1765080" imgH="12826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277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8091" y="175846"/>
            <a:ext cx="865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২.৬।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ই.এম.এফ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সমীকরণের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Solve problems on E.M.F equation):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7107" y="719692"/>
            <a:ext cx="106211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প্রশ্ন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৪।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 60 c/s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প্রাইমারিতে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1320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সেকেন্ডারিতে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46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কোরের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ম্যাক্সওয়েল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সেকন্ডারিতে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আবেশিত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পরিমান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এখানে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দেওয়া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</a:t>
            </a: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ফ্রিকুয়েন্সি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সর্বোচ্চ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ফ্লাক্স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Maxwel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আবেশিত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আবেশিত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</a:p>
          <a:p>
            <a:r>
              <a:rPr lang="en-US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0624402"/>
              </p:ext>
            </p:extLst>
          </p:nvPr>
        </p:nvGraphicFramePr>
        <p:xfrm>
          <a:off x="9823938" y="1184031"/>
          <a:ext cx="1242647" cy="398584"/>
        </p:xfrm>
        <a:graphic>
          <a:graphicData uri="http://schemas.openxmlformats.org/presentationml/2006/ole">
            <p:oleObj spid="_x0000_s19630" name="Equation" r:id="rId3" imgW="60948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5674166"/>
              </p:ext>
            </p:extLst>
          </p:nvPr>
        </p:nvGraphicFramePr>
        <p:xfrm>
          <a:off x="2620106" y="4360986"/>
          <a:ext cx="3499339" cy="2309446"/>
        </p:xfrm>
        <a:graphic>
          <a:graphicData uri="http://schemas.openxmlformats.org/presentationml/2006/ole">
            <p:oleObj spid="_x0000_s19631" name="Equation" r:id="rId4" imgW="2679480" imgH="15238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7484626"/>
              </p:ext>
            </p:extLst>
          </p:nvPr>
        </p:nvGraphicFramePr>
        <p:xfrm>
          <a:off x="3751384" y="2155146"/>
          <a:ext cx="1699846" cy="2205840"/>
        </p:xfrm>
        <a:graphic>
          <a:graphicData uri="http://schemas.openxmlformats.org/presentationml/2006/ole">
            <p:oleObj spid="_x0000_s19632" name="Equation" r:id="rId5" imgW="939600" imgH="14223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273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7842" y="773555"/>
            <a:ext cx="5128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3568" y="1565654"/>
            <a:ext cx="8280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3922" y="4377256"/>
            <a:ext cx="6506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61844" y="2165818"/>
            <a:ext cx="5908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মিউচুয়াল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ওয়াইল্ডিং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কয়েল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ইনডিউস্‌ড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3922" y="5343657"/>
            <a:ext cx="6799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অনুপাতকে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37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082800" y="762000"/>
                <a:ext cx="9499600" cy="5573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বাড়ি</a:t>
                </a:r>
                <a:r>
                  <a:rPr lang="en-US" sz="32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sz="32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কাজঃ</a:t>
                </a:r>
                <a:endParaRPr lang="en-US" sz="3200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১।একটি 60 Hz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বিশিষ্ট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প্রাইমারিতে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1320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টার্নস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এবং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সেকেন্ডারিতে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92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টার্নস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আছে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কোরে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সর্বোচ্চ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ফ্লাক্স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3.76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ওয়েবার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হলে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প্রাইমারি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ও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সেকেন্ডারিতে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আবেশিত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ভোল্টেজের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পরিমাণ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?</a:t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২।একটি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ট্রান্সপফরমারের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প্রাইমারি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ও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সেকেন্ডারিতে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যথাক্রমে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1200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এবং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120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প্যাঁচ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আছে,যদি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</a:p>
              <a:p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সর্বোচ্চ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ফ্লাক্স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7.2×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ম্যাক্সওয়েল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হয়,তবে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সেকেন্ডারি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ভোল্টেজ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?</a:t>
                </a: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৩।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ই.এম.এফ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(E.M.F)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সমীকরণ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প্রতিপাদন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করো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৪।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লসসমূহের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বর্ণনা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দাও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৫।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লোড-হ্রাস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বৃদ্ধির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সঙ্গে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ট্রান্সফরমারের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কপার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হ্রাস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-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বৃদ্ধির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>
                    <a:latin typeface="Nikosh" panose="02000000000000000000" pitchFamily="2" charset="0"/>
                    <a:cs typeface="Nikosh" panose="02000000000000000000" pitchFamily="2" charset="0"/>
                  </a:rPr>
                  <a:t>লসের</a:t>
                </a:r>
                <a:r>
                  <a:rPr lang="en-US" dirty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কারণ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কী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?</a:t>
                </a:r>
              </a:p>
              <a:p>
                <a:endParaRPr lang="en-US" dirty="0" smtClean="0">
                  <a:latin typeface="Nikosh" panose="02000000000000000000" pitchFamily="2" charset="0"/>
                  <a:cs typeface="Nikosh" panose="02000000000000000000" pitchFamily="2" charset="0"/>
                </a:endParaRPr>
              </a:p>
              <a:p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৬। </a:t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এডি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কারেন্ট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সমীকরণ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বর্ণনা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দেখাও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যে-প্রদত্ত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আরোপিত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ভোল্টেজে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এডি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কারেন্ট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লস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ভোল্টেজের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বর্গের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/>
                </a:r>
                <a:r>
                  <a:rPr lang="en-US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সমানুপাতিক</a:t>
                </a:r>
                <a:r>
                  <a:rPr lang="en-US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</a:t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00" y="762000"/>
                <a:ext cx="9499600" cy="5573834"/>
              </a:xfrm>
              <a:prstGeom prst="rect">
                <a:avLst/>
              </a:prstGeom>
              <a:blipFill rotWithShape="0">
                <a:blip r:embed="rId2"/>
                <a:stretch>
                  <a:fillRect l="-578" t="-1422" b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724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452" y="637445"/>
            <a:ext cx="9176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ভিডিওটি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পুণরায়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দেখতে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জাতীয়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বাতায়নে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কারিগরি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 অধিদপ্তরের পেইজ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  <a:hlinkClick r:id="rId2"/>
              </a:rPr>
              <a:t>www.skills.gov.bd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/dte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ভিজিট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করুন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452" y="2308303"/>
            <a:ext cx="702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>
                <a:solidFill>
                  <a:srgbClr val="222222"/>
                </a:solidFill>
                <a:latin typeface="Roboto"/>
              </a:rPr>
              <a:t>সরাসরি ক্লাস দেখার লিঙ্কঃ</a:t>
            </a:r>
            <a:r>
              <a:rPr lang="en-US" b="1" dirty="0">
                <a:solidFill>
                  <a:srgbClr val="222222"/>
                </a:solidFill>
                <a:latin typeface="Roboto"/>
                <a:cs typeface="Vrinda"/>
              </a:rPr>
              <a:t> </a:t>
            </a:r>
            <a:r>
              <a:rPr lang="en-US" b="1" dirty="0">
                <a:solidFill>
                  <a:srgbClr val="1155CC"/>
                </a:solidFill>
                <a:latin typeface="Roboto"/>
                <a:hlinkClick r:id="rId3"/>
              </a:rPr>
              <a:t>www.facebook.com/skills.gov.bd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9754" y="3148164"/>
            <a:ext cx="7350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আগামি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মঙ্গল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বার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Chapter Three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পড়ানো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14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8308" y="901148"/>
            <a:ext cx="71566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সবাইকে</a:t>
            </a:r>
            <a:r>
              <a:rPr lang="en-US" sz="6600" dirty="0" smtClean="0"/>
              <a:t> </a:t>
            </a:r>
            <a:r>
              <a:rPr lang="en-US" sz="6600" dirty="0" err="1" smtClean="0"/>
              <a:t>ধন্যবাদ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0104" y="1881809"/>
            <a:ext cx="7845287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372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248" y="553771"/>
            <a:ext cx="8911687" cy="128089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938" y="1834661"/>
            <a:ext cx="9159997" cy="3859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রেশিও,কারেন্ট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ট্রান্সফরমেশন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নির্ণয়করণ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৫.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হিসটেরেসিস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লস্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‌,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এডি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কারেন্ট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কোর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লস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কপার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লসের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80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(Define E.M.F equation)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মিউচুয়াল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ওয়াইল্ডিং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ইনডিউস্‌ড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=4.44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Φm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f N Volt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Φm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Flux in Weber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f=frequency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N=Number of Turns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0041" y="3930555"/>
            <a:ext cx="3874307" cy="26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048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85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(Derive E.M.F equation)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263" y="1324707"/>
            <a:ext cx="10386646" cy="22273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আরোপিত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Vp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ওয়েভ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মিউচুয়াল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সাইনুসয়ডাল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Sinusoidally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এআ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আবিষ্ট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(Induced)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Ep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Es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ফাংশন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হয়।কয়েলে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আবিষ্ট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ফ্যারাডের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আবিষ্ট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ভোল্টেজের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অভিমুখ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লেন্‌জের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 descr="Transformer3d_col.sv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7077" y="3461295"/>
            <a:ext cx="4052061" cy="308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5719" y="3899350"/>
            <a:ext cx="3084394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852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0524" y="222739"/>
            <a:ext cx="8804030" cy="1101970"/>
          </a:xfrm>
        </p:spPr>
        <p:txBody>
          <a:bodyPr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২.২।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(Derive E.M.F equation)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3" descr="Transformer3d_col.svg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622" y="2208859"/>
            <a:ext cx="5316140" cy="3991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93196" y="1406770"/>
            <a:ext cx="2374717" cy="374868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ওয়েভ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4616" y="6200118"/>
            <a:ext cx="310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</a:t>
            </a:r>
            <a:r>
              <a:rPr lang="en-US" dirty="0" smtClean="0"/>
              <a:t> </a:t>
            </a:r>
            <a:r>
              <a:rPr lang="en-US" dirty="0" err="1" smtClean="0"/>
              <a:t>নং</a:t>
            </a:r>
            <a:r>
              <a:rPr lang="en-US" dirty="0" smtClean="0"/>
              <a:t>- ১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793196" y="6200118"/>
            <a:ext cx="215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</a:t>
            </a:r>
            <a:r>
              <a:rPr lang="en-US" dirty="0" smtClean="0"/>
              <a:t> </a:t>
            </a:r>
            <a:r>
              <a:rPr lang="en-US" dirty="0" err="1" smtClean="0"/>
              <a:t>নং</a:t>
            </a:r>
            <a:r>
              <a:rPr lang="en-US" dirty="0" smtClean="0"/>
              <a:t>- ২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9540" y="2208858"/>
            <a:ext cx="4458793" cy="382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57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1346" y="507049"/>
            <a:ext cx="9062113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Np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প্রাইমারি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Ns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Φm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=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Bm×A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f=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ফ্রিকুয়েন্সি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যে,টাইম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পিরিয়ডের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(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1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/ 4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f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Φm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পৌছায়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অতএব,ফ্লাক্স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Φm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/(</a:t>
            </a:r>
            <a:r>
              <a:rPr lang="bn-IN" sz="2400" dirty="0">
                <a:latin typeface="Nikosh" panose="02000000000000000000" pitchFamily="2" charset="0"/>
                <a:cs typeface="Nikosh" panose="02000000000000000000" pitchFamily="2" charset="0"/>
              </a:rPr>
              <a:t>1 / 4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f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= </a:t>
            </a:r>
            <a:r>
              <a:rPr lang="bn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4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f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ওয়েবার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 err="1" smtClean="0"/>
              <a:t>এখানে</a:t>
            </a:r>
            <a:endParaRPr 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106616" y="137718"/>
            <a:ext cx="6236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২.২।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(Derive E.M.F equation)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557845" y="3719120"/>
            <a:ext cx="196947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</a:t>
            </a:r>
            <a:r>
              <a:rPr lang="en-US" dirty="0" smtClean="0"/>
              <a:t> নং-২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6835" y="775606"/>
            <a:ext cx="3971498" cy="285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96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5148" y="216113"/>
            <a:ext cx="895643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ইনডিউসড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4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f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ভোল্ট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ফ্লাক্স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সাইনুসয়ডালি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হয়,তবে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ই,এম,এফ-কে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ফ্যাক্টর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RMS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জানি,ফরম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ফ্যাক্টর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=RMS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1.11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অতএব,প্রতি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টার্নে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ইনডিউসড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ই,এম,এফ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RMS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bn-IN" dirty="0" smtClean="0">
                <a:latin typeface="Nikosh" panose="02000000000000000000" pitchFamily="2" charset="0"/>
                <a:cs typeface="Nikosh" panose="02000000000000000000" pitchFamily="2" charset="0"/>
              </a:rPr>
              <a:t>1.11×4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f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                 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 4.44f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</a:t>
            </a:r>
            <a:endParaRPr lang="en-US" sz="1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তাহলে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সমগ্র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কয়েলে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উৎপন্ন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ই,এম,এফ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E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  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4.44fN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কয়েলে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ইনডিউসড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ই,এম,এফ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Ep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Np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কয়েলে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ইনডিউসড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Ep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=4.44fNp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--------(1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আবার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যদি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কয়েলের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ইনডিউসড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ই,এম,এফ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Es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টার্ন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Ns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কয়েলের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ইনডিউসড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Es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= 4.44fNs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-----------(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25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7350" y="196317"/>
            <a:ext cx="8802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ভোল্টেজ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কারেন্ট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ট্রান্সফরমেশন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রেশিও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VoltageRatio,Current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Ratio and Transformation Ratio)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7696" y="1389263"/>
            <a:ext cx="90621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(Voltage Ratio):</a:t>
            </a:r>
          </a:p>
          <a:p>
            <a:endParaRPr lang="en-US" sz="20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ট্রান্সফরমারের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endParaRPr lang="en-US" sz="2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আবিষ্ট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ভোলেটজের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অনুপাতকে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0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রেশিও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20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2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</a:t>
            </a:r>
            <a:endParaRPr lang="en-US" sz="20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প্রাইমারি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আবিষ্ট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Ep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= 4.44fNp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--------(1)</a:t>
            </a:r>
          </a:p>
          <a:p>
            <a:endParaRPr lang="en-US" sz="2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সেকেন্ডারি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আবিষ্ট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ভোল্টেজ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Es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= 4.44fNs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ভোল্ট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-----------(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2)</a:t>
            </a:r>
          </a:p>
          <a:p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(1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)/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(2)</a:t>
            </a:r>
          </a:p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Ep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/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Es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= (4.44fNp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) /( 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4.44fNs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Φm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=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Np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/Ns -------------(3)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2468267"/>
              </p:ext>
            </p:extLst>
          </p:nvPr>
        </p:nvGraphicFramePr>
        <p:xfrm>
          <a:off x="4538663" y="5756275"/>
          <a:ext cx="1854200" cy="866775"/>
        </p:xfrm>
        <a:graphic>
          <a:graphicData uri="http://schemas.openxmlformats.org/presentationml/2006/ole">
            <p:oleObj spid="_x0000_s1134" name="Equation" r:id="rId3" imgW="97776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51785" y="5931877"/>
            <a:ext cx="3165230" cy="51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51785" y="603668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এখানে a=ট্রান্সফরমেশন রেশিও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1304</TotalTime>
  <Words>2053</Words>
  <Application>Microsoft Office PowerPoint</Application>
  <PresentationFormat>Custom</PresentationFormat>
  <Paragraphs>317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Wisp</vt:lpstr>
      <vt:lpstr>Equation</vt:lpstr>
      <vt:lpstr>                           শিক্ষক পরিচিতিঃ সরোজ কুমার হালদার ইন্সট্রাক্টর (ইলেকট্রিক্যাল) সিলেট পলিটেকনিক ইনস্টিটিউট সিলেট।</vt:lpstr>
      <vt:lpstr>Slide 2</vt:lpstr>
      <vt:lpstr>এ অধ্যায়ের পাঠ শেষে শিক্ষার্থীরা জানতে পারবেঃ</vt:lpstr>
      <vt:lpstr>২.১। ট্রান্সফরমারের ই,এম,এফ সমীকরণের সংজ্ঞাঃ(Define E.M.F equation)</vt:lpstr>
      <vt:lpstr>২.২। ই,এম,এফ সমীকরণ নির্ণয় (Derive E.M.F equation)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এস,এম,জয়নাল আবেদীন ইন্সট্রাক</dc:title>
  <dc:creator>CPI-STEP</dc:creator>
  <cp:lastModifiedBy>SKH</cp:lastModifiedBy>
  <cp:revision>196</cp:revision>
  <dcterms:created xsi:type="dcterms:W3CDTF">2020-05-01T17:32:15Z</dcterms:created>
  <dcterms:modified xsi:type="dcterms:W3CDTF">2023-11-07T17:49:24Z</dcterms:modified>
</cp:coreProperties>
</file>