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86" r:id="rId6"/>
    <p:sldId id="260" r:id="rId7"/>
    <p:sldId id="261" r:id="rId8"/>
    <p:sldId id="290" r:id="rId9"/>
    <p:sldId id="262" r:id="rId10"/>
    <p:sldId id="263" r:id="rId11"/>
    <p:sldId id="264" r:id="rId12"/>
    <p:sldId id="291" r:id="rId13"/>
    <p:sldId id="265" r:id="rId14"/>
    <p:sldId id="292" r:id="rId15"/>
    <p:sldId id="293" r:id="rId16"/>
    <p:sldId id="267" r:id="rId17"/>
    <p:sldId id="294" r:id="rId18"/>
    <p:sldId id="268" r:id="rId19"/>
    <p:sldId id="295" r:id="rId20"/>
    <p:sldId id="269" r:id="rId21"/>
    <p:sldId id="296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98" r:id="rId31"/>
    <p:sldId id="299" r:id="rId32"/>
    <p:sldId id="300" r:id="rId33"/>
    <p:sldId id="278" r:id="rId34"/>
    <p:sldId id="279" r:id="rId35"/>
    <p:sldId id="280" r:id="rId36"/>
    <p:sldId id="281" r:id="rId37"/>
    <p:sldId id="282" r:id="rId38"/>
    <p:sldId id="284" r:id="rId39"/>
    <p:sldId id="285" r:id="rId40"/>
    <p:sldId id="287" r:id="rId41"/>
    <p:sldId id="288" r:id="rId42"/>
    <p:sldId id="297" r:id="rId43"/>
    <p:sldId id="28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PI-STEP" initials="C" lastIdx="0" clrIdx="0">
    <p:extLst>
      <p:ext uri="{19B8F6BF-5375-455C-9EA6-DF929625EA0E}">
        <p15:presenceInfo xmlns:p15="http://schemas.microsoft.com/office/powerpoint/2012/main" xmlns="" userId="CPI-STE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74" autoAdjust="0"/>
    <p:restoredTop sz="94660"/>
  </p:normalViewPr>
  <p:slideViewPr>
    <p:cSldViewPr snapToGrid="0">
      <p:cViewPr varScale="1">
        <p:scale>
          <a:sx n="54" d="100"/>
          <a:sy n="54" d="100"/>
        </p:scale>
        <p:origin x="-581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3434D-1757-45E1-9F2B-662924F4A5A7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C1551-A18D-428D-B5AF-894AC2640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21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C1551-A18D-428D-B5AF-894AC26406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757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D18C-2BA3-4FA7-9C77-E75B0D35BFD8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858A-B726-4A58-9296-55444A167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916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D18C-2BA3-4FA7-9C77-E75B0D35BFD8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858A-B726-4A58-9296-55444A167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83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D18C-2BA3-4FA7-9C77-E75B0D35BFD8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858A-B726-4A58-9296-55444A167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51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D18C-2BA3-4FA7-9C77-E75B0D35BFD8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858A-B726-4A58-9296-55444A167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81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D18C-2BA3-4FA7-9C77-E75B0D35BFD8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858A-B726-4A58-9296-55444A167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72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D18C-2BA3-4FA7-9C77-E75B0D35BFD8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858A-B726-4A58-9296-55444A167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28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D18C-2BA3-4FA7-9C77-E75B0D35BFD8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858A-B726-4A58-9296-55444A167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85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D18C-2BA3-4FA7-9C77-E75B0D35BFD8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858A-B726-4A58-9296-55444A167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06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D18C-2BA3-4FA7-9C77-E75B0D35BFD8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858A-B726-4A58-9296-55444A167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685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D18C-2BA3-4FA7-9C77-E75B0D35BFD8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858A-B726-4A58-9296-55444A167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91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D18C-2BA3-4FA7-9C77-E75B0D35BFD8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858A-B726-4A58-9296-55444A167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59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D18C-2BA3-4FA7-9C77-E75B0D35BFD8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D858A-B726-4A58-9296-55444A167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83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kills.gov.bd" TargetMode="External"/><Relationship Id="rId2" Type="http://schemas.openxmlformats.org/officeDocument/2006/relationships/hyperlink" Target="http://www.skills.gov.bd/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7441" y="984738"/>
            <a:ext cx="75598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hNikoshBAN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ShNikoshBAN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hNikoshBAN"/>
                <a:cs typeface="NikoshBAN" panose="02000000000000000000" pitchFamily="2" charset="0"/>
              </a:rPr>
              <a:t>পরিচিতিঃ</a:t>
            </a:r>
            <a:endParaRPr lang="en-US" sz="3600" dirty="0" smtClean="0">
              <a:latin typeface="ShNikoshBAN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ShNikoshBAN"/>
                <a:cs typeface="NikoshBAN" panose="02000000000000000000" pitchFamily="2" charset="0"/>
              </a:rPr>
              <a:t>সরোজ</a:t>
            </a:r>
            <a:r>
              <a:rPr lang="en-US" sz="3600" dirty="0" smtClean="0">
                <a:latin typeface="ShNikoshBAN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hNikoshBAN"/>
                <a:cs typeface="NikoshBAN" panose="02000000000000000000" pitchFamily="2" charset="0"/>
              </a:rPr>
              <a:t>কুমার</a:t>
            </a:r>
            <a:r>
              <a:rPr lang="en-US" sz="3600" dirty="0" smtClean="0">
                <a:latin typeface="ShNikoshBAN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hNikoshBAN"/>
                <a:cs typeface="NikoshBAN" panose="02000000000000000000" pitchFamily="2" charset="0"/>
              </a:rPr>
              <a:t>হালদার</a:t>
            </a:r>
            <a:endParaRPr lang="en-US" sz="3600" dirty="0" smtClean="0">
              <a:latin typeface="ShNikoshBAN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ShNikoshBAN"/>
                <a:cs typeface="NikoshBAN" panose="02000000000000000000" pitchFamily="2" charset="0"/>
              </a:rPr>
              <a:t>ইন্সট্রাক্টর</a:t>
            </a:r>
            <a:r>
              <a:rPr lang="en-US" sz="3600" dirty="0" smtClean="0">
                <a:latin typeface="ShNikoshBAN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ShNikoshBAN"/>
                <a:cs typeface="NikoshBAN" panose="02000000000000000000" pitchFamily="2" charset="0"/>
              </a:rPr>
              <a:t>ইলেকট্রিক্যাল</a:t>
            </a:r>
            <a:r>
              <a:rPr lang="en-US" sz="3600" dirty="0" smtClean="0">
                <a:latin typeface="ShNikoshBAN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ShNikoshBAN"/>
                <a:cs typeface="NikoshBAN" panose="02000000000000000000" pitchFamily="2" charset="0"/>
              </a:rPr>
              <a:t>সিলেট</a:t>
            </a:r>
            <a:r>
              <a:rPr lang="en-US" sz="3600" dirty="0" smtClean="0">
                <a:latin typeface="ShNikoshBAN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hNikoshBAN"/>
                <a:cs typeface="NikoshBAN" panose="02000000000000000000" pitchFamily="2" charset="0"/>
              </a:rPr>
              <a:t>পলিটেকনিক</a:t>
            </a:r>
            <a:r>
              <a:rPr lang="en-US" sz="3600" dirty="0" smtClean="0">
                <a:latin typeface="ShNikoshBAN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hNikoshBAN"/>
                <a:cs typeface="NikoshBAN" panose="02000000000000000000" pitchFamily="2" charset="0"/>
              </a:rPr>
              <a:t>ইনস্টিটিউট</a:t>
            </a:r>
            <a:endParaRPr lang="en-US" sz="3600" dirty="0" smtClean="0">
              <a:latin typeface="ShNikoshBAN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ShNikoshBAN"/>
                <a:cs typeface="NikoshBAN" panose="02000000000000000000" pitchFamily="2" charset="0"/>
              </a:rPr>
              <a:t>সিলেট</a:t>
            </a:r>
            <a:r>
              <a:rPr lang="en-US" sz="3600" dirty="0" smtClean="0">
                <a:latin typeface="ShNikoshBAN"/>
                <a:cs typeface="NikoshBAN" panose="02000000000000000000" pitchFamily="2" charset="0"/>
              </a:rPr>
              <a:t>।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9690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522" y="269630"/>
            <a:ext cx="908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522" y="907141"/>
            <a:ext cx="1028113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High voltage winding)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dirty="0" smtClean="0"/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লো-ভোল্টেজ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(Low voltage winding)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অয়েল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লেভেল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ইন্ডিকেটর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(Oil level indicator)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কনজারভেটর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(Conservator) 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ব্রিদার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(Breather)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রেডিয়েটর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(Radiator)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(Cooling fan)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অয়েল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(Transformer oil) 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(Earth point)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এক্সপালশন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ভেন্ট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(Expulsion vent)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টেম্পারেচার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(Temperature gauge)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বুখল্‌জ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(Buchholz relay)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(Thermometer)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(Carriage)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প্রেসার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রিলিফ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(Pressure relief valve)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অয়েল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(Oil pump)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হাই-ভোল্টেজ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বুশিং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(High voltage bushing)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লো-হাই-ভোল্টেজ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বুশিং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(Low voltage bushing)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ট্যাংক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(Tank)</a:t>
            </a:r>
          </a:p>
        </p:txBody>
      </p:sp>
    </p:spTree>
    <p:extLst>
      <p:ext uri="{BB962C8B-B14F-4D97-AF65-F5344CB8AC3E}">
        <p14:creationId xmlns:p14="http://schemas.microsoft.com/office/powerpoint/2010/main" xmlns="" val="32570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3662" y="316523"/>
            <a:ext cx="797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13692"/>
            <a:ext cx="794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১।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ট্যাংক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(Tank):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ওয়ান্ডিংস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ট্যাংকের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ডুবানো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ইস্পাতের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(Steel sheet)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ওয়েন্ডিং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ট্যাংকটি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ট্যাংকের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নিরোধক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গ্যাসকেট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ট্যাংকের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4123" y="3379260"/>
            <a:ext cx="2273805" cy="2223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2132" y="5687584"/>
            <a:ext cx="253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নং-৩: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ট্যাংক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3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446" y="31652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608" y="1024909"/>
            <a:ext cx="8909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(Oil):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ইনসুলেশন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পাইরানল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সিলিকন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Pyranol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and Silicon):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4027" y="3410242"/>
            <a:ext cx="2143125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5524" y="5849816"/>
            <a:ext cx="238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নং-৪: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অয়েল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5286" y="3410242"/>
            <a:ext cx="3622430" cy="21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9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1629508"/>
            <a:ext cx="82811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24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24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(Core):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ওয়ান্ডিংগুলো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ইস্পাতের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ফ্রেমের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বসানো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ঐ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ফ্রেমকে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ইস্পাতের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প্রাইমারিতে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উৎপন্ন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ম্যাগনেটিক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ফ্লাক্স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অনায়াসে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সেকেন্ডারির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সংশ্লিষ্ট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লস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(Core loss)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সংঘটিত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এডি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কারেন্ট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লস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(Eddy current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loss)ও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হিস্টেরিসিস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লসও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অন্তর্ভুক্ত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ইস্পাতের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উত্তমরুপে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ইনসুলেশনের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প্রলেপ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(Laminating)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এডি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কারেন্ট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লস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কমানো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দেশে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কোম্পানি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পুরুত্ব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50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সাইকেল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সেকেন্ড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ফ্রিকুয়েন্সির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0.22 mm, 0.23 mm, 0.27 mm , 0.3 mm, 0.35 mm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25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সাইকেল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সেকেন্ড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ফ্রিকুয়েন্সির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0.5 mm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ম্যাগনেটিক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CRGO (Cold Rolled Grain Oriented)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সিলিকন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আয়রন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ভেদ্যতাবিশিষ্ট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সিলিকন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স্টিল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হিস্টেরিসিস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লসও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কমানো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4089" y="3353240"/>
            <a:ext cx="3399692" cy="2858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2647" y="6211757"/>
            <a:ext cx="241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নং-৫: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3322" y="304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2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281" y="1045593"/>
            <a:ext cx="82274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৪। </a:t>
            </a:r>
            <a:r>
              <a:rPr lang="en-US" sz="2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ওয়ান্ডিং</a:t>
            </a:r>
            <a:r>
              <a:rPr lang="en-US" sz="2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(Winding):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কারেন্ট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প্রবাহের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ওয়ান্ডিং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ওয়াইন্ডিং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-এ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ততোধিক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কয়েলসমূহ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সুপার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এনামেল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কপার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আকৃতির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ফরমায়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কয়েলসমূহ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বসানো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কয়েলের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প্যাঁচ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সাইজ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ভিন্ন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কয়েলের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প্যাঁচ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সাইজ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কাঙ্ক্ষিত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ভোল্টেজ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কারেন্টের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পরিমাণের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নির্ভর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861" y="4230248"/>
            <a:ext cx="2008310" cy="162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9346" y="4274418"/>
            <a:ext cx="1657717" cy="1657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822" y="5932135"/>
            <a:ext cx="349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নং-৬ 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3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48392" y="5905391"/>
            <a:ext cx="318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নং-৬ 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ইনসুলেশন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222" y="888782"/>
            <a:ext cx="1173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ইনসুলেশন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(Insulation):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এনামেল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ইনসুলেশনের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প্রলেপ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প্রলেপ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তদপুরি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লেদার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ইনসুলেট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উত্তমরুপে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ইনসুলেটিং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ইনসুলেটিং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ডুবিয়ে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ইনসুলেটিং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প্যাঁচানোর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ভার্নিশের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প্রলেপ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ইনসুলেট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ইনসুলেশন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লেদারয়েড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ইনসুলেশন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ককশিট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এপোক্সিরেজিন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বেকেলাইট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ক্রাফট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পলিস্টার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ফিল্ম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ইনসুলেশন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বার্নিশ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অয়েল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3322" y="304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8392" y="36425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2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967" y="1034431"/>
            <a:ext cx="11335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৬। </a:t>
            </a:r>
            <a:r>
              <a:rPr lang="en-US" sz="2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কনজারভেটর</a:t>
            </a:r>
            <a:r>
              <a:rPr lang="en-US" sz="2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(Conservator):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গরম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আয়তনে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ঠান্ডা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আয়তনে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আয়তনে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পেলে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ট্যাংক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বাইরে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বেরিয়ে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আসতে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ট্যাংকের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পাইপ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সংযুক্ত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ট্যাঙ্গকের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ড্রাম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আকৃতির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ট্যাংক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বসানো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কনজারভেটর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তেলের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পেলে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পাইপের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কনজারভেটরে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গিয়ে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ঠান্ডা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তেলের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গেলে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কনজারভেটর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ট্যাংকে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ফিরে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আসে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8733" y="3269214"/>
            <a:ext cx="4256309" cy="2772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1117" y="6166159"/>
            <a:ext cx="217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নং-৭: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কনজারভেটর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3322" y="304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0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3322" y="1060224"/>
            <a:ext cx="9009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৭। </a:t>
            </a:r>
            <a:r>
              <a:rPr lang="en-US" sz="2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ব্রিদার</a:t>
            </a:r>
            <a:r>
              <a:rPr lang="en-US" sz="2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Brether</a:t>
            </a:r>
            <a:r>
              <a:rPr lang="en-US" sz="2400" dirty="0" smtClean="0">
                <a:solidFill>
                  <a:srgbClr val="C00000"/>
                </a:solidFill>
              </a:rPr>
              <a:t>):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সংকোচন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ট্যাংকে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ট্যাংকের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জলীয়বাষ্প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জলীয়বাষ্প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ঐ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ব্রিদার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হ্রাস-বৃদ্ধির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আসা-যাওয়ার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কনজারভেটরের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ব্রিদার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ব্রিদারের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সিলিকাজেল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ব্রিদারের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জলীয়বাষ্প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ব্রিদারকে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শ্বাসযন্ত্র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845" y="4303002"/>
            <a:ext cx="1670382" cy="1985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1863" y="6288430"/>
            <a:ext cx="157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নং-৮: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ব্রিদার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3322" y="304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4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30" y="1093961"/>
            <a:ext cx="93390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সিলিকা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জেল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(Silica Gel):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সিলিকা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জেল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ব্রিদারের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তারজালির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দানাদার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একপ্রকার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রাসায়নিক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দ্রব্য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বাতাসের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জলীয়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কণাকে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শুষে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বাতাস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শুষ্ক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ট্যাংকের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ভিতর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তেলের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মিশতে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পারেনা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গাদ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(Slag)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জমে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দীর্ঘদিন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সিলিকা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জেল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দীর্ঘদিন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হালকা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ধূসর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ধারণ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তখন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এগুলো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সিলিকা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জেল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7550" y="3775862"/>
            <a:ext cx="2960008" cy="1861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7731" y="5715693"/>
            <a:ext cx="231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নং-৯: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সিলিকা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জেল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3322" y="304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990" y="1014761"/>
            <a:ext cx="92889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বুশিং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(Bushing):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ওয়াইন্ডিং-এর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টার্মিনালগুলো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বুশিং-এর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ট্যাংকের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বুশিংগুলো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চীনামাটির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বুশিংগুলোকে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গ্যাস্কেট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ট্যাংকের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বুশিংয়ের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টার্মিনাল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সাইডের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বুশিংগুলো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লো-ভোল্টেজ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সাইডের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বুশিংগুলো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0269" y="4041423"/>
            <a:ext cx="2657475" cy="1724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8533" y="6156903"/>
            <a:ext cx="245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নং-১০ 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বুশিং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558" y="4123304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3322" y="304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2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4856" y="504092"/>
            <a:ext cx="955612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মেশিনস-১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(৬৬৭৬১)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ইলেকট্রিক্যাল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কার্যপ্রনালিঃ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(Working principles and construction of Transformer)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911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54" y="1237499"/>
            <a:ext cx="87981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১০।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ভেন্ট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পাইপ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(Vent pipe):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ভেন্ট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পাইপ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অবশ্য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স্থানেও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পাইপের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মুখ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কাচ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বন্ধ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কারনে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ভিতরে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অত্যাধিক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গ্যাসের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চাপ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ঐ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কাচ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ফেটে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গ্যাস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বিপদমুক্ত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26" name="Picture 2" descr="DT accessories - Pressure relief devices R series | Ceda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0124" y="3413032"/>
            <a:ext cx="2051539" cy="20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83322" y="304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0576" y="5441124"/>
            <a:ext cx="1984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নং-১১ 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ভেন্ট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4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5482" y="1098857"/>
            <a:ext cx="778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১১।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আর্থ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টার্মিনাল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(Earth terminal):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বডি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আর্থ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আর্থ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টার্মিনাল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টার্মিনালে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দুটিকে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আর্থের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উত্তমরুপে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এভাবে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বডি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আর্থ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বিধান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 descr="The Basics of Bonding and Grounding Transformers | EC&amp;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1368" y="377854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83322" y="304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9180" y="5820266"/>
            <a:ext cx="5638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নং-১২ 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বুশিং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4905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22" y="717395"/>
            <a:ext cx="77020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১২।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বুখল্‌জ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রিলে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(Buchholz relay):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রেটিং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আরক্ষ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ব্যবস্থাদির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বুখল্‌জ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রিলে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অন্যতম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বুখল্‌জ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রিলে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ট্যাংক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কনজারভেটরের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সংযোগকারী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পাইপের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লাগানো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কারনে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গ্যাস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জমলে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যাতে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স্বয়ংক্রিয়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ভাবে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বন্ধ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ঐ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রিলেতে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সেরকম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ভেন্ট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পাইপ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পাইপের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মুখ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কাচ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বন্ধ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গ্যাসে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অত্যাধিক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চাপ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ঐ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কাচ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ফেটে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গ্যাস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লো-রেটিং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ডিস্ট্রিবিউওশন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এইচআরসি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ফিউজ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ড্রপ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আউট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ফিউজ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ধরণের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সার্কিট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ব্রেকার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500 kVA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উর্ধ্বে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রেটিং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বিশিষ্ট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প্রটেকশনের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বুখল্‌জ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রিলে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ওভার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কারেন্ট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প্রটেকশন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ডিফারেনশিয়াল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প্রটেকশন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মার্জ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প্রাইস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প্রটেকশন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আর্থ-ফ্রন্ট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প্রটেকশন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858" y="3523169"/>
            <a:ext cx="253365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508" y="2649781"/>
            <a:ext cx="3810000" cy="3762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3322" y="8395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2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3662" y="234462"/>
            <a:ext cx="4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3100" y="-19538"/>
            <a:ext cx="1079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*৪।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গঠনের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জিনিসপত্র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(The materials used for transformer construction)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857794"/>
            <a:ext cx="9855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যে-সমস্ত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জিনিসপত্রের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নিম্নরুপঃ</a:t>
            </a: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সংকর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ধাতুর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স্টিলের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(0.22 mm – 0.35 mm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পুরুত্ব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4%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সিলিকন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মিশ্রিত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ল্যামিনেটেড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কোরঃ</a:t>
            </a: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 (ক)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কোল্ড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রোল্ড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(Cold rolled core): CRGO (Cold Rolled Grain Oriented)</a:t>
            </a:r>
          </a:p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 (খ)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রোল্ড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(Hot rolled core):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সিলিকন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শিট</a:t>
            </a: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ইনসুলেশনঃ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(ক)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বার্নিশ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   (খ)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ফসফেটজি</a:t>
            </a: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৪।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ইনসুলেটিং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পদার্থঃ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লেদারওয়েট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পেপার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কটন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সিল্ক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পেপার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ফাইবার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রেজিন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মাইকা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অ্যাজবেস্টস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সিরামিক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বার্নিশ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পেপার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৫।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ইনসুলেটিং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কপার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ওয়্যার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সুপার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এনামেল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ওয়্যার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কপার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ফ্লাটবার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৬।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অ্যাম্পিয়ার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টিউব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৭।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অ্যাম্পিয়ার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ক্লথ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৮।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এইচ.টি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এল.টি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টার্মিনাল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হাউজিং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  (ক)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লো-সাইড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বুশিং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  (খ)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ট্যাপ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চেঞ্জার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  (গ)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কনজারভেটর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  (ঘ)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ব্রিদার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  (ঙ)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ট্যাংক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  (চ)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বুখল্‌জ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রিলে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  (ছ)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কুলিং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ফ্যান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  (জ)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  (ঝ)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লো-সাইড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ওয়েইন্ডিং</a:t>
            </a: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630" y="281354"/>
            <a:ext cx="10785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*৫। </a:t>
            </a:r>
            <a:r>
              <a:rPr lang="en-US" sz="2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2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(The types of transformer):</a:t>
            </a:r>
            <a:endParaRPr lang="en-US" sz="28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431" y="984738"/>
            <a:ext cx="6071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আকার-আকৃতি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ঠান্ডাকরণ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(According to the operation):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1.স্টেপ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(Step up transformer)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2.স্টেপ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ডাউন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(Step down transformer)</a:t>
            </a: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52" y="1880315"/>
            <a:ext cx="5505057" cy="27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36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369" y="433754"/>
            <a:ext cx="7310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খ) </a:t>
            </a:r>
            <a:r>
              <a:rPr lang="en-US" sz="2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কোরের</a:t>
            </a:r>
            <a:r>
              <a:rPr lang="en-US" sz="2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sz="2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অনুসারে</a:t>
            </a:r>
            <a:r>
              <a:rPr lang="en-US" sz="2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(According to the construction of core):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  ১।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টাইপ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(Core type transformer)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  ২।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শেল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টাইপ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(Shell type transformer)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  ৩।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স্পাইরাল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টাইপ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(Spiral core type transformer)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13" y="3193961"/>
            <a:ext cx="3374264" cy="2623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2957" y="3460371"/>
            <a:ext cx="2989385" cy="2357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4667" y="2446987"/>
            <a:ext cx="2793892" cy="2527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0193" y="5448111"/>
            <a:ext cx="308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Spiral Core Type Transformer.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89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630" y="316522"/>
            <a:ext cx="8706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(According to the use or application):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(Power transformer)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ডিস্ট্রিবিউশন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(Distribution transformer)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অটো-ট্রান্সফরমার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(Auto-transformer)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249" y="2451222"/>
            <a:ext cx="253850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6929" y="2281237"/>
            <a:ext cx="2603440" cy="2417079"/>
          </a:xfrm>
          <a:prstGeom prst="rect">
            <a:avLst/>
          </a:prstGeom>
        </p:spPr>
      </p:pic>
      <p:pic>
        <p:nvPicPr>
          <p:cNvPr id="5124" name="Picture 4" descr="110kV Oil Immersed Power Transformer - Canin Electric Group Co., Lt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554" y="2159976"/>
            <a:ext cx="3557495" cy="25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1589785" y="5107259"/>
            <a:ext cx="196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transformer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2623" y="4968759"/>
            <a:ext cx="257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Transformer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0" y="4968759"/>
            <a:ext cx="219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 Transformer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5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245" y="160337"/>
            <a:ext cx="11043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ইনস্ট্রুমেন্ট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(Instrument transformer);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(ক)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(Current transformer)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(খ)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পটেনশিয়াল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(Potential transformer)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245" y="2051538"/>
            <a:ext cx="3786555" cy="2719754"/>
          </a:xfrm>
          <a:prstGeom prst="rect">
            <a:avLst/>
          </a:prstGeom>
        </p:spPr>
      </p:pic>
      <p:sp>
        <p:nvSpPr>
          <p:cNvPr id="6" name="AutoShape 2" descr="China 35kv Oil Type Potential Transformer(Jdj2-35 - Chi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hina 35kv Oil Type Potential Transformer(Jdj2-35 - Chin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2215" y="2051538"/>
            <a:ext cx="3317631" cy="2543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27631" y="4639254"/>
            <a:ext cx="277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Potential transformer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2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969" y="222738"/>
            <a:ext cx="116058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শীতলীকরণ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(According to the cooling method):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ন্যাচারাল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(Normal or natural cooling transformer)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(Forced air cool or Air blast type transformer)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নিমজ্জিত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(Oil-filled self cooled transformer)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নিমজ্জিত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(Oil-filled water cooled transformer)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৫।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নিমজ্জিত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(Oil-filled forced air cooled transformer)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৬।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নিমজ্জিত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illed forced oil cooled transformer)।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8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92" y="234461"/>
            <a:ext cx="105273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(ঙ)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প্রণালির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(According to the set up):</a:t>
            </a:r>
          </a:p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ইনডোর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(Indoor type transformer)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1375" y="1527123"/>
            <a:ext cx="5267459" cy="3368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695" y="5306550"/>
            <a:ext cx="212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Indoor type transformer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4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9877" y="515815"/>
            <a:ext cx="10398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পারবেঃ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11" y="1654588"/>
            <a:ext cx="121407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বর্ণনাকরণ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টাইপ,শেল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স্পাইরাল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00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92" y="234461"/>
            <a:ext cx="10527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(ঙ)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প্রণালির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(According to the set up):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আউটডোর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(Outdoor type transformer)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9865" y="1300766"/>
            <a:ext cx="5306096" cy="3773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0873" y="5217340"/>
            <a:ext cx="212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Indoor type transformer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9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92" y="234461"/>
            <a:ext cx="1052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(ঙ)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প্রণালির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(According to the set up) :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মাউন্টেড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(Pole mounted transformer) 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9972" y="1534857"/>
            <a:ext cx="4047892" cy="33939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3633" y="5140999"/>
            <a:ext cx="449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Pole mounted transformer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9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92" y="234461"/>
            <a:ext cx="10527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(ঙ)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প্রণালির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(According to the set up):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(Underground transformer)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673" y="1755110"/>
            <a:ext cx="4438186" cy="32071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9348" y="5097823"/>
            <a:ext cx="371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Underground transformer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8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754" y="152400"/>
            <a:ext cx="11289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(চ)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ফ্রিকুয়েন্সি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(According to frequency):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ফ্রিকুয়েন্সি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(Audio frequency transformer)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2।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ফ্রিকুয়েন্সি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(Radio frequency transformer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846" y="1634710"/>
            <a:ext cx="3270739" cy="2444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6974" y="1653174"/>
            <a:ext cx="3222833" cy="2426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7845" y="4453945"/>
            <a:ext cx="366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Audio frequency Transformer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3293" y="4472409"/>
            <a:ext cx="376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Radio frequency transformer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9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415" y="304799"/>
            <a:ext cx="1152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(ছ)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ফেজের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(According to the number of phase): 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সিঙ্গেল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(Single phase)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(Polly phase)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4" descr="China Single-Phase Oil Immersed Power Transformer - Chin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4" y="1745639"/>
            <a:ext cx="3267563" cy="2697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985" y="1228129"/>
            <a:ext cx="4138245" cy="34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1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7508" y="363415"/>
            <a:ext cx="8299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*৬।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টাইপ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টাইপ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স্পাইরাল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টাইপ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(Describe the core type, shell type and spiral core type transformer):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077" y="1735015"/>
            <a:ext cx="11230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(ক)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টাইপ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সিঙ্গেল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ফেজ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) (Construction of a core type transformer):  </a:t>
            </a:r>
          </a:p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ধরণের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কতগুলো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” (L)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আকৃতির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ল্যামিনেটেড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(Laminated)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ইস্পাতের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এতে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কয়েলগুলো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অধিকাংশ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পরিবেষ্টিত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কেবলমাত্র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ম্যাগনেটিক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সার্কিট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এরুপ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বিপরীত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বাহুতে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ও         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লো-ভোল্টেজ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ওয়াইন্ডিং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কয়েলগুলো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বৃত্তাকারভাবে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(Cylindrical type)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অথবা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স্যান্ডউইচভাবে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(Sandwich type)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বসানো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সিলিন্ড্রিক্যাল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টাইপে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লো-ভোল্টেজ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নিকটে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হাই-ভোল্টেজ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লো-ভোল্টেজের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বাহিরের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0356" y="3776061"/>
            <a:ext cx="2278415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895057"/>
            <a:ext cx="5228492" cy="3154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9354" y="3489341"/>
            <a:ext cx="2133600" cy="23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9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386863"/>
            <a:ext cx="10714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সিঙ্গেল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ফেজ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(Construction of a single phase shell type transformer):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হয়,তবে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দু’দিকের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এধরনের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ম্যাগনেটিক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পরিবেষ্টিত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ф)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এটির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দু’দিকের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বাহুতে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উৎপন্ন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ফ্লাক্সের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যোগফলের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সমান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যাতে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এ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ম্যাগনেটিক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ফ্লাক্স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সমান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দুই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ভাগে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ভাগ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হয়ে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সার্কিট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সম্পন্ন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পারে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সেজন্য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মধ্যবর্তী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বাহুর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ক্ষেত্রফল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এটির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দু’দিকের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বাহুর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ক্ষেত্রফলের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যোগফলের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সমান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রাখা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সাধারণত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লো-ভোল্টেজ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ওয়াইন্ডিং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কোর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সংলগ্ন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হাই-ভোল্টেজ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ওয়াইন্ডিং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লো-ভোল্টেজ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ওয়াইন্ডিংয়ের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উপরে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উভয়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প্রকার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ওয়াইন্ডিং-এর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মাঝে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ইনসুলেশন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থাকে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কতকগুলো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ইস্পাতের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ল্যামিনেটেড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শিট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‘E’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I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আকৃতির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দ্বারা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একবার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‘E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’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এক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পাশে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I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পরবর্তীতে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বিপরীতক্রমে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রেখে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পর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পর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সাজিয়ে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বাট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জয়েন্ট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কোর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তৈরি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অবশ্য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এভাবে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কোর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তৈরির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সময়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E-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মধ্য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বাহুতে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ফর্মাসহ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প্যাঁচানো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ওয়াইন্ডিং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প্রবেশ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করিয়ে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সম্পন্ন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2890" y="3172418"/>
            <a:ext cx="2429240" cy="2128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3327" y="3536706"/>
            <a:ext cx="2390775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726" y="3568577"/>
            <a:ext cx="3364523" cy="18826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5809785"/>
            <a:ext cx="428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8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175846"/>
            <a:ext cx="11312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স্পাইরাল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(Spiral core transformer):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স্পাইরাল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(Ribbon)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(Strip)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প্যাঁচানো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হাই-সাইড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লো-সাইড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যায়ঃ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মজবুত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ডেনসিটিতে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৩।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চুম্বকীয়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স্বল্পদৈর্ঘ্যের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একটিমাত্র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গ্যাপের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লস্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ভেদ্যতা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(Grain)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ডাইরেকশন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(Direction of grain)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রোল্ড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অভিমুখ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25" y="3117556"/>
            <a:ext cx="3302245" cy="2059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4138" y="2910158"/>
            <a:ext cx="4689229" cy="2483401"/>
          </a:xfrm>
          <a:prstGeom prst="rect">
            <a:avLst/>
          </a:prstGeom>
        </p:spPr>
      </p:pic>
      <p:pic>
        <p:nvPicPr>
          <p:cNvPr id="3074" name="Picture 2" descr="Electrical Principles Guide: Single-Phase Transform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7435" y="303816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42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*৭।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শেল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(Compare the core type and shell type transformer):</a:t>
            </a:r>
            <a:b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332412" cy="3766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কোরের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ম্যাগনেটিক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বেষ্টিত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কোরের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ম্যাগনেটিক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বাহুতে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বাহুতে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লিকেজ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কমানোর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বাহুতে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ডিস্ট্রিবিউশন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সিঙ্গেল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ফেজ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থ্রি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ফেজ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থ্রি-ফেজ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268951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ম্যাগনেটিক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বেষ্টিত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কোরের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ম্যাগনেটিক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হয়ী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ম্যাগনেটিক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1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বাহুতে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লিকেজ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ফ্লাক্সের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ডিস্ট্রিবিউশন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সিঙ্গেল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ফেজ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4052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*৭।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শেল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(Compare the core type and shell type transformer):</a:t>
            </a:r>
            <a:b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332412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ওয়াইন্ডিংসমূহকে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ইনসুলেট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রিপেয়ার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কয়েলগুলো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সিলিন্ড্রিক্যাল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সিঙ্গেল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ফেজের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থ্রি-ফেজের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রোল্ড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(Hot rolled core)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36220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ওয়াইন্ডিংসমূহকে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রিপেয়ার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কয়েলগুলো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সিলিন্ড্রিক্যাল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স্যান্ডউইচ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সিঙ্গেল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ফেজের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থ্রি-ফেজের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রোল্ড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(Cold roller core)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584" y="293077"/>
            <a:ext cx="11265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*১।সংজ্ঞা (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Definition of Transformer):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662" y="1688123"/>
            <a:ext cx="109727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ইলেকট্রোস্ট্যাটিক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মেশিন,যা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ফ্রিকুয়েন্সি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ইলেকট্রোম্যাগনেটিক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ইন্ডাকশন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এনার্জি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9693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354" y="304800"/>
            <a:ext cx="703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মূল্যায়নঃ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477" y="1055077"/>
            <a:ext cx="111486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477" y="1523999"/>
            <a:ext cx="8569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উত্তরঃ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ইলেকট্রোস্ট্যাটিক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মেশিন,যা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ফ্রিকুয়েন্সি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ইলেকট্রোম্যাগনেটিক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ইন্ডাকশন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এনার্জি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072" y="2376862"/>
            <a:ext cx="3899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অ্যাকশন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বুঝায়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477" y="2776972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উত্তরঃ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সেকেন্ডারি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কয়েলে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মিউচুয়াল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ফ্লাক্স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সংযুক্ত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কয়েলে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সাপ্লাই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দিলে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তড়ি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চুম্বক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আবেশ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নীতি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সেকেন্ডারি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কয়েলে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বিদ্যু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স্থানান্তর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477" y="4122277"/>
            <a:ext cx="390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কনজারভেটরের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477" y="4683532"/>
            <a:ext cx="8273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উত্তরঃ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তেল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গরম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আয়তনে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ঠান্ডা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আয়তনে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কমার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সুবিধার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ট্যাংকের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ড্রাম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বসানো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ড্রামটিকে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কনজারভেটর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পাইপের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ট্যাংকের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সংযুক্ত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তেল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গরম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আয়তনে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বাড়লে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তেল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পাইপের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কনজারভেটরে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চলে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গেলে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কনজারভেটর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তেল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ট্যাংকে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নেমে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আসে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2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983" y="199293"/>
            <a:ext cx="1030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168" y="1207477"/>
            <a:ext cx="113948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কার্যপ্রণালি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সহকারে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কার্যসম্পাদনের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শর্ত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পালন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চিত্রসহ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টাইপ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গঠনপ্রণালি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৪।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চিত্রসহ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টাইপ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গঠনপ্রণালি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৫।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টাইপ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টাইপ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3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298" y="613999"/>
            <a:ext cx="9176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ভিডিওটি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পুণরায়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দক্ষতা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বাতায়নে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অধিদপ্তরের পেইজ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www.skills.gov.bd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/dte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ভিজিট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করুন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298" y="2308303"/>
            <a:ext cx="790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222222"/>
                </a:solidFill>
                <a:latin typeface="Roboto"/>
              </a:rPr>
              <a:t>সরাসরি ক্লাস দেখার লিঙ্কঃ</a:t>
            </a:r>
            <a:r>
              <a:rPr lang="en-US" b="1" dirty="0">
                <a:solidFill>
                  <a:srgbClr val="222222"/>
                </a:solidFill>
                <a:latin typeface="Roboto"/>
                <a:cs typeface="Vrinda"/>
              </a:rPr>
              <a:t> </a:t>
            </a:r>
            <a:r>
              <a:rPr lang="en-US" b="1" dirty="0">
                <a:solidFill>
                  <a:srgbClr val="1155CC"/>
                </a:solidFill>
                <a:latin typeface="Roboto"/>
                <a:hlinkClick r:id="rId3"/>
              </a:rPr>
              <a:t>www.facebook.com/skills.gov.bd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8266" y="3279332"/>
            <a:ext cx="3685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আগামি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মঙ্গল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বার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অধ্যায়-২য়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পড়ানো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51748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7078" y="586154"/>
            <a:ext cx="737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4" y="1453662"/>
            <a:ext cx="7760677" cy="49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2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4031" y="328246"/>
            <a:ext cx="926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*১।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(Definition of Transformer):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262" y="1688123"/>
            <a:ext cx="112658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এনার্জি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সাপ্লাই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এনার্জি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ওয়ান্ডিংয়ের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লো-ভোল্টেজ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ওয়াইন্ডিং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বুশিং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লো-সাইডের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8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768" y="269631"/>
            <a:ext cx="9606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*২।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কার্যাপ্রণালির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(Explain the working principle of transformer):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3693" y="6204899"/>
            <a:ext cx="4501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নং-১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862" y="1559170"/>
            <a:ext cx="10750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ম্যাগনেটিক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মিউচুয়াল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ইন্ডাকশনের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চিত্র-১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ইন্ডাক্টিভ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ল্যামিনেটেড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চুম্বকীয়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লো-রিলাকট্যান্স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উচ্চমানের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মিউচুয়াল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ইন্ডাকট্যান্স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সোর্সের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Primari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coil)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লোডের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(Secondary coil)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2153" y="3674643"/>
            <a:ext cx="5170244" cy="2353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769" y="3583009"/>
            <a:ext cx="6037383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5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61" y="1054506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চুম্বকীয়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বলরেখা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পার্শ্ববর্তী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ফ্যারাডের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ইলেকট্রোম্যাগনেটিক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ইন্ডাকশন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এনার্জি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ইলেকট্রোম্যাগনেটিক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ইন্ডাকশন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768" y="269631"/>
            <a:ext cx="9926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*২।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কার্যাপ্রণালির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Explain the working principle of transformer):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152" y="1223738"/>
            <a:ext cx="119129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নিম্নবর্ণিত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কোনোরুপ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এনার্জি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ফ্রিকুয়েন্সি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ইলেকট্রোম্যাগনেটিক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ইন্ডাকশন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কয়েলদ্বয়ের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চুম্বকীয়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kVA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কয়েলদ্বয়ের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কারেন্টের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মিউচুয়াল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ইন্ডাকটিভ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সাইডে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লো-ভোল্টেজ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সাইডে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356" y="269631"/>
            <a:ext cx="10098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*২।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কার্যাপ্রণালির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(Explain the working principle of transformer):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00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246184"/>
            <a:ext cx="1062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*৩।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(Describe the construction of a transformer):</a:t>
            </a:r>
          </a:p>
        </p:txBody>
      </p:sp>
      <p:pic>
        <p:nvPicPr>
          <p:cNvPr id="2050" name="Picture 2" descr="Why Conservator Used in Transformer? | Electrical Concep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368" y="1793997"/>
            <a:ext cx="6740769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6277" y="5873262"/>
            <a:ext cx="403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নং-২: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9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3652</Words>
  <Application>Microsoft Office PowerPoint</Application>
  <PresentationFormat>Custom</PresentationFormat>
  <Paragraphs>234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*৭। কোর টাইপ এবং শেল টাইপ ট্রান্সফরমারের তুলনা (Compare the core type and shell type transformer):  কোর টাইপ এবং শেল টাইপ ট্রান্সফরমারের পার্থক্য বা তুলনাঃ</vt:lpstr>
      <vt:lpstr>*৭। কোর টাইপ এবং শেল টাইপ ট্রান্সফরমারের তুলনা (Compare the core type and shell type transformer):  কোর টাইপ এবং শেল টাইপ ট্রান্সফরমারের পার্থক্য বা তুলনাঃ</vt:lpstr>
      <vt:lpstr>Slide 40</vt:lpstr>
      <vt:lpstr>Slide 41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CPI-STEP</dc:creator>
  <cp:lastModifiedBy>SKH</cp:lastModifiedBy>
  <cp:revision>178</cp:revision>
  <dcterms:created xsi:type="dcterms:W3CDTF">2020-05-07T15:18:45Z</dcterms:created>
  <dcterms:modified xsi:type="dcterms:W3CDTF">2023-11-07T17:48:08Z</dcterms:modified>
</cp:coreProperties>
</file>