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67" r:id="rId14"/>
    <p:sldId id="284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80" r:id="rId26"/>
    <p:sldId id="281" r:id="rId27"/>
    <p:sldId id="282" r:id="rId28"/>
    <p:sldId id="286" r:id="rId29"/>
    <p:sldId id="287" r:id="rId30"/>
    <p:sldId id="288" r:id="rId31"/>
    <p:sldId id="277" r:id="rId32"/>
    <p:sldId id="278" r:id="rId33"/>
    <p:sldId id="289" r:id="rId34"/>
    <p:sldId id="27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84D-A293-4372-885B-0DD04B699140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96D1A-4CAA-42C3-9E7B-61FE8732F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1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6D1A-4CAA-42C3-9E7B-61FE8732FF5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1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940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8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57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00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6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34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92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72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1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90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2C7B8-5CA0-4B49-A684-84BB9F7A57FA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76DC7-C27E-40DA-8537-8C31DA2A9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ills.gov.bd" TargetMode="External"/><Relationship Id="rId2" Type="http://schemas.openxmlformats.org/officeDocument/2006/relationships/hyperlink" Target="http://www.skills.gov.bd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648" y="1043356"/>
            <a:ext cx="5392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পরিচিতিঃ</a:t>
            </a:r>
            <a:endParaRPr lang="en-US" sz="2800" dirty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ShNikoshBAN"/>
                <a:cs typeface="NikoshBAN" panose="02000000000000000000" pitchFamily="2" charset="0"/>
              </a:rPr>
              <a:t>সরোজ</a:t>
            </a:r>
            <a:r>
              <a:rPr lang="en-US" sz="28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hNikoshBAN"/>
                <a:cs typeface="NikoshBAN" panose="02000000000000000000" pitchFamily="2" charset="0"/>
              </a:rPr>
              <a:t>কুমার</a:t>
            </a:r>
            <a:r>
              <a:rPr lang="en-US" sz="28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hNikoshBAN"/>
                <a:cs typeface="NikoshBAN" panose="02000000000000000000" pitchFamily="2" charset="0"/>
              </a:rPr>
              <a:t>হালদার</a:t>
            </a:r>
            <a:endParaRPr lang="en-US" sz="2800" dirty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ইন্সট্রাক্টর</a:t>
            </a:r>
            <a:r>
              <a:rPr lang="en-US" sz="2800" dirty="0">
                <a:latin typeface="ShNikoshBAN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ইলেকট্রিক্যাল</a:t>
            </a:r>
            <a:r>
              <a:rPr lang="en-US" sz="2800" dirty="0">
                <a:latin typeface="ShNikoshBAN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ShNikoshBAN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পলিটেকনিক</a:t>
            </a:r>
            <a:r>
              <a:rPr lang="en-US" sz="2800" dirty="0">
                <a:latin typeface="Sh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hNikoshBAN"/>
                <a:cs typeface="NikoshBAN" panose="02000000000000000000" pitchFamily="2" charset="0"/>
              </a:rPr>
              <a:t>ইনস্টিটিউট</a:t>
            </a:r>
            <a:endParaRPr lang="en-US" sz="2800" dirty="0">
              <a:latin typeface="ShNikoshBAN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ShNikoshBAN"/>
                <a:cs typeface="NikoshBAN" panose="02000000000000000000" pitchFamily="2" charset="0"/>
              </a:rPr>
              <a:t>সিলেট</a:t>
            </a:r>
            <a:r>
              <a:rPr lang="en-US" sz="2800" dirty="0" smtClean="0">
                <a:latin typeface="ShNikoshBAN"/>
                <a:cs typeface="NikoshBAN" panose="02000000000000000000" pitchFamily="2" charset="0"/>
              </a:rPr>
              <a:t>।</a:t>
            </a:r>
            <a:endParaRPr lang="en-US" sz="2800" dirty="0">
              <a:latin typeface="Sh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0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266092" y="637901"/>
                <a:ext cx="10925908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ফ্যাক্টর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(No-load Power factor):</a:t>
                </a: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ইনপুট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Wo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latin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Wo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ইনপুট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)= 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ফ্যাক্টর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ফ্যাক্টর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Wo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ল্যাগিং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ফ্যাক্টর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এ্যাঙ্গেল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>
                    <a:latin typeface="Nikosh" panose="02000000000000000000" pitchFamily="2" charset="0"/>
                    <a:cs typeface="Nikosh" panose="02000000000000000000" pitchFamily="2" charset="0"/>
                  </a:rPr>
                  <a:t>90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˙এর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2" y="637901"/>
                <a:ext cx="10925908" cy="4955203"/>
              </a:xfrm>
              <a:prstGeom prst="rect">
                <a:avLst/>
              </a:prstGeom>
              <a:blipFill rotWithShape="0">
                <a:blip r:embed="rId2"/>
                <a:stretch>
                  <a:fillRect l="-1172" t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28" y="3799729"/>
            <a:ext cx="3928980" cy="2614720"/>
          </a:xfrm>
          <a:prstGeom prst="rect">
            <a:avLst/>
          </a:prstGeom>
        </p:spPr>
      </p:pic>
      <p:pic>
        <p:nvPicPr>
          <p:cNvPr id="4" name="Picture 3" descr="http://www.electricalunits.com/Image/Transformer/open-circui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0652" y="3873281"/>
            <a:ext cx="6086903" cy="283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11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57201" y="-84221"/>
                <a:ext cx="10843846" cy="7076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2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.৩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লোড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(Vector Diagram of Transform on no-load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):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ওয়াইল্ডিং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-এ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সামান্য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হয়,তাকেই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উপাংশ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ম্যাগনেটাইজিং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বলে,যা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সাপ্লাই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90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˙পেছনে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প্রতিষ্ঠিত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ওয়ার্কিং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বলে,যা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সাপ্লাই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)-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ফেজে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সরবরাহ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গ্রহন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বিধায়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এটিকে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অ্যাকটিভ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কম্পোনেন্টও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সুতারং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-84221"/>
                <a:ext cx="10843846" cy="7076361"/>
              </a:xfrm>
              <a:prstGeom prst="rect">
                <a:avLst/>
              </a:prstGeom>
              <a:blipFill rotWithShape="0">
                <a:blip r:embed="rId2"/>
                <a:stretch>
                  <a:fillRect l="-1405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592" y="4066406"/>
            <a:ext cx="1885950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709" y="3603790"/>
            <a:ext cx="3634153" cy="3094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159" y="4780781"/>
            <a:ext cx="2987283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89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6342"/>
            <a:ext cx="1094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৩.৪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টেস্টের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(Solve problems related to transformer on no-load ):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250027"/>
            <a:ext cx="3775930" cy="48156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395399" y="1050449"/>
                <a:ext cx="4360985" cy="1428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সূত্রসমূহঃ</a:t>
                </a:r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Wo=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8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399" y="1050449"/>
                <a:ext cx="4360985" cy="1428185"/>
              </a:xfrm>
              <a:prstGeom prst="rect">
                <a:avLst/>
              </a:prstGeom>
              <a:blipFill rotWithShape="0">
                <a:blip r:embed="rId4"/>
                <a:stretch>
                  <a:fillRect l="-2937" t="-3830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59962198"/>
              </p:ext>
            </p:extLst>
          </p:nvPr>
        </p:nvGraphicFramePr>
        <p:xfrm>
          <a:off x="7369791" y="2723604"/>
          <a:ext cx="3452884" cy="1739213"/>
        </p:xfrm>
        <a:graphic>
          <a:graphicData uri="http://schemas.openxmlformats.org/presentationml/2006/ole">
            <p:oleObj spid="_x0000_s1079" name="Equation" r:id="rId5" imgW="1688760" imgH="8888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78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44062" y="1219200"/>
                <a:ext cx="10867292" cy="476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প্রশ্নঃ-১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10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কেভিএ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500/250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50 Hz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200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250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1.2 A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নির্ণয়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দেওয়া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Wo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=200 Watt,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=250 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=1.2 A</a:t>
                </a: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আমরা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জানি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Wo=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Wo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= 200/(250×1.2) = 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0.67</a:t>
                </a: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 sin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= 1.2×0.75 = 0.9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 (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ঊত্তর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= 1.2×0.67 = 0.804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A (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উত্তর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62" y="1219200"/>
                <a:ext cx="10867292" cy="4763805"/>
              </a:xfrm>
              <a:prstGeom prst="rect">
                <a:avLst/>
              </a:prstGeom>
              <a:blipFill rotWithShape="0">
                <a:blip r:embed="rId3"/>
                <a:stretch>
                  <a:fillRect l="-841" t="-102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569493" y="103328"/>
            <a:ext cx="10017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৩.৪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টেস্টের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(Solve problems related to transformer on no-load 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7382463"/>
              </p:ext>
            </p:extLst>
          </p:nvPr>
        </p:nvGraphicFramePr>
        <p:xfrm>
          <a:off x="2347416" y="3875964"/>
          <a:ext cx="3098042" cy="846162"/>
        </p:xfrm>
        <a:graphic>
          <a:graphicData uri="http://schemas.openxmlformats.org/presentationml/2006/ole">
            <p:oleObj spid="_x0000_s2102" name="Equation" r:id="rId4" imgW="1663560" imgH="482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6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6668" y="1219201"/>
                <a:ext cx="12155332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প্রশ্নঃ-২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3300/240V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240V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সাইডে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সাপ্লাই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দিয়ে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হাই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-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সাইড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খোলা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রাখা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হল।এ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নো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2 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A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60W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গ্রহন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সাইডের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ওয়াইন্ডিং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রেজিস্ট্যান্স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0.8™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বের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 (ক)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নো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(খ)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ওয়াইন্ডিং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কপার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লস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সমাধানঃ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Wo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অতএব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, cos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Wo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/(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60/(240×2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endParaRPr lang="en-US" sz="20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= 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0.125 lagging</a:t>
                </a:r>
                <a:endParaRPr lang="en-US" sz="2000" b="1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0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Copper loss of low voltage winding</a:t>
                </a:r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" y="1219201"/>
                <a:ext cx="12155332" cy="5693866"/>
              </a:xfrm>
              <a:prstGeom prst="rect">
                <a:avLst/>
              </a:prstGeom>
              <a:blipFill rotWithShape="0">
                <a:blip r:embed="rId3"/>
                <a:stretch>
                  <a:fillRect l="-752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25239" y="103328"/>
            <a:ext cx="8964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৩.৪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টেস্টের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(Solve problems related to transformer on no-load ):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1336848"/>
              </p:ext>
            </p:extLst>
          </p:nvPr>
        </p:nvGraphicFramePr>
        <p:xfrm>
          <a:off x="6855724" y="2655711"/>
          <a:ext cx="5336276" cy="2975212"/>
        </p:xfrm>
        <a:graphic>
          <a:graphicData uri="http://schemas.openxmlformats.org/presentationml/2006/ole">
            <p:oleObj spid="_x0000_s3178" name="Equation" r:id="rId4" imgW="2768400" imgH="1612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4873316"/>
              </p:ext>
            </p:extLst>
          </p:nvPr>
        </p:nvGraphicFramePr>
        <p:xfrm>
          <a:off x="1682264" y="4647904"/>
          <a:ext cx="3302759" cy="504969"/>
        </p:xfrm>
        <a:graphic>
          <a:graphicData uri="http://schemas.openxmlformats.org/presentationml/2006/ole">
            <p:oleObj spid="_x0000_s3179" name="Equation" r:id="rId5" imgW="1485720" imgH="241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649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2" y="152400"/>
            <a:ext cx="9202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৩.৫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(Operation of transformer on load condition)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92" y="1312984"/>
            <a:ext cx="92377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একদিকে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সংযোগ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অন্যদিকে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পূর্ণ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ভোল্টেজ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উদ্ভব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লোডেড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সেকেন্ডারিতে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দিলে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ঐ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ক্রমান্বয়ে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বর্ধিত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করলে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আনুপাতিক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হারে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প্রাইমারিতে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বৃদ্ধি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চারটি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বুঝানো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668" y="2985882"/>
            <a:ext cx="4126525" cy="2854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818" y="2668680"/>
            <a:ext cx="4512338" cy="2997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556" y="5943600"/>
            <a:ext cx="286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চিত্রঃ</a:t>
            </a:r>
            <a:r>
              <a:rPr lang="en-US" dirty="0"/>
              <a:t> </a:t>
            </a:r>
            <a:r>
              <a:rPr lang="en-US" dirty="0" err="1"/>
              <a:t>ট্রান্সফরমার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5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94739" y="3048000"/>
            <a:ext cx="429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নং-১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527538" y="3974123"/>
                <a:ext cx="111017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১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সংযোগ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নাই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এ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সৃষ্ট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এ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আবিষ্ট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কাউন্টার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ই,এম,এফ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আরোপিত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প্রাথমিক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চেয়ে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38" y="3974123"/>
                <a:ext cx="1110175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87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555" y="504966"/>
            <a:ext cx="3043451" cy="22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0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873" y="1225712"/>
            <a:ext cx="4900246" cy="268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409" y="4067222"/>
            <a:ext cx="317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নং-২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904689" y="4467332"/>
                <a:ext cx="103983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২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সংযোগ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দেওয়া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আরো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সৃষ্টি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কিন্তু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অভিমুখ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180˙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বিপরীতে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সুতরাং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, ফ্লাক্স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দুর্বল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অবশ্যই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অ্যাম্পিয়ার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টার্ন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89" y="4467332"/>
                <a:ext cx="1039836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87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6663" y="160485"/>
            <a:ext cx="8093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৩.৫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কার্যাবলি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(Operation of transformer on load condition)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663" y="1225713"/>
            <a:ext cx="3875964" cy="26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4049" y="1035417"/>
            <a:ext cx="4620689" cy="2654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7651" y="3689925"/>
            <a:ext cx="254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latin typeface="Nikosh" panose="02000000000000000000" pitchFamily="2" charset="0"/>
                <a:cs typeface="Nikosh" panose="02000000000000000000" pitchFamily="2" charset="0"/>
              </a:rPr>
              <a:t>নং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৩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879231" y="4232031"/>
                <a:ext cx="103632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৩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তিনটি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দেখানো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লক্ষণীয়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কারনে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দুর্বল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তখন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আবিষ্ট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কাউন্টার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ইএমএফ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মানও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কিছুটা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কয়েলে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আরো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কিছু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অতিরিক্ত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অতিরিক্ত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নতুন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সৃষ্টি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180˙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বিপরীতে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থেকে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অপরকে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নিস্ক্রিয়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অতিরিক্ত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বৃদ্ধিপ্রাপ্ত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আগত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প্রাথমিক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মিলিত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মোট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1" y="4232031"/>
                <a:ext cx="1036320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882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51965" y="257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৩.৫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(Operation of transformer on load condition)</a:t>
            </a:r>
          </a:p>
        </p:txBody>
      </p:sp>
    </p:spTree>
    <p:extLst>
      <p:ext uri="{BB962C8B-B14F-4D97-AF65-F5344CB8AC3E}">
        <p14:creationId xmlns:p14="http://schemas.microsoft.com/office/powerpoint/2010/main" xmlns="" val="19426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416" y="1195115"/>
            <a:ext cx="4988126" cy="2718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203" y="4387581"/>
            <a:ext cx="3188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নং-৪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564632" y="4912795"/>
                <a:ext cx="108555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৪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চিত্রে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শুধু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আগের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পূর্বাবস্থায়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ফিরে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আসে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এভাবে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ক্রমান্বয়ে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বাড়ানো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তবে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আনুপাতিক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হারে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বেড়ে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2400">
                    <a:latin typeface="Nikosh" panose="02000000000000000000" pitchFamily="2" charset="0"/>
                    <a:cs typeface="Nikosh" panose="02000000000000000000" pitchFamily="2" charset="0"/>
                  </a:rPr>
                  <a:t>।  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32" y="4912795"/>
                <a:ext cx="1085556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99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10436" y="0"/>
            <a:ext cx="9389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৩.৫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কার্যাবলি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(Operation of transformer on load condition)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0277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1404" y="756925"/>
            <a:ext cx="906963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(৬৬৭৬১)</a:t>
            </a: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৬ষ্ঠ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লোডবিহীন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(Operation of Transformer on No-load &amp; Load Condition)</a:t>
            </a: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6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4339" y="105510"/>
            <a:ext cx="9413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5490" y="3938953"/>
            <a:ext cx="208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নং-৫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369" y="4618894"/>
            <a:ext cx="593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বাস্তব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দুটি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অবস্থা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হয়ঃ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ফ্লাক্স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বিহীন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2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ফ্লাক্সসহ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420" y="1621954"/>
            <a:ext cx="4815365" cy="21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8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351" y="850753"/>
            <a:ext cx="8546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ফ্লাক্সবিহীন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393" y="1564721"/>
            <a:ext cx="4613196" cy="3732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662" y="5427787"/>
            <a:ext cx="253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নং-৬: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95351" y="1564721"/>
                <a:ext cx="686045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(ক) </a:t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ল্যাগিং</a:t>
                </a:r>
                <a:r>
                  <a:rPr lang="en-US" sz="2000" b="1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000" b="1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000" b="1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2000" b="1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000" b="1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b="1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ক্ষেত্রেঃ</a:t>
                </a:r>
                <a:endParaRPr lang="en-US" sz="2000" b="1" dirty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ওয়াইল্ডিং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রেজিস্ট্যান্স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লিকেজ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ফ্লাক্স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শূন্য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হওয়ায়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ডায়াগ্রামে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ইনডিউসড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ই,এম,এফ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সাপ্লাই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ইনফেজে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দেখানো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যেহেতু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ল্যাগিং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সংযুক্ত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আছে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সেহেতু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পেছনে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থাকবে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উক্ত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কারেন্টকে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ট্রান্সফার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ট্রান্সমিশন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রেশিও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ভাগ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করতে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ডায়াগ্রামে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চিহ্নিত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এখানে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ভেক্টর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যোগের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মাধ্যমে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51" y="1564721"/>
                <a:ext cx="6860450" cy="2554545"/>
              </a:xfrm>
              <a:prstGeom prst="rect">
                <a:avLst/>
              </a:prstGeom>
              <a:blipFill rotWithShape="0">
                <a:blip r:embed="rId3"/>
                <a:stretch>
                  <a:fillRect l="-888" t="-1432" r="-888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19367" y="0"/>
            <a:ext cx="8134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367" y="4119266"/>
            <a:ext cx="5472752" cy="23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3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05211" y="2509788"/>
                <a:ext cx="608427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(খ) </a:t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লিডিং</a:t>
                </a:r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0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ক্ষেত্রেঃ</a:t>
                </a:r>
                <a:endParaRPr lang="en-US" sz="2000" dirty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চিত্র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 নং-৭ এ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লিডিং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-এ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দেখানো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সাপেক্ষে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সাইডের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অংকন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0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হয়েছে</a:t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endParaRPr lang="en-US" sz="2000" b="1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211" y="2509788"/>
                <a:ext cx="6084277" cy="1631216"/>
              </a:xfrm>
              <a:prstGeom prst="rect">
                <a:avLst/>
              </a:prstGeom>
              <a:blipFill rotWithShape="0">
                <a:blip r:embed="rId2"/>
                <a:stretch>
                  <a:fillRect l="-1102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58287" y="6211669"/>
            <a:ext cx="294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নং-৭: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167" y="1902771"/>
            <a:ext cx="4039737" cy="4016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9827" y="0"/>
            <a:ext cx="8579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735" y="10723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ফ্লাক্সবিহীন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735" y="3698497"/>
            <a:ext cx="5263486" cy="27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68489" y="2672517"/>
                <a:ext cx="64963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(গ) </a:t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ইউনিটি</a:t>
                </a:r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400" dirty="0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solidFill>
                      <a:srgbClr val="00B0F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ক্ষেত্রেঃ</a:t>
                </a:r>
                <a:endParaRPr lang="en-US" sz="2400" dirty="0">
                  <a:solidFill>
                    <a:srgbClr val="00B0F0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ইউনিটি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ফ্যাক্টর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ক্ষেত্রে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সেকেন্ডারি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ইনফেজে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89" y="2672517"/>
                <a:ext cx="649633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407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19459" y="59251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নং-৮: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লোডের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205" y="1973036"/>
            <a:ext cx="4712260" cy="3799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2907" y="0"/>
            <a:ext cx="7979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5677" y="10130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ফ্লাক্সবিহীন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677" y="4138976"/>
            <a:ext cx="5509147" cy="25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56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4460"/>
            <a:ext cx="5377217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15"/>
              </a:lnSpc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Due to the presence of resistance and leakage reactance, some voltage drop will occur in the primary winding.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15"/>
              </a:lnSpc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If, V</a:t>
            </a:r>
            <a:r>
              <a:rPr lang="en-US" baseline="-250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=Applied primary voltage,</a:t>
            </a:r>
            <a:b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US" baseline="-25000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= Primary induced voltage,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15"/>
              </a:lnSpc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Then, we can write , that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15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R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+jX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15"/>
              </a:lnSpc>
            </a:pP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Similarly, The voltage drop will occur in secondary winding,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If V</a:t>
            </a:r>
            <a:r>
              <a:rPr lang="en-US" baseline="-250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= secondary terminal voltage,</a:t>
            </a:r>
            <a:b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 E</a:t>
            </a:r>
            <a:r>
              <a:rPr lang="en-US" baseline="-2500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Secondary induced voltage,</a:t>
            </a:r>
            <a:b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Then, we can write, that</a:t>
            </a:r>
            <a:b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=V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 I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R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+jX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=V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+I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 descr="http://www.electricalunits.com/Image/Transformer/EquivalentCir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6274" y="1782970"/>
            <a:ext cx="6673755" cy="4604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92573" y="0"/>
            <a:ext cx="888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6662" y="89148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ফ্লাক্সসহ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7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lectricalunits.com/Image/Transformer/Resisleakag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5952" y="1336343"/>
            <a:ext cx="3152775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413002" y="5857754"/>
            <a:ext cx="358572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15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Fig-2 ( When Load is Non-Inductive)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http://www.electricalunits.com/Image/Transformer/EquivalentCi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569" y="3834937"/>
            <a:ext cx="7738280" cy="36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83391" y="0"/>
            <a:ext cx="813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2280" y="8676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ফ্লাক্সসহ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969" y="1812152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(ক)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লোডের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ক্ষেত্রেঃ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2280" y="2289521"/>
            <a:ext cx="219274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15"/>
              </a:lnSpc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+jX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40404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2651" y="2309060"/>
            <a:ext cx="1919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R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+jX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=V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lectricalunits.com/Image/Transformer/Resisleakag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347" y="1256360"/>
            <a:ext cx="317881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89186" y="6001232"/>
            <a:ext cx="3116045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15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Fig-3 ( When Load is Inductive)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331" y="281367"/>
            <a:ext cx="813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22" y="1727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ফ্লাক্সসহ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22" y="2512510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(খ) </a:t>
            </a:r>
            <a:r>
              <a:rPr lang="en-US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লোডের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ক্ষেত্রেঃ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166" y="2968264"/>
            <a:ext cx="219274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15"/>
              </a:lnSpc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R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+jX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7679" y="2994860"/>
            <a:ext cx="1819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 I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+jX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=V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+I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Picture 11" descr="http://www.electricalunits.com/Image/Transformer/EquivalentCi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569" y="3834937"/>
            <a:ext cx="7738280" cy="361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01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electricalunits.com/Image/Transformer/Resisleakag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2008" y="1213514"/>
            <a:ext cx="305689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655069" y="5621719"/>
            <a:ext cx="3213829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915"/>
              </a:lnSpc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Fig-4 ( When Load is Capacitive)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894" y="292357"/>
            <a:ext cx="8175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৩.৬ 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ল্যাগিং,লিডিং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ইউনিটি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(Vector diagram of transformer on </a:t>
            </a:r>
            <a:r>
              <a:rPr lang="en-US" dirty="0" err="1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lagging,leading</a:t>
            </a:r>
            <a:r>
              <a:rPr lang="en-US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and unity load condition):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892" y="1814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নিম্নে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ওয়াইল্ডিং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রেজিস্ট্যান্স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লিকেজ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ফ্লাক্সসহ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ভেক্টর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ডায়াগ্রাম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দেখানো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হলোঃ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3191" y="2481458"/>
            <a:ext cx="369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(গ) </a:t>
            </a:r>
            <a:r>
              <a:rPr lang="en-US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লিডিং</a:t>
            </a:r>
            <a:r>
              <a:rPr lang="en-US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লোডের</a:t>
            </a:r>
            <a:r>
              <a:rPr lang="en-US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ক্ষেত্রেঃ</a:t>
            </a:r>
            <a:endParaRPr lang="en-US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3211" y="2914422"/>
            <a:ext cx="219274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15"/>
              </a:lnSpc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I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 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+jX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= E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+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n-US" baseline="-250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85912" y="2872595"/>
            <a:ext cx="206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 I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R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+jX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=V</a:t>
            </a:r>
            <a:r>
              <a:rPr lang="en-US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+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http://www.electricalunits.com/Image/Transformer/EquivalentCi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892" y="3657600"/>
            <a:ext cx="5686568" cy="26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14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191" y="556993"/>
            <a:ext cx="8147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৩.৭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(Solve problems related to </a:t>
            </a:r>
            <a:r>
              <a:rPr lang="en-US" sz="2000" dirty="0" err="1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transformeron</a:t>
            </a:r>
            <a:r>
              <a:rPr lang="en-US" sz="20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load condition):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207" y="1528549"/>
            <a:ext cx="20335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প্রয়োজনীয়</a:t>
            </a:r>
            <a:r>
              <a:rPr lang="en-US" sz="20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সুত্রাবলিঃ</a:t>
            </a:r>
            <a:endParaRPr lang="en-US" sz="20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2511187"/>
              </p:ext>
            </p:extLst>
          </p:nvPr>
        </p:nvGraphicFramePr>
        <p:xfrm>
          <a:off x="996739" y="2469327"/>
          <a:ext cx="5376862" cy="3557588"/>
        </p:xfrm>
        <a:graphic>
          <a:graphicData uri="http://schemas.openxmlformats.org/presentationml/2006/ole">
            <p:oleObj spid="_x0000_s4124" name="Equation" r:id="rId3" imgW="2273040" imgH="1625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412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01" y="152385"/>
            <a:ext cx="993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৩.৭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(Solve problems related to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transformeron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load condition):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191" y="860271"/>
            <a:ext cx="1054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প্রশ্ন-৩: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ওয়াইন্ডিং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প্যাচ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সংখ্যা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800 ও 200।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যখন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0.8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80 A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তখন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0.707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25 A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- (ক)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(খ)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244473"/>
              </p:ext>
            </p:extLst>
          </p:nvPr>
        </p:nvGraphicFramePr>
        <p:xfrm>
          <a:off x="5936776" y="1866304"/>
          <a:ext cx="6255223" cy="4643678"/>
        </p:xfrm>
        <a:graphic>
          <a:graphicData uri="http://schemas.openxmlformats.org/presentationml/2006/ole">
            <p:oleObj spid="_x0000_s5173" name="Equation" r:id="rId3" imgW="3504960" imgH="2539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6545382"/>
              </p:ext>
            </p:extLst>
          </p:nvPr>
        </p:nvGraphicFramePr>
        <p:xfrm>
          <a:off x="507192" y="1783601"/>
          <a:ext cx="5142982" cy="5010028"/>
        </p:xfrm>
        <a:graphic>
          <a:graphicData uri="http://schemas.openxmlformats.org/presentationml/2006/ole">
            <p:oleObj spid="_x0000_s5174" name="Equation" r:id="rId4" imgW="3327120" imgH="40129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17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762004"/>
            <a:ext cx="85980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1128" y="1555845"/>
            <a:ext cx="94715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ভোল্টেজ,কারেন্ট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৩.৩।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৩.4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কার্যবলির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৩.৬।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ল্যাগিং,লিডিং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৩.৭।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লোডযুক্ত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সমস্যাবলির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6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01" y="152385"/>
            <a:ext cx="993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৩.৭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লোডযুক্ত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অবস্থায়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ট্রান্সফরমারের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সমস্যার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সমাধান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(Solve problems related to </a:t>
            </a:r>
            <a:r>
              <a:rPr lang="en-US" sz="2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transformeron</a:t>
            </a:r>
            <a:r>
              <a:rPr lang="en-US" sz="2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load condition):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191" y="860271"/>
            <a:ext cx="1054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প্রশ্ন-৪: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400/200 V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সিঙ্গেল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ফেজ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0.8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সেকেন্ডারি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50 A 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2 A ও 0.2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4792933"/>
              </p:ext>
            </p:extLst>
          </p:nvPr>
        </p:nvGraphicFramePr>
        <p:xfrm>
          <a:off x="5308979" y="1506602"/>
          <a:ext cx="6883021" cy="5262498"/>
        </p:xfrm>
        <a:graphic>
          <a:graphicData uri="http://schemas.openxmlformats.org/presentationml/2006/ole">
            <p:oleObj spid="_x0000_s6186" name="Equation" r:id="rId3" imgW="3060360" imgH="246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0537072"/>
              </p:ext>
            </p:extLst>
          </p:nvPr>
        </p:nvGraphicFramePr>
        <p:xfrm>
          <a:off x="0" y="1506602"/>
          <a:ext cx="5308979" cy="5262498"/>
        </p:xfrm>
        <a:graphic>
          <a:graphicData uri="http://schemas.openxmlformats.org/presentationml/2006/ole">
            <p:oleObj spid="_x0000_s6187" name="Equation" r:id="rId4" imgW="3429000" imgH="39747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633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310" y="398585"/>
            <a:ext cx="389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5047" y="1254324"/>
            <a:ext cx="558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5415" y="1998783"/>
            <a:ext cx="6635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(condition)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লোডবিহীন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0433" y="3322222"/>
            <a:ext cx="461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মিউচুয়াল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137139" y="3710299"/>
                <a:ext cx="780756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উদ্যমশীল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চতুর্দিকের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চুম্বকীয়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বলরেখার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ম্যাগনেটিক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বলরেখা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এজন্য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ওয়াইল্ডিং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সংশ্লিষ্ট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ফ্লাক্সকেই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ম্যাগনেটাইজিং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0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ওয়াইল্ডিং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ইনিডিউস্‌ড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ই,এম,এফ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39" y="3710299"/>
                <a:ext cx="7807568" cy="3170099"/>
              </a:xfrm>
              <a:prstGeom prst="rect">
                <a:avLst/>
              </a:prstGeom>
              <a:blipFill rotWithShape="0">
                <a:blip r:embed="rId2"/>
                <a:stretch>
                  <a:fillRect l="-859" t="-1154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455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6770" y="410308"/>
            <a:ext cx="409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062" y="1570892"/>
            <a:ext cx="8018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লোডযুক্ত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ল্যাগিং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লিডিং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400/200 v,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সিঙ্গেল-ফেজ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ট্রান্সফরমার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o.866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লোডে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50 </a:t>
            </a:r>
          </a:p>
          <a:p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অ্যাম্পিয়ার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সরবরাহ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নো-লোড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যথাক্রমে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2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অ্যাম্পিয়ার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0.208</a:t>
            </a:r>
          </a:p>
          <a:p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ল্যাগিং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প্রাইমারি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কারেন্ট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ফ্যাক্টর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নির্নয়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0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3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52" y="637445"/>
            <a:ext cx="9176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ভিডিওটি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পুণরায়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দক্ষতা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বাতায়নে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অধিদপ্তরের পেইজ 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  <a:hlinkClick r:id="rId2"/>
              </a:rPr>
              <a:t>www.skills.gov.bd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/dte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ভিজিট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452" y="2308303"/>
            <a:ext cx="702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>
                <a:solidFill>
                  <a:srgbClr val="222222"/>
                </a:solidFill>
                <a:latin typeface="Roboto"/>
              </a:rPr>
              <a:t>সরাসরি ক্লাস দেখার লিঙ্কঃ</a:t>
            </a:r>
            <a:r>
              <a:rPr lang="en-US" b="1" dirty="0">
                <a:solidFill>
                  <a:srgbClr val="222222"/>
                </a:solidFill>
                <a:latin typeface="Roboto"/>
                <a:cs typeface="Vrinda"/>
              </a:rPr>
              <a:t> </a:t>
            </a:r>
            <a:r>
              <a:rPr lang="en-US" b="1" dirty="0">
                <a:solidFill>
                  <a:srgbClr val="1155CC"/>
                </a:solidFill>
                <a:latin typeface="Roboto"/>
                <a:hlinkClick r:id="rId3"/>
              </a:rPr>
              <a:t>www.facebook.com/skills.gov.bd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754" y="3148164"/>
            <a:ext cx="735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আগামি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মঙ্গল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অধ্যায়-৪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পড়ানো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28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54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4994" y="478374"/>
            <a:ext cx="7057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https://tse4.mm.bing.net/th?id=OIP.rKmyGufShCOXsEbl8Hrd5AHaEK&amp;pid=Api&amp;P=0&amp;w=326&amp;h=1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146" y="2425802"/>
            <a:ext cx="4883964" cy="41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electricalunits.com/Image/Transformer/open-circui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7" y="2958881"/>
            <a:ext cx="6086903" cy="2837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85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9" y="457202"/>
            <a:ext cx="8241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.১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(No-load Operation of Transformer)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5692" y="1817077"/>
            <a:ext cx="7831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কন্ডিশন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(condition)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লোডবিহীন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7816" y="3281229"/>
            <a:ext cx="4513384" cy="3380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94" y="3539724"/>
            <a:ext cx="3598985" cy="26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34" y="608540"/>
            <a:ext cx="5606306" cy="29694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29905" y="4129674"/>
                <a:ext cx="1152378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সেকেন্ডারিতে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লোড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থাকেনা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সেকেন্ডারি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বর্তনী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খোলা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নং-২)।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প্রাইমারিতে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উচ্চমানের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ইম্পিড্যান্স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আরোপিত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প্রাইমারি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(V1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প্রাইমারিতে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প্রবাহিত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হয়,যা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ফুল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–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লোড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>
                    <a:latin typeface="Nikosh" panose="02000000000000000000" pitchFamily="2" charset="0"/>
                    <a:cs typeface="Nikosh" panose="02000000000000000000" pitchFamily="2" charset="0"/>
                  </a:rPr>
                  <a:t>2% - 5%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প্রাইমারিতে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প্রবাহিত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সামান্য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কারেন্টকেই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ইহাকে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সেকেন্ডারি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বর্তনী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খোলা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বিধায়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এনার্জী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ট্রান্সফার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05" y="4129674"/>
                <a:ext cx="11523784" cy="2246769"/>
              </a:xfrm>
              <a:prstGeom prst="rect">
                <a:avLst/>
              </a:prstGeom>
              <a:blipFill rotWithShape="0">
                <a:blip r:embed="rId3"/>
                <a:stretch>
                  <a:fillRect l="-582" t="-1355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444406" y="3577979"/>
            <a:ext cx="430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</a:t>
            </a:r>
            <a:r>
              <a:rPr lang="en-US" dirty="0"/>
              <a:t> নং-২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5278" y="239208"/>
            <a:ext cx="8393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000" dirty="0">
                <a:latin typeface="Nikosh" panose="02000000000000000000" pitchFamily="2" charset="0"/>
                <a:cs typeface="Nikosh" panose="02000000000000000000" pitchFamily="2" charset="0"/>
              </a:rPr>
              <a:t>.১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ট্রান্সফরমারের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(No-load Operation of Transformer)</a:t>
            </a:r>
          </a:p>
        </p:txBody>
      </p:sp>
    </p:spTree>
    <p:extLst>
      <p:ext uri="{BB962C8B-B14F-4D97-AF65-F5344CB8AC3E}">
        <p14:creationId xmlns:p14="http://schemas.microsoft.com/office/powerpoint/2010/main" xmlns="" val="6366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899" y="539264"/>
            <a:ext cx="116415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ভোল্টেজ,কারেন্ট,মিউচুয়াল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নো-লোড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No-load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voltage,cuurent,mutual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flux 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and no-load power factor):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826701" y="1931315"/>
                <a:ext cx="900962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(No-load Voltage):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সেকেন্ডারি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সাকিট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লোড-বিহীন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খোলা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রেটেড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প্রয়োগ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ভোল্টেজকেই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বলে।অর্থা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আরোপিত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ভোল্টেজ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)-ই    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701" y="1931315"/>
                <a:ext cx="9009621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083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89" y="4143844"/>
            <a:ext cx="3598985" cy="1888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3830" y="6220061"/>
            <a:ext cx="2004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চিত্র</a:t>
            </a:r>
            <a:r>
              <a:rPr lang="en-US" dirty="0"/>
              <a:t> নং-৩</a:t>
            </a:r>
          </a:p>
        </p:txBody>
      </p:sp>
      <p:pic>
        <p:nvPicPr>
          <p:cNvPr id="7" name="Picture 6" descr="http://www.electricalunits.com/Image/Transformer/open-circui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354" y="3754254"/>
            <a:ext cx="6318914" cy="2470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88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567356" y="363415"/>
                <a:ext cx="8921261" cy="612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(খ) </a:t>
                </a:r>
                <a:r>
                  <a:rPr lang="en-US" sz="28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নো</a:t>
                </a:r>
                <a:r>
                  <a:rPr lang="en-US" sz="28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- </a:t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লোড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8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800" dirty="0">
                    <a:latin typeface="Nikosh" panose="02000000000000000000" pitchFamily="2" charset="0"/>
                    <a:cs typeface="Nikosh" panose="02000000000000000000" pitchFamily="2" charset="0"/>
                  </a:rPr>
                  <a:t> (No-load current): </a:t>
                </a:r>
              </a:p>
              <a:p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ওয়াইল্ডিং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-এ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সামান্য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পরিমাণ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হয়,তাকেই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ফুল-লোড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প্রাইমারিতে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তার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2% - 5% 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প্রবাহিত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কারেন্টকে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উপাংশ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থাকে।একটি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ম্যাগনেটাইজিং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বলে,যা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সাপ্লাই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ভোল্টেজের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90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˙পেছনে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প্রতিষ্ঠিত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ম্যাগনেটাইজিং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ওয়াটলেস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Wattless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µ   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or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or  </a:t>
                </a:r>
                <a14:m>
                  <m:oMath xmlns:m="http://schemas.openxmlformats.org/officeDocument/2006/math">
                    <m:r>
                      <a:rPr lang="az-Cyrl-AZ" sz="2400" i="1">
                        <a:latin typeface="Cambria Math" panose="02040503050406030204" pitchFamily="18" charset="0"/>
                      </a:rPr>
                      <m:t>ф</m:t>
                    </m: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একই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ফেইজে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করলেও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সরবরাহ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6" y="363415"/>
                <a:ext cx="8921261" cy="6123086"/>
              </a:xfrm>
              <a:prstGeom prst="rect">
                <a:avLst/>
              </a:prstGeom>
              <a:blipFill rotWithShape="0">
                <a:blip r:embed="rId2"/>
                <a:stretch>
                  <a:fillRect l="-1366" t="-996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475" y="4119877"/>
            <a:ext cx="3043450" cy="23666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703" y="4297298"/>
            <a:ext cx="2987283" cy="23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0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418493" y="797169"/>
                <a:ext cx="75496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দ্বিতীয়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ওয়ার্কিং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বলে,যা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সাপ্লাই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ভোল্টেজ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)-</a:t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সাথে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ফেজে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অবস্থান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কোর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লস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সরবরাহ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হতে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পাওয়ার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গ্রহন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বিধায়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এটিকে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অ্যাকটিভ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কম্পোনেন্টও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/>
                </a:r>
                <a:r>
                  <a:rPr lang="en-US" sz="2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2400" dirty="0"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93" y="797169"/>
                <a:ext cx="754966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292" t="-2724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95582" y="5854014"/>
            <a:ext cx="116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-৪</a:t>
            </a:r>
          </a:p>
        </p:txBody>
      </p:sp>
      <p:pic>
        <p:nvPicPr>
          <p:cNvPr id="5" name="Picture 4" descr="http://www.electricalunits.com/Image/Transformer/open-circui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661" y="2917360"/>
            <a:ext cx="6318914" cy="2936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99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939909" y="734355"/>
                <a:ext cx="813213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(Mutual flux):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উদ্যমশীল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চতুর্দিকের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চুম্বকীয়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বলরেখার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প্রবাহের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চৌম্বক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বলরেখা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এজন্য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ওয়াইল্ডিং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সংশ্লিষ্ট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ফ্লাক্সকেই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ট্রান্সফরমারের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নো-লোড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কারেন্টের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ম্যাগনেটাইজিং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কম্পোনেন্ট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sz="24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মিউচুয়াল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ফ্লাক্স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ওয়াইল্ডিং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-এ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ইনিডিউস্‌ড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ই,এম,এফ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09" y="734355"/>
                <a:ext cx="8132139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124" t="-1288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38802" y="297180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978" y="3675649"/>
            <a:ext cx="5191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1457</TotalTime>
  <Words>1062</Words>
  <Application>Microsoft Office PowerPoint</Application>
  <PresentationFormat>Custom</PresentationFormat>
  <Paragraphs>134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CPI-STEP</dc:creator>
  <cp:lastModifiedBy>SKH</cp:lastModifiedBy>
  <cp:revision>186</cp:revision>
  <dcterms:created xsi:type="dcterms:W3CDTF">2020-05-04T14:17:36Z</dcterms:created>
  <dcterms:modified xsi:type="dcterms:W3CDTF">2023-11-07T17:46:53Z</dcterms:modified>
</cp:coreProperties>
</file>